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5"/>
  </p:notesMasterIdLst>
  <p:sldIdLst>
    <p:sldId id="256" r:id="rId2"/>
    <p:sldId id="330" r:id="rId3"/>
    <p:sldId id="262" r:id="rId4"/>
    <p:sldId id="284" r:id="rId5"/>
    <p:sldId id="327" r:id="rId6"/>
    <p:sldId id="293" r:id="rId7"/>
    <p:sldId id="294" r:id="rId8"/>
    <p:sldId id="296" r:id="rId9"/>
    <p:sldId id="328" r:id="rId10"/>
    <p:sldId id="286" r:id="rId11"/>
    <p:sldId id="287" r:id="rId12"/>
    <p:sldId id="289" r:id="rId13"/>
    <p:sldId id="290" r:id="rId14"/>
    <p:sldId id="291" r:id="rId15"/>
    <p:sldId id="297" r:id="rId16"/>
    <p:sldId id="298" r:id="rId17"/>
    <p:sldId id="300" r:id="rId18"/>
    <p:sldId id="292" r:id="rId19"/>
    <p:sldId id="302" r:id="rId20"/>
    <p:sldId id="331" r:id="rId21"/>
    <p:sldId id="307" r:id="rId22"/>
    <p:sldId id="336" r:id="rId23"/>
    <p:sldId id="332" r:id="rId24"/>
    <p:sldId id="303" r:id="rId25"/>
    <p:sldId id="305" r:id="rId26"/>
    <p:sldId id="333" r:id="rId27"/>
    <p:sldId id="285" r:id="rId28"/>
    <p:sldId id="321" r:id="rId29"/>
    <p:sldId id="322" r:id="rId30"/>
    <p:sldId id="310" r:id="rId31"/>
    <p:sldId id="311" r:id="rId32"/>
    <p:sldId id="312" r:id="rId33"/>
    <p:sldId id="313" r:id="rId34"/>
    <p:sldId id="314" r:id="rId35"/>
    <p:sldId id="315" r:id="rId36"/>
    <p:sldId id="334" r:id="rId37"/>
    <p:sldId id="316" r:id="rId38"/>
    <p:sldId id="323" r:id="rId39"/>
    <p:sldId id="317" r:id="rId40"/>
    <p:sldId id="318" r:id="rId41"/>
    <p:sldId id="319" r:id="rId42"/>
    <p:sldId id="320" r:id="rId43"/>
    <p:sldId id="326"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3BB"/>
    <a:srgbClr val="00B4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AADCF23-1A4E-4220-A714-376C27245538}">
  <a:tblStyle styleId="{9AADCF23-1A4E-4220-A714-376C27245538}"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0" autoAdjust="0"/>
    <p:restoredTop sz="94660"/>
  </p:normalViewPr>
  <p:slideViewPr>
    <p:cSldViewPr snapToGrid="0" snapToObjects="1">
      <p:cViewPr>
        <p:scale>
          <a:sx n="135" d="100"/>
          <a:sy n="135" d="100"/>
        </p:scale>
        <p:origin x="-656" y="-13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xPr>
        <a:bodyPr/>
        <a:lstStyle/>
        <a:p>
          <a:pPr>
            <a:defRPr sz="1200" b="1" i="0">
              <a:latin typeface="Bangla MN"/>
              <a:cs typeface="Bangla MN"/>
            </a:defRPr>
          </a:pPr>
          <a:endParaRPr lang="en-US"/>
        </a:p>
      </c:txPr>
    </c:title>
    <c:autoTitleDeleted val="0"/>
    <c:plotArea>
      <c:layout/>
      <c:pieChart>
        <c:varyColors val="1"/>
        <c:ser>
          <c:idx val="0"/>
          <c:order val="0"/>
          <c:tx>
            <c:strRef>
              <c:f>Sheet1!$B$1</c:f>
              <c:strCache>
                <c:ptCount val="1"/>
                <c:pt idx="0">
                  <c:v>Single top quark branching fractions</c:v>
                </c:pt>
              </c:strCache>
            </c:strRef>
          </c:tx>
          <c:explosion val="25"/>
          <c:dPt>
            <c:idx val="0"/>
            <c:bubble3D val="0"/>
            <c:spPr>
              <a:solidFill>
                <a:schemeClr val="accent6">
                  <a:lumMod val="20000"/>
                  <a:lumOff val="80000"/>
                </a:schemeClr>
              </a:solidFill>
              <a:ln w="25400" cap="flat" cmpd="sng" algn="ctr">
                <a:solidFill>
                  <a:srgbClr val="000000"/>
                </a:solidFill>
                <a:prstDash val="solid"/>
              </a:ln>
              <a:effectLst/>
            </c:spPr>
          </c:dPt>
          <c:dPt>
            <c:idx val="1"/>
            <c:bubble3D val="0"/>
            <c:spPr>
              <a:solidFill>
                <a:schemeClr val="accent2"/>
              </a:solidFill>
              <a:ln w="25400" cap="flat" cmpd="sng" algn="ctr">
                <a:solidFill>
                  <a:srgbClr val="000000"/>
                </a:solidFill>
                <a:prstDash val="solid"/>
              </a:ln>
              <a:effectLst/>
            </c:spPr>
          </c:dPt>
          <c:dPt>
            <c:idx val="2"/>
            <c:bubble3D val="0"/>
            <c:spPr>
              <a:solidFill>
                <a:srgbClr val="FF43BB"/>
              </a:solidFill>
              <a:ln w="25400" cap="flat" cmpd="sng" algn="ctr">
                <a:solidFill>
                  <a:srgbClr val="000000"/>
                </a:solidFill>
                <a:prstDash val="solid"/>
              </a:ln>
              <a:effectLst/>
            </c:spPr>
          </c:dPt>
          <c:dPt>
            <c:idx val="3"/>
            <c:bubble3D val="0"/>
            <c:spPr>
              <a:solidFill>
                <a:schemeClr val="accent1"/>
              </a:solidFill>
              <a:ln w="25400" cap="flat" cmpd="sng" algn="ctr">
                <a:solidFill>
                  <a:srgbClr val="000000"/>
                </a:solidFill>
                <a:prstDash val="solid"/>
              </a:ln>
              <a:effectLst/>
            </c:spPr>
          </c:dPt>
          <c:dPt>
            <c:idx val="4"/>
            <c:bubble3D val="0"/>
            <c:spPr>
              <a:solidFill>
                <a:schemeClr val="accent3"/>
              </a:solidFill>
              <a:ln w="25400" cap="flat" cmpd="sng" algn="ctr">
                <a:solidFill>
                  <a:srgbClr val="000000"/>
                </a:solidFill>
                <a:prstDash val="solid"/>
              </a:ln>
              <a:effectLst/>
            </c:spPr>
          </c:dPt>
          <c:dLbls>
            <c:numFmt formatCode="0.00%" sourceLinked="0"/>
            <c:txPr>
              <a:bodyPr/>
              <a:lstStyle/>
              <a:p>
                <a:pPr>
                  <a:defRPr sz="1200" b="0" i="0">
                    <a:latin typeface="Bangla MN"/>
                    <a:cs typeface="Bangla MN"/>
                  </a:defRPr>
                </a:pPr>
                <a:endParaRPr lang="en-US"/>
              </a:p>
            </c:txPr>
            <c:showLegendKey val="0"/>
            <c:showVal val="0"/>
            <c:showCatName val="1"/>
            <c:showSerName val="0"/>
            <c:showPercent val="0"/>
            <c:showBubbleSize val="0"/>
            <c:showLeaderLines val="1"/>
          </c:dLbls>
          <c:cat>
            <c:strRef>
              <c:f>Sheet1!$A$2:$A$6</c:f>
              <c:strCache>
                <c:ptCount val="5"/>
                <c:pt idx="0">
                  <c:v>b+jets</c:v>
                </c:pt>
                <c:pt idx="1">
                  <c:v>b+e</c:v>
                </c:pt>
                <c:pt idx="2">
                  <c:v>b+μ</c:v>
                </c:pt>
                <c:pt idx="3">
                  <c:v>b+τ</c:v>
                </c:pt>
                <c:pt idx="4">
                  <c:v>other</c:v>
                </c:pt>
              </c:strCache>
            </c:strRef>
          </c:cat>
          <c:val>
            <c:numRef>
              <c:f>Sheet1!$B$2:$B$6</c:f>
              <c:numCache>
                <c:formatCode>0.00%</c:formatCode>
                <c:ptCount val="5"/>
                <c:pt idx="0">
                  <c:v>0.6735061179</c:v>
                </c:pt>
                <c:pt idx="1">
                  <c:v>0.1085043234</c:v>
                </c:pt>
                <c:pt idx="2">
                  <c:v>0.1085043234</c:v>
                </c:pt>
                <c:pt idx="3">
                  <c:v>0.1085043234</c:v>
                </c:pt>
                <c:pt idx="4">
                  <c:v>0.00088100000000002</c:v>
                </c:pt>
              </c:numCache>
            </c:numRef>
          </c:val>
        </c:ser>
        <c:dLbls>
          <c:showLegendKey val="0"/>
          <c:showVal val="0"/>
          <c:showCatName val="1"/>
          <c:showSerName val="0"/>
          <c:showPercent val="0"/>
          <c:showBubbleSize val="0"/>
          <c:showLeaderLines val="1"/>
        </c:dLbls>
        <c:firstSliceAng val="0"/>
      </c:pieChart>
      <c:spPr>
        <a:ln>
          <a:noFill/>
        </a:ln>
      </c:spPr>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06735114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60813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60813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60813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60813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nl-BE" dirty="0" smtClean="0"/>
              <a:t>There are two</a:t>
            </a:r>
            <a:r>
              <a:rPr lang="nl-BE" baseline="0" dirty="0" smtClean="0"/>
              <a:t> signal regions created. One targetting the top quark pair production and one targetting the single top quark pair production. They differ by the number of jets. Since I am looking at electrons and muons, there will be four different lepton channels. Furthermore, there are two couplings under investigation: the top </a:t>
            </a:r>
            <a:r>
              <a:rPr lang="mr-IN" baseline="0" dirty="0" smtClean="0"/>
              <a:t>–</a:t>
            </a:r>
            <a:r>
              <a:rPr lang="nl-BE" baseline="0" dirty="0" smtClean="0"/>
              <a:t> up </a:t>
            </a:r>
            <a:r>
              <a:rPr lang="mr-IN" baseline="0" dirty="0" smtClean="0"/>
              <a:t>–</a:t>
            </a:r>
            <a:r>
              <a:rPr lang="nl-BE" baseline="0" dirty="0" smtClean="0"/>
              <a:t> Z  coupling and the top </a:t>
            </a:r>
            <a:r>
              <a:rPr lang="mr-IN" baseline="0" dirty="0" smtClean="0"/>
              <a:t>–</a:t>
            </a:r>
            <a:r>
              <a:rPr lang="nl-BE" baseline="0" dirty="0" smtClean="0"/>
              <a:t> charm </a:t>
            </a:r>
            <a:r>
              <a:rPr lang="mr-IN" baseline="0" dirty="0" smtClean="0"/>
              <a:t>–</a:t>
            </a:r>
            <a:r>
              <a:rPr lang="nl-BE" baseline="0" dirty="0" smtClean="0"/>
              <a:t> Z coupling. In the next slides I will only show distributions for the up coupling in the three muon channel.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nl-BE" dirty="0" smtClean="0"/>
              <a:t>In each signal region,</a:t>
            </a:r>
            <a:r>
              <a:rPr lang="nl-BE" baseline="0" dirty="0" smtClean="0"/>
              <a:t> a multivariate discriminator is constructed top seperate signal from background proceses. The main background are WZ, ttZ, tZq and not prompt leptons. The not prompt lepton contribution will be estimated in a data driven way and are not included in the trainings. Here one can see the distribution for the top quark pair training in the three muon channel. The samples are split up in test and training samples and these are in agreement with eachother. Furthermore, one can see that signal and background are seperated. On the right you can see the distribution for the single top signal region. Where again the test and training samples agree and there is a clear seperation between signal and background like events.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nl-BE" dirty="0" smtClean="0"/>
              <a:t>The next step is to define</a:t>
            </a:r>
            <a:r>
              <a:rPr lang="nl-BE" baseline="0" dirty="0" smtClean="0"/>
              <a:t> a control region that targets one of the main backgrounds WZ and the not prompt lepton background. This region is created to enhance the WZ process and is defined in a similar way as the signal regions but with a veto on events with b-tagged jets.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nl-BE" dirty="0" smtClean="0"/>
              <a:t>In this region, the transverse</a:t>
            </a:r>
            <a:r>
              <a:rPr lang="nl-BE" baseline="0" dirty="0" smtClean="0"/>
              <a:t> mass of the W boson is fitted to data to get and estimate of the NPL and WZ rate and then through the probability of tagging a jet as b jet, this rate extrapolated to the signal regions. Here ion the plot, one can see this distribution for the three muon channel. Where the WZ process peaks at the W boson mass, while the NPL distribution peaks at lower values and drops to zero. Now this region will mainly contain not prompt lepton background cause by Drell Yann events. In order to also target the  NPL  contribution from top quark pair events, two additonal control regions are constructed.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nl-BE" dirty="0" smtClean="0"/>
              <a:t>A</a:t>
            </a:r>
            <a:r>
              <a:rPr lang="nl-BE" baseline="0" dirty="0" smtClean="0"/>
              <a:t> top quark pair control region and single top quark pair control region are constructed by putting the same requirements as the corresponding signal regions, but to work outside the Z mass window.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nl-BE" dirty="0" smtClean="0"/>
              <a:t>Here you can see the for the</a:t>
            </a:r>
            <a:r>
              <a:rPr lang="nl-BE" baseline="0" dirty="0" smtClean="0"/>
              <a:t> top quark pair events, the Z boson mass distribution is flat. Therefore one can take the rate of the NPL background from outside the Z mass window and extrapolate its expected value to the signal region by merely multiplying it by the ratio of the mass windows.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nl-BE" dirty="0" smtClean="0"/>
              <a:t>So in summary</a:t>
            </a:r>
            <a:r>
              <a:rPr lang="nl-BE" baseline="0" dirty="0" smtClean="0"/>
              <a:t>, there are two signal regions, each targetting an FCNC signal through the use of a BDT. Then three control regions are used to estimate the not prompt lepton contribution and WZ+jets contributions in the signal regions. This strategy has been set up using a blinded strategy and signal injection tests have been performed. Furthermore,  a maxmimuml likelihood fit is done in the WZCR to see validate the fit to the the transcerse mass of the W boson. Also the extrapolation of the NPL backgrounds to the signal regions has been validated using their monte carlo predictions.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nl-BE" dirty="0" smtClean="0"/>
              <a:t>After these validations, and after adding the systematic</a:t>
            </a:r>
            <a:r>
              <a:rPr lang="nl-BE" baseline="0" dirty="0" smtClean="0"/>
              <a:t> uncertainties, a global fit is performed using all four three lepton channels and all regions for each coupling.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29160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9051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nl-BE" dirty="0" smtClean="0"/>
              <a:t>Here you can </a:t>
            </a:r>
            <a:r>
              <a:rPr lang="nl-BE" baseline="0" dirty="0" smtClean="0"/>
              <a:t>see example feynman diagrams of the considerred signature. On the left is the top quark pair production through gluon fusion. One of the tops is decaying in a SM way to a W boson and a b quark and the other is decaying through the tZq vertex. I am only looking at leptonic decays. On the right you can see the tZ production where the top is decay in a SM way. As you can see, one has to reconstruct leptons, jets, b jets and neutrino’s.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nl-BE" dirty="0" smtClean="0"/>
              <a:t>Here you can </a:t>
            </a:r>
            <a:r>
              <a:rPr lang="nl-BE" baseline="0" dirty="0" smtClean="0"/>
              <a:t>see example feynman diagrams of the considerred signature. On the left is the top quark pair production through gluon fusion. One of the tops is decaying in a SM way to a W boson and a b quark and the other is decaying through the tZq vertex. I am only looking at leptonic decays. On the right you can see the tZ production where the top is decay in a SM way. As you can see, one has to reconstruct leptons, jets, b jets and neutrino’s.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60813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60813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alphaModFix amt="72000"/>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685800" y="1915625"/>
            <a:ext cx="5727000" cy="11598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b" anchorCtr="0"/>
          <a:lstStyle>
            <a:lvl1pPr lvl="0" algn="l">
              <a:spcBef>
                <a:spcPts val="0"/>
              </a:spcBef>
              <a:spcAft>
                <a:spcPts val="0"/>
              </a:spcAft>
              <a:buClr>
                <a:srgbClr val="FFFFFF"/>
              </a:buClr>
              <a:buSzPts val="4800"/>
              <a:buNone/>
              <a:defRPr sz="4800">
                <a:solidFill>
                  <a:srgbClr val="712627"/>
                </a:solidFill>
              </a:defRPr>
            </a:lvl1pPr>
            <a:lvl2pPr lvl="1" algn="l">
              <a:spcBef>
                <a:spcPts val="0"/>
              </a:spcBef>
              <a:spcAft>
                <a:spcPts val="0"/>
              </a:spcAft>
              <a:buClr>
                <a:srgbClr val="FFFFFF"/>
              </a:buClr>
              <a:buSzPts val="4800"/>
              <a:buNone/>
              <a:defRPr sz="4800">
                <a:solidFill>
                  <a:srgbClr val="FFFFFF"/>
                </a:solidFill>
              </a:defRPr>
            </a:lvl2pPr>
            <a:lvl3pPr lvl="2" algn="l">
              <a:spcBef>
                <a:spcPts val="0"/>
              </a:spcBef>
              <a:spcAft>
                <a:spcPts val="0"/>
              </a:spcAft>
              <a:buClr>
                <a:srgbClr val="FFFFFF"/>
              </a:buClr>
              <a:buSzPts val="4800"/>
              <a:buNone/>
              <a:defRPr sz="4800">
                <a:solidFill>
                  <a:srgbClr val="FFFFFF"/>
                </a:solidFill>
              </a:defRPr>
            </a:lvl3pPr>
            <a:lvl4pPr lvl="3" algn="l">
              <a:spcBef>
                <a:spcPts val="0"/>
              </a:spcBef>
              <a:spcAft>
                <a:spcPts val="0"/>
              </a:spcAft>
              <a:buClr>
                <a:srgbClr val="FFFFFF"/>
              </a:buClr>
              <a:buSzPts val="4800"/>
              <a:buNone/>
              <a:defRPr sz="4800">
                <a:solidFill>
                  <a:srgbClr val="FFFFFF"/>
                </a:solidFill>
              </a:defRPr>
            </a:lvl4pPr>
            <a:lvl5pPr lvl="4" algn="l">
              <a:spcBef>
                <a:spcPts val="0"/>
              </a:spcBef>
              <a:spcAft>
                <a:spcPts val="0"/>
              </a:spcAft>
              <a:buClr>
                <a:srgbClr val="FFFFFF"/>
              </a:buClr>
              <a:buSzPts val="4800"/>
              <a:buNone/>
              <a:defRPr sz="4800">
                <a:solidFill>
                  <a:srgbClr val="FFFFFF"/>
                </a:solidFill>
              </a:defRPr>
            </a:lvl5pPr>
            <a:lvl6pPr lvl="5" algn="l">
              <a:spcBef>
                <a:spcPts val="0"/>
              </a:spcBef>
              <a:spcAft>
                <a:spcPts val="0"/>
              </a:spcAft>
              <a:buClr>
                <a:srgbClr val="FFFFFF"/>
              </a:buClr>
              <a:buSzPts val="4800"/>
              <a:buNone/>
              <a:defRPr sz="4800">
                <a:solidFill>
                  <a:srgbClr val="FFFFFF"/>
                </a:solidFill>
              </a:defRPr>
            </a:lvl6pPr>
            <a:lvl7pPr lvl="6" algn="l">
              <a:spcBef>
                <a:spcPts val="0"/>
              </a:spcBef>
              <a:spcAft>
                <a:spcPts val="0"/>
              </a:spcAft>
              <a:buClr>
                <a:srgbClr val="FFFFFF"/>
              </a:buClr>
              <a:buSzPts val="4800"/>
              <a:buNone/>
              <a:defRPr sz="4800">
                <a:solidFill>
                  <a:srgbClr val="FFFFFF"/>
                </a:solidFill>
              </a:defRPr>
            </a:lvl7pPr>
            <a:lvl8pPr lvl="7" algn="l">
              <a:spcBef>
                <a:spcPts val="0"/>
              </a:spcBef>
              <a:spcAft>
                <a:spcPts val="0"/>
              </a:spcAft>
              <a:buClr>
                <a:srgbClr val="FFFFFF"/>
              </a:buClr>
              <a:buSzPts val="4800"/>
              <a:buNone/>
              <a:defRPr sz="4800">
                <a:solidFill>
                  <a:srgbClr val="FFFFFF"/>
                </a:solidFill>
              </a:defRPr>
            </a:lvl8pPr>
            <a:lvl9pPr lvl="8" algn="l">
              <a:spcBef>
                <a:spcPts val="0"/>
              </a:spcBef>
              <a:spcAft>
                <a:spcPts val="0"/>
              </a:spcAft>
              <a:buClr>
                <a:srgbClr val="FFFFFF"/>
              </a:buClr>
              <a:buSzPts val="4800"/>
              <a:buNone/>
              <a:defRPr sz="4800">
                <a:solidFill>
                  <a:srgbClr val="FFFFFF"/>
                </a:solidFill>
              </a:defRPr>
            </a:lvl9pPr>
          </a:lstStyle>
          <a:p>
            <a:endParaRPr/>
          </a:p>
        </p:txBody>
      </p:sp>
      <p:sp>
        <p:nvSpPr>
          <p:cNvPr id="11" name="Shape 11"/>
          <p:cNvSpPr/>
          <p:nvPr/>
        </p:nvSpPr>
        <p:spPr>
          <a:xfrm rot="-5400000">
            <a:off x="4466275" y="-1238838"/>
            <a:ext cx="211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 name="Shape 12"/>
          <p:cNvSpPr/>
          <p:nvPr/>
        </p:nvSpPr>
        <p:spPr>
          <a:xfrm rot="10800000" flipH="1">
            <a:off x="0" y="3420048"/>
            <a:ext cx="9144000" cy="173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nl-BE" smtClean="0"/>
              <a:t>Click to edit Master title style</a:t>
            </a:r>
            <a:endParaRPr lang="en-GB"/>
          </a:p>
        </p:txBody>
      </p:sp>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a:t>
            </a:fld>
            <a:endParaRPr lang="uk-UA" sz="1000">
              <a:solidFill>
                <a:srgbClr val="666666"/>
              </a:solidFill>
              <a:latin typeface="Playfair Display"/>
              <a:ea typeface="Playfair Display"/>
              <a:cs typeface="Playfair Display"/>
              <a:sym typeface="Playfair Display"/>
            </a:endParaRPr>
          </a:p>
        </p:txBody>
      </p:sp>
    </p:spTree>
    <p:extLst>
      <p:ext uri="{BB962C8B-B14F-4D97-AF65-F5344CB8AC3E}">
        <p14:creationId xmlns:p14="http://schemas.microsoft.com/office/powerpoint/2010/main" val="1870647301"/>
      </p:ext>
    </p:extLst>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1 column half">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Shape 34"/>
          <p:cNvSpPr/>
          <p:nvPr/>
        </p:nvSpPr>
        <p:spPr>
          <a:xfrm rot="10800000" flipH="1">
            <a:off x="4543625" y="-5"/>
            <a:ext cx="1482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 name="Shape 35"/>
          <p:cNvSpPr/>
          <p:nvPr/>
        </p:nvSpPr>
        <p:spPr>
          <a:xfrm>
            <a:off x="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6" name="Shape 36"/>
          <p:cNvCxnSpPr/>
          <p:nvPr/>
        </p:nvCxnSpPr>
        <p:spPr>
          <a:xfrm>
            <a:off x="365850" y="4813675"/>
            <a:ext cx="3840300" cy="0"/>
          </a:xfrm>
          <a:prstGeom prst="straightConnector1">
            <a:avLst/>
          </a:prstGeom>
          <a:noFill/>
          <a:ln w="9525" cap="flat" cmpd="sng">
            <a:solidFill>
              <a:srgbClr val="D9D9D9"/>
            </a:solidFill>
            <a:prstDash val="solid"/>
            <a:round/>
            <a:headEnd type="none" w="lg" len="lg"/>
            <a:tailEnd type="none" w="lg" len="lg"/>
          </a:ln>
        </p:spPr>
      </p:cxnSp>
      <p:sp>
        <p:nvSpPr>
          <p:cNvPr id="37" name="Shape 37"/>
          <p:cNvSpPr txBox="1">
            <a:spLocks noGrp="1"/>
          </p:cNvSpPr>
          <p:nvPr>
            <p:ph type="title"/>
          </p:nvPr>
        </p:nvSpPr>
        <p:spPr>
          <a:xfrm>
            <a:off x="589350" y="819475"/>
            <a:ext cx="3393300" cy="676200"/>
          </a:xfrm>
          <a:prstGeom prst="rect">
            <a:avLst/>
          </a:prstGeom>
        </p:spPr>
        <p:txBody>
          <a:bodyPr spcFirstLastPara="1" wrap="square" lIns="91425" tIns="91425" rIns="91425" bIns="91425" anchor="b" anchorCtr="0"/>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
        <p:nvSpPr>
          <p:cNvPr id="38" name="Shape 38"/>
          <p:cNvSpPr txBox="1">
            <a:spLocks noGrp="1"/>
          </p:cNvSpPr>
          <p:nvPr>
            <p:ph type="body" idx="1"/>
          </p:nvPr>
        </p:nvSpPr>
        <p:spPr>
          <a:xfrm>
            <a:off x="593575" y="1518900"/>
            <a:ext cx="3393300" cy="26517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9" name="Shape 39"/>
          <p:cNvSpPr txBox="1">
            <a:spLocks noGrp="1"/>
          </p:cNvSpPr>
          <p:nvPr>
            <p:ph type="sldNum" idx="12"/>
          </p:nvPr>
        </p:nvSpPr>
        <p:spPr>
          <a:xfrm>
            <a:off x="595675" y="4813750"/>
            <a:ext cx="3389100" cy="329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593575" y="4813750"/>
            <a:ext cx="7956600" cy="3297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fld id="{00000000-1234-1234-1234-123412341234}" type="slidenum">
              <a:rPr lang="en" sz="1000">
                <a:solidFill>
                  <a:srgbClr val="666666"/>
                </a:solidFill>
                <a:latin typeface="Playfair Display"/>
                <a:ea typeface="Playfair Display"/>
                <a:cs typeface="Playfair Display"/>
                <a:sym typeface="Playfair Display"/>
              </a:rPr>
              <a:t>‹#›</a:t>
            </a:fld>
            <a:endParaRPr sz="1000">
              <a:solidFill>
                <a:srgbClr val="666666"/>
              </a:solidFill>
              <a:latin typeface="Playfair Display"/>
              <a:ea typeface="Playfair Display"/>
              <a:cs typeface="Playfair Display"/>
              <a:sym typeface="Playfair Display"/>
            </a:endParaRPr>
          </a:p>
        </p:txBody>
      </p:sp>
      <p:sp>
        <p:nvSpPr>
          <p:cNvPr id="7" name="Shape 7"/>
          <p:cNvSpPr txBox="1">
            <a:spLocks noGrp="1"/>
          </p:cNvSpPr>
          <p:nvPr>
            <p:ph type="title"/>
          </p:nvPr>
        </p:nvSpPr>
        <p:spPr>
          <a:xfrm>
            <a:off x="593575" y="0"/>
            <a:ext cx="7956600" cy="6762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1pPr>
            <a:lvl2pPr lvl="1"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2pPr>
            <a:lvl3pPr lvl="2"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3pPr>
            <a:lvl4pPr lvl="3"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4pPr>
            <a:lvl5pPr lvl="4"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5pPr>
            <a:lvl6pPr lvl="5"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6pPr>
            <a:lvl7pPr lvl="6"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7pPr>
            <a:lvl8pPr lvl="7"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8pPr>
            <a:lvl9pPr lvl="8"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9pPr>
          </a:lstStyle>
          <a:p>
            <a:endParaRPr/>
          </a:p>
        </p:txBody>
      </p:sp>
      <p:sp>
        <p:nvSpPr>
          <p:cNvPr id="8" name="Shape 8"/>
          <p:cNvSpPr txBox="1">
            <a:spLocks noGrp="1"/>
          </p:cNvSpPr>
          <p:nvPr>
            <p:ph type="body" idx="1"/>
          </p:nvPr>
        </p:nvSpPr>
        <p:spPr>
          <a:xfrm>
            <a:off x="593575" y="1823700"/>
            <a:ext cx="7956600" cy="2651700"/>
          </a:xfrm>
          <a:prstGeom prst="rect">
            <a:avLst/>
          </a:prstGeom>
          <a:noFill/>
          <a:ln>
            <a:noFill/>
          </a:ln>
        </p:spPr>
        <p:txBody>
          <a:bodyPr spcFirstLastPara="1" wrap="square" lIns="91425" tIns="91425" rIns="91425" bIns="91425" anchor="t" anchorCtr="0"/>
          <a:lstStyle>
            <a:lvl1pPr marL="457200" lvl="0" indent="-330200">
              <a:lnSpc>
                <a:spcPct val="150000"/>
              </a:lnSpc>
              <a:spcBef>
                <a:spcPts val="60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1pPr>
            <a:lvl2pPr marL="914400" lvl="1"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2pPr>
            <a:lvl3pPr marL="1371600" lvl="2"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3pPr>
            <a:lvl4pPr marL="1828800" lvl="3"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4pPr>
            <a:lvl5pPr marL="2286000" lvl="4"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5pPr>
            <a:lvl6pPr marL="2743200" lvl="5"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6pPr>
            <a:lvl7pPr marL="3200400" lvl="6"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7pPr>
            <a:lvl8pPr marL="3657600" lvl="7"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8pPr>
            <a:lvl9pPr marL="4114800" lvl="8"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60" r:id="rId2"/>
    <p:sldLayoutId id="2147483652" r:id="rId3"/>
  </p:sldLayoutIdLst>
  <p:transition xmlns:p14="http://schemas.microsoft.com/office/powerpoint/2010/mai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5.png"/><Relationship Id="rId6"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2.png"/><Relationship Id="rId5" Type="http://schemas.microsoft.com/office/2007/relationships/hdphoto" Target="../media/hdphoto7.wdp"/><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gif"/><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14.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49.jpg"/><Relationship Id="rId7" Type="http://schemas.openxmlformats.org/officeDocument/2006/relationships/image" Target="../media/image50.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27.png"/><Relationship Id="rId6" Type="http://schemas.openxmlformats.org/officeDocument/2006/relationships/image" Target="../media/image31.png"/><Relationship Id="rId7" Type="http://schemas.openxmlformats.org/officeDocument/2006/relationships/image" Target="../media/image53.png"/><Relationship Id="rId8" Type="http://schemas.openxmlformats.org/officeDocument/2006/relationships/image" Target="../media/image34.png"/><Relationship Id="rId9" Type="http://schemas.openxmlformats.org/officeDocument/2006/relationships/image" Target="../media/image32.g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1" Type="http://schemas.openxmlformats.org/officeDocument/2006/relationships/image" Target="../media/image29.png"/><Relationship Id="rId12"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53.png"/><Relationship Id="rId9" Type="http://schemas.openxmlformats.org/officeDocument/2006/relationships/image" Target="../media/image34.png"/><Relationship Id="rId10" Type="http://schemas.openxmlformats.org/officeDocument/2006/relationships/image" Target="../media/image32.gif"/></Relationships>
</file>

<file path=ppt/slides/_rels/slide18.xml.rels><?xml version="1.0" encoding="UTF-8" standalone="yes"?>
<Relationships xmlns="http://schemas.openxmlformats.org/package/2006/relationships"><Relationship Id="rId11" Type="http://schemas.microsoft.com/office/2007/relationships/hdphoto" Target="../media/hdphoto8.wdp"/><Relationship Id="rId12" Type="http://schemas.openxmlformats.org/officeDocument/2006/relationships/image" Target="../media/image55.png"/><Relationship Id="rId13"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43.jpg"/><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32.gif"/><Relationship Id="rId6" Type="http://schemas.openxmlformats.org/officeDocument/2006/relationships/image" Target="../media/image53.png"/><Relationship Id="rId7" Type="http://schemas.openxmlformats.org/officeDocument/2006/relationships/image" Target="../media/image28.png"/><Relationship Id="rId8" Type="http://schemas.openxmlformats.org/officeDocument/2006/relationships/image" Target="../media/image29.png"/><Relationship Id="rId9" Type="http://schemas.microsoft.com/office/2007/relationships/hdphoto" Target="../media/hdphoto5.wdp"/><Relationship Id="rId10"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5.wdp"/><Relationship Id="rId5" Type="http://schemas.openxmlformats.org/officeDocument/2006/relationships/image" Target="../media/image28.png"/><Relationship Id="rId6" Type="http://schemas.openxmlformats.org/officeDocument/2006/relationships/image" Target="../media/image55.png"/><Relationship Id="rId7" Type="http://schemas.microsoft.com/office/2007/relationships/hdphoto" Target="../media/hdphoto9.wdp"/><Relationship Id="rId8" Type="http://schemas.openxmlformats.org/officeDocument/2006/relationships/image" Target="../media/image27.png"/><Relationship Id="rId9" Type="http://schemas.openxmlformats.org/officeDocument/2006/relationships/image" Target="../media/image34.png"/><Relationship Id="rId10" Type="http://schemas.openxmlformats.org/officeDocument/2006/relationships/image" Target="../media/image32.gif"/><Relationship Id="rId11"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5.png"/><Relationship Id="rId6"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34.png"/><Relationship Id="rId13" Type="http://schemas.openxmlformats.org/officeDocument/2006/relationships/image" Target="../media/image53.png"/><Relationship Id="rId1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3.jpg"/><Relationship Id="rId3" Type="http://schemas.openxmlformats.org/officeDocument/2006/relationships/image" Target="../media/image29.png"/><Relationship Id="rId4" Type="http://schemas.microsoft.com/office/2007/relationships/hdphoto" Target="../media/hdphoto5.wdp"/><Relationship Id="rId5" Type="http://schemas.openxmlformats.org/officeDocument/2006/relationships/image" Target="../media/image28.png"/><Relationship Id="rId6" Type="http://schemas.openxmlformats.org/officeDocument/2006/relationships/image" Target="../media/image54.png"/><Relationship Id="rId7" Type="http://schemas.microsoft.com/office/2007/relationships/hdphoto" Target="../media/hdphoto8.wdp"/><Relationship Id="rId8" Type="http://schemas.openxmlformats.org/officeDocument/2006/relationships/image" Target="../media/image27.png"/><Relationship Id="rId9" Type="http://schemas.openxmlformats.org/officeDocument/2006/relationships/image" Target="../media/image55.png"/><Relationship Id="rId10"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57.gif"/><Relationship Id="rId4" Type="http://schemas.openxmlformats.org/officeDocument/2006/relationships/image" Target="../media/image58.png"/><Relationship Id="rId5" Type="http://schemas.microsoft.com/office/2007/relationships/hdphoto" Target="../media/hdphoto10.wdp"/><Relationship Id="rId6" Type="http://schemas.openxmlformats.org/officeDocument/2006/relationships/image" Target="../media/image59.gif"/><Relationship Id="rId7" Type="http://schemas.openxmlformats.org/officeDocument/2006/relationships/image" Target="../media/image60.png"/><Relationship Id="rId8" Type="http://schemas.openxmlformats.org/officeDocument/2006/relationships/image" Target="../media/image61.gi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62.gif"/><Relationship Id="rId5" Type="http://schemas.openxmlformats.org/officeDocument/2006/relationships/image" Target="../media/image59.gif"/><Relationship Id="rId6" Type="http://schemas.openxmlformats.org/officeDocument/2006/relationships/image" Target="../media/image61.gi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62.gif"/><Relationship Id="rId5" Type="http://schemas.openxmlformats.org/officeDocument/2006/relationships/image" Target="../media/image57.gif"/><Relationship Id="rId6" Type="http://schemas.openxmlformats.org/officeDocument/2006/relationships/image" Target="../media/image63.gif"/><Relationship Id="rId7"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image" Target="../media/image62.gif"/><Relationship Id="rId4" Type="http://schemas.openxmlformats.org/officeDocument/2006/relationships/image" Target="../media/image57.gif"/><Relationship Id="rId5" Type="http://schemas.openxmlformats.org/officeDocument/2006/relationships/image" Target="../media/image63.gif"/><Relationship Id="rId6" Type="http://schemas.openxmlformats.org/officeDocument/2006/relationships/image" Target="../media/image60.png"/><Relationship Id="rId7" Type="http://schemas.openxmlformats.org/officeDocument/2006/relationships/image" Target="../media/image59.gif"/><Relationship Id="rId8" Type="http://schemas.openxmlformats.org/officeDocument/2006/relationships/image" Target="../media/image61.gi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image" Target="../media/image64.jpg"/><Relationship Id="rId4" Type="http://schemas.openxmlformats.org/officeDocument/2006/relationships/image" Target="../media/image65.png"/><Relationship Id="rId5" Type="http://schemas.openxmlformats.org/officeDocument/2006/relationships/image" Target="../media/image62.gif"/><Relationship Id="rId6" Type="http://schemas.openxmlformats.org/officeDocument/2006/relationships/image" Target="../media/image61.gi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jpeg"/><Relationship Id="rId5" Type="http://schemas.microsoft.com/office/2007/relationships/hdphoto" Target="../media/hdphoto11.wdp"/><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6.jpeg"/><Relationship Id="rId5" Type="http://schemas.microsoft.com/office/2007/relationships/hdphoto" Target="../media/hdphoto11.wdp"/><Relationship Id="rId6" Type="http://schemas.openxmlformats.org/officeDocument/2006/relationships/image" Target="../media/image70.jpeg"/><Relationship Id="rId7" Type="http://schemas.microsoft.com/office/2007/relationships/hdphoto" Target="../media/hdphoto12.wdp"/><Relationship Id="rId8" Type="http://schemas.openxmlformats.org/officeDocument/2006/relationships/image" Target="../media/image71.png"/><Relationship Id="rId9" Type="http://schemas.microsoft.com/office/2007/relationships/hdphoto" Target="../media/hdphoto13.wdp"/><Relationship Id="rId10" Type="http://schemas.microsoft.com/office/2007/relationships/hdphoto" Target="../media/hdphoto14.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jpeg"/><Relationship Id="rId6" Type="http://schemas.microsoft.com/office/2007/relationships/hdphoto" Target="../media/hdphoto3.wdp"/><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2.jpeg"/><Relationship Id="rId5" Type="http://schemas.microsoft.com/office/2007/relationships/hdphoto" Target="../media/hdphoto15.wdp"/><Relationship Id="rId6" Type="http://schemas.openxmlformats.org/officeDocument/2006/relationships/image" Target="../media/image71.png"/><Relationship Id="rId7" Type="http://schemas.microsoft.com/office/2007/relationships/hdphoto" Target="../media/hdphoto16.wdp"/><Relationship Id="rId8" Type="http://schemas.openxmlformats.org/officeDocument/2006/relationships/image" Target="../media/image28.png"/><Relationship Id="rId9" Type="http://schemas.openxmlformats.org/officeDocument/2006/relationships/image" Target="../media/image29.png"/><Relationship Id="rId10" Type="http://schemas.microsoft.com/office/2007/relationships/hdphoto" Target="../media/hdphoto5.wdp"/><Relationship Id="rId11" Type="http://schemas.openxmlformats.org/officeDocument/2006/relationships/image" Target="../media/image32.gi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3.jpeg"/><Relationship Id="rId5" Type="http://schemas.microsoft.com/office/2007/relationships/hdphoto" Target="../media/hdphoto17.wdp"/><Relationship Id="rId6" Type="http://schemas.openxmlformats.org/officeDocument/2006/relationships/image" Target="../media/image71.png"/><Relationship Id="rId7" Type="http://schemas.microsoft.com/office/2007/relationships/hdphoto" Target="../media/hdphoto13.wdp"/><Relationship Id="rId8"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4.png"/><Relationship Id="rId5" Type="http://schemas.microsoft.com/office/2007/relationships/hdphoto" Target="../media/hdphoto18.wdp"/><Relationship Id="rId6" Type="http://schemas.openxmlformats.org/officeDocument/2006/relationships/image" Target="../media/image28.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g"/></Relationships>
</file>

<file path=ppt/slides/_rels/slide37.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27.png"/><Relationship Id="rId1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6.emf"/><Relationship Id="rId4" Type="http://schemas.openxmlformats.org/officeDocument/2006/relationships/image" Target="../media/image77.emf"/><Relationship Id="rId5" Type="http://schemas.openxmlformats.org/officeDocument/2006/relationships/image" Target="../media/image78.emf"/><Relationship Id="rId6" Type="http://schemas.openxmlformats.org/officeDocument/2006/relationships/image" Target="../media/image79.emf"/><Relationship Id="rId7" Type="http://schemas.openxmlformats.org/officeDocument/2006/relationships/image" Target="../media/image80.emf"/><Relationship Id="rId8" Type="http://schemas.openxmlformats.org/officeDocument/2006/relationships/image" Target="../media/image81.emf"/><Relationship Id="rId9" Type="http://schemas.openxmlformats.org/officeDocument/2006/relationships/image" Target="../media/image82.png"/><Relationship Id="rId10"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7.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27.png"/><Relationship Id="rId5" Type="http://schemas.openxmlformats.org/officeDocument/2006/relationships/image" Target="../media/image34.png"/><Relationship Id="rId6" Type="http://schemas.openxmlformats.org/officeDocument/2006/relationships/image" Target="../media/image88.emf"/><Relationship Id="rId7"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1" Type="http://schemas.openxmlformats.org/officeDocument/2006/relationships/image" Target="../media/image17.JPG"/><Relationship Id="rId12" Type="http://schemas.openxmlformats.org/officeDocument/2006/relationships/image" Target="../media/image18.jpg"/><Relationship Id="rId13" Type="http://schemas.openxmlformats.org/officeDocument/2006/relationships/image" Target="../media/image19.jpg"/><Relationship Id="rId14" Type="http://schemas.openxmlformats.org/officeDocument/2006/relationships/image" Target="../media/image20.jpg"/><Relationship Id="rId15" Type="http://schemas.openxmlformats.org/officeDocument/2006/relationships/image" Target="../media/image21.png"/><Relationship Id="rId1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3.jpg"/><Relationship Id="rId8" Type="http://schemas.openxmlformats.org/officeDocument/2006/relationships/image" Target="../media/image14.jpg"/><Relationship Id="rId9" Type="http://schemas.openxmlformats.org/officeDocument/2006/relationships/image" Target="../media/image15.JPG"/><Relationship Id="rId10" Type="http://schemas.openxmlformats.org/officeDocument/2006/relationships/image" Target="../media/image16.JP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27.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8.jpeg"/><Relationship Id="rId5" Type="http://schemas.microsoft.com/office/2007/relationships/hdphoto" Target="../media/hdphoto3.wdp"/><Relationship Id="rId6" Type="http://schemas.openxmlformats.org/officeDocument/2006/relationships/image" Target="../media/image86.png"/><Relationship Id="rId7" Type="http://schemas.openxmlformats.org/officeDocument/2006/relationships/image" Target="../media/image89.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microsoft.com/office/2007/relationships/hdphoto" Target="../media/hdphoto4.wdp"/><Relationship Id="rId6" Type="http://schemas.microsoft.com/office/2007/relationships/hdphoto" Target="../media/hdphoto5.wdp"/><Relationship Id="rId7" Type="http://schemas.microsoft.com/office/2007/relationships/hdphoto" Target="../media/hdphoto6.wdp"/><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gif"/></Relationships>
</file>

<file path=ppt/slides/_rels/slide8.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microsoft.com/office/2007/relationships/hdphoto" Target="../media/hdphoto4.wdp"/><Relationship Id="rId6" Type="http://schemas.microsoft.com/office/2007/relationships/hdphoto" Target="../media/hdphoto5.wdp"/><Relationship Id="rId7" Type="http://schemas.microsoft.com/office/2007/relationships/hdphoto" Target="../media/hdphoto6.wdp"/><Relationship Id="rId8" Type="http://schemas.openxmlformats.org/officeDocument/2006/relationships/image" Target="../media/image31.png"/><Relationship Id="rId9" Type="http://schemas.openxmlformats.org/officeDocument/2006/relationships/image" Target="../media/image32.gif"/><Relationship Id="rId10"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431800" y="1974241"/>
            <a:ext cx="5727000" cy="11598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b" anchorCtr="0">
            <a:noAutofit/>
          </a:bodyPr>
          <a:lstStyle/>
          <a:p>
            <a:pPr marL="0" lvl="0" indent="0">
              <a:spcBef>
                <a:spcPts val="0"/>
              </a:spcBef>
              <a:spcAft>
                <a:spcPts val="0"/>
              </a:spcAft>
              <a:buNone/>
            </a:pPr>
            <a:r>
              <a:rPr lang="nl-BE" sz="2800" b="1" dirty="0" smtClean="0">
                <a:solidFill>
                  <a:schemeClr val="accent6">
                    <a:lumMod val="75000"/>
                  </a:schemeClr>
                </a:solidFill>
                <a:latin typeface="Bangla MN"/>
                <a:cs typeface="Bangla MN"/>
              </a:rPr>
              <a:t>A search for flavour changing neutral currents involving a top quark and a Z boson </a:t>
            </a:r>
            <a:endParaRPr sz="2800" b="1" dirty="0">
              <a:solidFill>
                <a:schemeClr val="accent6">
                  <a:lumMod val="75000"/>
                </a:schemeClr>
              </a:solidFill>
              <a:latin typeface="Bangla MN"/>
              <a:cs typeface="Bangla MN"/>
            </a:endParaRPr>
          </a:p>
        </p:txBody>
      </p:sp>
      <p:sp>
        <p:nvSpPr>
          <p:cNvPr id="2" name="TextBox 1"/>
          <p:cNvSpPr txBox="1"/>
          <p:nvPr/>
        </p:nvSpPr>
        <p:spPr>
          <a:xfrm>
            <a:off x="4562231" y="3585308"/>
            <a:ext cx="4445000" cy="523220"/>
          </a:xfrm>
          <a:prstGeom prst="rect">
            <a:avLst/>
          </a:prstGeom>
          <a:noFill/>
        </p:spPr>
        <p:txBody>
          <a:bodyPr wrap="square" rtlCol="0">
            <a:spAutoFit/>
          </a:bodyPr>
          <a:lstStyle/>
          <a:p>
            <a:pPr algn="r"/>
            <a:r>
              <a:rPr lang="en-GB" dirty="0">
                <a:latin typeface="Bangla MN"/>
                <a:cs typeface="Bangla MN"/>
              </a:rPr>
              <a:t>u</a:t>
            </a:r>
            <a:r>
              <a:rPr lang="en-GB" dirty="0" smtClean="0">
                <a:latin typeface="Bangla MN"/>
                <a:cs typeface="Bangla MN"/>
              </a:rPr>
              <a:t>sing the data collected by CMS at a </a:t>
            </a:r>
          </a:p>
          <a:p>
            <a:pPr algn="r"/>
            <a:r>
              <a:rPr lang="en-GB" dirty="0" smtClean="0">
                <a:latin typeface="Bangla MN"/>
                <a:cs typeface="Bangla MN"/>
              </a:rPr>
              <a:t>centre-of-mass energy of 13 TeV</a:t>
            </a:r>
            <a:endParaRPr lang="en-GB" dirty="0">
              <a:latin typeface="Bangla MN"/>
              <a:cs typeface="Bangla MN"/>
            </a:endParaRPr>
          </a:p>
        </p:txBody>
      </p:sp>
      <p:sp>
        <p:nvSpPr>
          <p:cNvPr id="3" name="TextBox 2"/>
          <p:cNvSpPr txBox="1"/>
          <p:nvPr/>
        </p:nvSpPr>
        <p:spPr>
          <a:xfrm>
            <a:off x="431800" y="4236048"/>
            <a:ext cx="2950308" cy="769441"/>
          </a:xfrm>
          <a:prstGeom prst="rect">
            <a:avLst/>
          </a:prstGeom>
          <a:noFill/>
        </p:spPr>
        <p:txBody>
          <a:bodyPr wrap="square" rtlCol="0">
            <a:spAutoFit/>
          </a:bodyPr>
          <a:lstStyle/>
          <a:p>
            <a:r>
              <a:rPr lang="en-GB" sz="1100" dirty="0" smtClean="0">
                <a:latin typeface="Bangla MN"/>
                <a:cs typeface="Bangla MN"/>
              </a:rPr>
              <a:t>Isis Van Parijs</a:t>
            </a:r>
          </a:p>
          <a:p>
            <a:r>
              <a:rPr lang="en-GB" sz="1100" dirty="0" smtClean="0">
                <a:latin typeface="Bangla MN"/>
                <a:cs typeface="Bangla MN"/>
              </a:rPr>
              <a:t>VUB </a:t>
            </a:r>
            <a:r>
              <a:rPr lang="mr-IN" sz="1100" dirty="0" smtClean="0">
                <a:latin typeface="Bangla MN"/>
                <a:cs typeface="Bangla MN"/>
              </a:rPr>
              <a:t>–</a:t>
            </a:r>
            <a:r>
              <a:rPr lang="en-GB" sz="1100" dirty="0" smtClean="0">
                <a:latin typeface="Bangla MN"/>
                <a:cs typeface="Bangla MN"/>
              </a:rPr>
              <a:t> IIHE</a:t>
            </a:r>
            <a:endParaRPr lang="en-GB" sz="1100" dirty="0">
              <a:latin typeface="Bangla MN"/>
              <a:cs typeface="Bangla MN"/>
            </a:endParaRPr>
          </a:p>
          <a:p>
            <a:r>
              <a:rPr lang="en-GB" sz="1100" dirty="0" smtClean="0">
                <a:latin typeface="Bangla MN"/>
                <a:cs typeface="Bangla MN"/>
              </a:rPr>
              <a:t>26 </a:t>
            </a:r>
            <a:r>
              <a:rPr lang="en-GB" sz="1100" dirty="0" err="1" smtClean="0">
                <a:latin typeface="Bangla MN"/>
                <a:cs typeface="Bangla MN"/>
              </a:rPr>
              <a:t>Januari</a:t>
            </a:r>
            <a:r>
              <a:rPr lang="en-GB" sz="1100" dirty="0" smtClean="0">
                <a:latin typeface="Bangla MN"/>
                <a:cs typeface="Bangla MN"/>
              </a:rPr>
              <a:t> 2018</a:t>
            </a:r>
          </a:p>
          <a:p>
            <a:r>
              <a:rPr lang="en-GB" sz="1100" dirty="0" smtClean="0">
                <a:latin typeface="Bangla MN"/>
                <a:cs typeface="Bangla MN"/>
              </a:rPr>
              <a:t>Promotor </a:t>
            </a:r>
            <a:r>
              <a:rPr lang="en-GB" sz="1100" dirty="0" err="1" smtClean="0">
                <a:latin typeface="Bangla MN"/>
                <a:cs typeface="Bangla MN"/>
              </a:rPr>
              <a:t>Prof.</a:t>
            </a:r>
            <a:r>
              <a:rPr lang="en-GB" sz="1100" dirty="0" smtClean="0">
                <a:latin typeface="Bangla MN"/>
                <a:cs typeface="Bangla MN"/>
              </a:rPr>
              <a:t> J. D’Hondt</a:t>
            </a:r>
            <a:endParaRPr lang="en-GB" sz="1100" dirty="0">
              <a:latin typeface="Bangla MN"/>
              <a:cs typeface="Bangla MN"/>
            </a:endParaRPr>
          </a:p>
        </p:txBody>
      </p:sp>
      <p:pic>
        <p:nvPicPr>
          <p:cNvPr id="5" name="Picture 4"/>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7893538" y="147760"/>
            <a:ext cx="996462" cy="1014193"/>
          </a:xfrm>
          <a:prstGeom prst="rect">
            <a:avLst/>
          </a:prstGeom>
          <a:ln>
            <a:noFill/>
          </a:ln>
          <a:effectLst>
            <a:innerShdw blurRad="63500" dist="50800" dir="16200000">
              <a:prstClr val="black">
                <a:alpha val="50000"/>
              </a:prstClr>
            </a:innerShdw>
          </a:effectLst>
        </p:spPr>
      </p:pic>
      <p:pic>
        <p:nvPicPr>
          <p:cNvPr id="6" name="Picture 5" descr="15156649072399730-2.png"/>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368816" y="4558092"/>
            <a:ext cx="638415" cy="44739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10</a:t>
            </a:fld>
            <a:endParaRPr lang="uk-UA" sz="1000">
              <a:solidFill>
                <a:srgbClr val="666666"/>
              </a:solidFill>
              <a:latin typeface="Playfair Display"/>
              <a:ea typeface="Playfair Display"/>
              <a:cs typeface="Playfair Display"/>
              <a:sym typeface="Playfair Display"/>
            </a:endParaRPr>
          </a:p>
        </p:txBody>
      </p:sp>
      <p:sp>
        <p:nvSpPr>
          <p:cNvPr id="4" name="Shape 69"/>
          <p:cNvSpPr txBox="1">
            <a:spLocks/>
          </p:cNvSpPr>
          <p:nvPr/>
        </p:nvSpPr>
        <p:spPr>
          <a:xfrm>
            <a:off x="131704" y="-151185"/>
            <a:ext cx="7042389" cy="958228"/>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C7F91"/>
              </a:buClr>
              <a:buSzPts val="2400"/>
              <a:buFont typeface="Amatic SC"/>
              <a:buNone/>
              <a:defRPr sz="2400" b="1" i="0" u="none" strike="noStrike" cap="none">
                <a:solidFill>
                  <a:srgbClr val="7C7F91"/>
                </a:solidFill>
                <a:latin typeface="Amatic SC"/>
                <a:ea typeface="Amatic SC"/>
                <a:cs typeface="Amatic SC"/>
                <a:sym typeface="Amatic SC"/>
              </a:defRPr>
            </a:lvl1pPr>
            <a:lvl2pPr lvl="1"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2pPr>
            <a:lvl3pPr lvl="2"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3pPr>
            <a:lvl4pPr lvl="3"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4pPr>
            <a:lvl5pPr lvl="4"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5pPr>
            <a:lvl6pPr lvl="5"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6pPr>
            <a:lvl7pPr lvl="6"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7pPr>
            <a:lvl8pPr lvl="7"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8pPr>
            <a:lvl9pPr lvl="8"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9pPr>
          </a:lstStyle>
          <a:p>
            <a:pPr algn="l"/>
            <a:r>
              <a:rPr lang="nl-BE" sz="2800" dirty="0" smtClean="0">
                <a:solidFill>
                  <a:schemeClr val="bg1"/>
                </a:solidFill>
                <a:effectLst>
                  <a:glow rad="444500">
                    <a:schemeClr val="accent1">
                      <a:lumMod val="50000"/>
                      <a:alpha val="75000"/>
                    </a:schemeClr>
                  </a:glow>
                </a:effectLst>
                <a:latin typeface="Bangla MN"/>
                <a:cs typeface="Bangla MN"/>
              </a:rPr>
              <a:t>The Large Hadron Collider</a:t>
            </a:r>
            <a:endParaRPr lang="en" sz="2800" dirty="0">
              <a:solidFill>
                <a:schemeClr val="bg1"/>
              </a:solidFill>
              <a:effectLst>
                <a:glow rad="444500">
                  <a:schemeClr val="accent1">
                    <a:lumMod val="50000"/>
                    <a:alpha val="75000"/>
                  </a:schemeClr>
                </a:glow>
              </a:effectLst>
              <a:latin typeface="Bangla MN"/>
              <a:cs typeface="Bangla MN"/>
            </a:endParaRPr>
          </a:p>
        </p:txBody>
      </p:sp>
      <p:sp>
        <p:nvSpPr>
          <p:cNvPr id="5" name="TextBox 4"/>
          <p:cNvSpPr txBox="1"/>
          <p:nvPr/>
        </p:nvSpPr>
        <p:spPr>
          <a:xfrm>
            <a:off x="131704" y="514655"/>
            <a:ext cx="6943541" cy="584776"/>
          </a:xfrm>
          <a:prstGeom prst="rect">
            <a:avLst/>
          </a:prstGeom>
          <a:noFill/>
        </p:spPr>
        <p:txBody>
          <a:bodyPr wrap="square" rtlCol="0">
            <a:spAutoFit/>
          </a:bodyPr>
          <a:lstStyle/>
          <a:p>
            <a:r>
              <a:rPr lang="en-US" sz="1600" b="1" dirty="0" smtClean="0">
                <a:solidFill>
                  <a:srgbClr val="FFFFFF"/>
                </a:solidFill>
                <a:effectLst>
                  <a:glow rad="355600">
                    <a:schemeClr val="accent1">
                      <a:lumMod val="50000"/>
                      <a:alpha val="40000"/>
                    </a:schemeClr>
                  </a:glow>
                </a:effectLst>
                <a:latin typeface="Bangla MN"/>
                <a:cs typeface="Bangla MN"/>
              </a:rPr>
              <a:t>Home to e.g. CMS and ATLAS.</a:t>
            </a:r>
          </a:p>
          <a:p>
            <a:r>
              <a:rPr lang="en-US" sz="1600" b="1" dirty="0" smtClean="0">
                <a:solidFill>
                  <a:srgbClr val="FFFFFF"/>
                </a:solidFill>
                <a:effectLst>
                  <a:glow rad="355600">
                    <a:schemeClr val="accent1">
                      <a:lumMod val="50000"/>
                      <a:alpha val="40000"/>
                    </a:schemeClr>
                  </a:glow>
                </a:effectLst>
                <a:latin typeface="Bangla MN"/>
                <a:cs typeface="Bangla MN"/>
              </a:rPr>
              <a:t>Experiments that study proton collisions</a:t>
            </a:r>
            <a:endParaRPr lang="en-US" sz="1600" b="1" dirty="0">
              <a:solidFill>
                <a:srgbClr val="FFFFFF"/>
              </a:solidFill>
              <a:effectLst>
                <a:glow rad="355600">
                  <a:schemeClr val="accent1">
                    <a:lumMod val="50000"/>
                    <a:alpha val="40000"/>
                  </a:schemeClr>
                </a:glow>
              </a:effectLst>
              <a:latin typeface="Bangla MN"/>
              <a:cs typeface="Bangla MN"/>
            </a:endParaRPr>
          </a:p>
        </p:txBody>
      </p:sp>
      <p:pic>
        <p:nvPicPr>
          <p:cNvPr id="6" name="Picture 5" descr="cmsn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326" y="0"/>
            <a:ext cx="3111286" cy="2014811"/>
          </a:xfrm>
          <a:prstGeom prst="rect">
            <a:avLst/>
          </a:prstGeom>
        </p:spPr>
      </p:pic>
      <p:sp>
        <p:nvSpPr>
          <p:cNvPr id="7" name="TextBox 6"/>
          <p:cNvSpPr txBox="1"/>
          <p:nvPr/>
        </p:nvSpPr>
        <p:spPr>
          <a:xfrm>
            <a:off x="0" y="4038532"/>
            <a:ext cx="3461926" cy="1104918"/>
          </a:xfrm>
          <a:prstGeom prst="rect">
            <a:avLst/>
          </a:prstGeom>
          <a:solidFill>
            <a:schemeClr val="tx2">
              <a:lumMod val="10000"/>
              <a:alpha val="75000"/>
            </a:schemeClr>
          </a:solidFill>
        </p:spPr>
        <p:txBody>
          <a:bodyPr wrap="square" rtlCol="0">
            <a:spAutoFit/>
          </a:bodyPr>
          <a:lstStyle/>
          <a:p>
            <a:pPr marL="285750" indent="-285750">
              <a:lnSpc>
                <a:spcPct val="110000"/>
              </a:lnSpc>
              <a:buFont typeface="Arial"/>
              <a:buChar char="•"/>
            </a:pPr>
            <a:r>
              <a:rPr lang="en-US" sz="1200" dirty="0" smtClean="0">
                <a:solidFill>
                  <a:srgbClr val="FFFFFF"/>
                </a:solidFill>
                <a:latin typeface="Bangla MN"/>
                <a:cs typeface="Bangla MN"/>
              </a:rPr>
              <a:t>Billions of protons travelling at </a:t>
            </a:r>
            <a:r>
              <a:rPr lang="en-US" sz="1200" dirty="0">
                <a:solidFill>
                  <a:srgbClr val="FFFFFF"/>
                </a:solidFill>
                <a:latin typeface="Bangla MN"/>
                <a:cs typeface="Bangla MN"/>
              </a:rPr>
              <a:t>99.9999991% of the speed of </a:t>
            </a:r>
            <a:r>
              <a:rPr lang="en-US" sz="1200" dirty="0" smtClean="0">
                <a:solidFill>
                  <a:srgbClr val="FFFFFF"/>
                </a:solidFill>
                <a:latin typeface="Bangla MN"/>
                <a:cs typeface="Bangla MN"/>
              </a:rPr>
              <a:t>light</a:t>
            </a:r>
            <a:br>
              <a:rPr lang="en-US" sz="1200" dirty="0" smtClean="0">
                <a:solidFill>
                  <a:srgbClr val="FFFFFF"/>
                </a:solidFill>
                <a:latin typeface="Bangla MN"/>
                <a:cs typeface="Bangla MN"/>
              </a:rPr>
            </a:br>
            <a:r>
              <a:rPr lang="en-US" sz="1200" dirty="0" smtClean="0">
                <a:solidFill>
                  <a:srgbClr val="FFFFFF"/>
                </a:solidFill>
                <a:latin typeface="Bangla MN"/>
                <a:cs typeface="Bangla MN"/>
              </a:rPr>
              <a:t> </a:t>
            </a:r>
            <a:endParaRPr lang="en-US" sz="1200" dirty="0">
              <a:solidFill>
                <a:srgbClr val="FFFFFF"/>
              </a:solidFill>
              <a:latin typeface="Bangla MN"/>
              <a:cs typeface="Bangla MN"/>
            </a:endParaRPr>
          </a:p>
          <a:p>
            <a:pPr marL="285750" indent="-285750">
              <a:lnSpc>
                <a:spcPct val="110000"/>
              </a:lnSpc>
              <a:buFont typeface="Arial"/>
              <a:buChar char="•"/>
            </a:pPr>
            <a:r>
              <a:rPr lang="en-US" sz="1200" dirty="0">
                <a:solidFill>
                  <a:srgbClr val="FFFFFF"/>
                </a:solidFill>
                <a:latin typeface="Bangla MN"/>
                <a:cs typeface="Bangla MN"/>
              </a:rPr>
              <a:t> </a:t>
            </a:r>
            <a:r>
              <a:rPr lang="en-US" sz="1200" dirty="0" smtClean="0">
                <a:solidFill>
                  <a:srgbClr val="FFFFFF"/>
                </a:solidFill>
                <a:latin typeface="Bangla MN"/>
                <a:cs typeface="Bangla MN"/>
              </a:rPr>
              <a:t>More than 11000 tours of 27km per </a:t>
            </a:r>
            <a:r>
              <a:rPr lang="en-US" sz="1200" dirty="0">
                <a:solidFill>
                  <a:srgbClr val="FFFFFF"/>
                </a:solidFill>
                <a:latin typeface="Bangla MN"/>
                <a:cs typeface="Bangla MN"/>
              </a:rPr>
              <a:t>second! </a:t>
            </a:r>
            <a:endParaRPr lang="en-US" sz="1200" dirty="0">
              <a:solidFill>
                <a:srgbClr val="FFFFFF"/>
              </a:solidFill>
              <a:effectLst/>
              <a:latin typeface="Bangla MN"/>
              <a:cs typeface="Bangla MN"/>
            </a:endParaRPr>
          </a:p>
        </p:txBody>
      </p:sp>
    </p:spTree>
    <p:extLst>
      <p:ext uri="{BB962C8B-B14F-4D97-AF65-F5344CB8AC3E}">
        <p14:creationId xmlns:p14="http://schemas.microsoft.com/office/powerpoint/2010/main" val="122719546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11</a:t>
            </a:fld>
            <a:endParaRPr lang="uk-UA" sz="1000">
              <a:solidFill>
                <a:srgbClr val="666666"/>
              </a:solidFill>
              <a:latin typeface="Playfair Display"/>
              <a:ea typeface="Playfair Display"/>
              <a:cs typeface="Playfair Display"/>
              <a:sym typeface="Playfair Display"/>
            </a:endParaRPr>
          </a:p>
        </p:txBody>
      </p:sp>
      <p:sp>
        <p:nvSpPr>
          <p:cNvPr id="6" name="Arc 5"/>
          <p:cNvSpPr/>
          <p:nvPr/>
        </p:nvSpPr>
        <p:spPr>
          <a:xfrm rot="5819695">
            <a:off x="-2423168" y="-8121014"/>
            <a:ext cx="7949407" cy="16615350"/>
          </a:xfrm>
          <a:prstGeom prst="arc">
            <a:avLst>
              <a:gd name="adj1" fmla="val 16200000"/>
              <a:gd name="adj2" fmla="val 1224901"/>
            </a:avLst>
          </a:prstGeom>
          <a:noFill/>
          <a:ln w="635000" cmpd="sng">
            <a:solidFill>
              <a:schemeClr val="bg1"/>
            </a:solidFill>
          </a:ln>
          <a:effectLst>
            <a:glow rad="63500">
              <a:schemeClr val="tx1"/>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9" name="TextBox 8"/>
          <p:cNvSpPr txBox="1"/>
          <p:nvPr/>
        </p:nvSpPr>
        <p:spPr>
          <a:xfrm>
            <a:off x="97208" y="4155923"/>
            <a:ext cx="3741409" cy="571317"/>
          </a:xfrm>
          <a:prstGeom prst="rect">
            <a:avLst/>
          </a:prstGeom>
          <a:noFill/>
        </p:spPr>
        <p:txBody>
          <a:bodyPr wrap="square" rtlCol="0">
            <a:prstTxWarp prst="textArchDown">
              <a:avLst>
                <a:gd name="adj" fmla="val 307527"/>
              </a:avLst>
            </a:prstTxWarp>
            <a:spAutoFit/>
          </a:bodyPr>
          <a:lstStyle/>
          <a:p>
            <a:r>
              <a:rPr lang="en-GB" dirty="0" smtClean="0"/>
              <a:t>LARGE HADRON COLLIDER</a:t>
            </a:r>
            <a:endParaRPr lang="en-GB" dirty="0"/>
          </a:p>
        </p:txBody>
      </p:sp>
      <p:pic>
        <p:nvPicPr>
          <p:cNvPr id="10" name="Picture 9" descr="2000px-Quark_structure_proton.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51" y="3741978"/>
            <a:ext cx="903146" cy="903146"/>
          </a:xfrm>
          <a:prstGeom prst="rect">
            <a:avLst/>
          </a:prstGeom>
        </p:spPr>
      </p:pic>
      <p:pic>
        <p:nvPicPr>
          <p:cNvPr id="16" name="Picture 8" descr="E:\fppt\template\arrows\arrow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389430">
            <a:off x="2092858" y="4004112"/>
            <a:ext cx="810353" cy="585815"/>
          </a:xfrm>
          <a:prstGeom prst="rect">
            <a:avLst/>
          </a:prstGeom>
          <a:noFill/>
          <a:extLst>
            <a:ext uri="{909E8E84-426E-40dd-AFC4-6F175D3DCCD1}">
              <a14:hiddenFill xmlns:a14="http://schemas.microsoft.com/office/drawing/2010/main">
                <a:solidFill>
                  <a:srgbClr val="FFFFFF"/>
                </a:solidFill>
              </a14:hiddenFill>
            </a:ext>
          </a:extLst>
        </p:spPr>
      </p:pic>
      <p:sp>
        <p:nvSpPr>
          <p:cNvPr id="18" name="Explosion 1 17"/>
          <p:cNvSpPr/>
          <p:nvPr/>
        </p:nvSpPr>
        <p:spPr>
          <a:xfrm>
            <a:off x="4496740" y="3511780"/>
            <a:ext cx="1759186" cy="1133343"/>
          </a:xfrm>
          <a:prstGeom prst="irregularSeal1">
            <a:avLst/>
          </a:prstGeom>
          <a:solidFill>
            <a:schemeClr val="accent2">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4" name="Picture 23" descr="8_0.png"/>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2173" t="1442" r="-4597" b="5075"/>
          <a:stretch/>
        </p:blipFill>
        <p:spPr>
          <a:xfrm rot="20607652">
            <a:off x="1739166" y="1980357"/>
            <a:ext cx="7322282" cy="3957480"/>
          </a:xfrm>
          <a:prstGeom prst="rect">
            <a:avLst/>
          </a:prstGeom>
        </p:spPr>
      </p:pic>
      <p:pic>
        <p:nvPicPr>
          <p:cNvPr id="11" name="Picture 10" descr="2000px-Quark_structure_proton.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602" y="2563749"/>
            <a:ext cx="903146" cy="903146"/>
          </a:xfrm>
          <a:prstGeom prst="rect">
            <a:avLst/>
          </a:prstGeom>
        </p:spPr>
      </p:pic>
      <p:pic>
        <p:nvPicPr>
          <p:cNvPr id="17" name="Picture 8" descr="E:\fppt\template\arrows\arrow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3312" flipV="1">
            <a:off x="7410734" y="3049094"/>
            <a:ext cx="810353" cy="699870"/>
          </a:xfrm>
          <a:prstGeom prst="rect">
            <a:avLst/>
          </a:prstGeom>
          <a:noFill/>
          <a:extLst>
            <a:ext uri="{909E8E84-426E-40dd-AFC4-6F175D3DCCD1}">
              <a14:hiddenFill xmlns:a14="http://schemas.microsoft.com/office/drawing/2010/main">
                <a:solidFill>
                  <a:srgbClr val="FFFFFF"/>
                </a:solidFill>
              </a14:hiddenFill>
            </a:ext>
          </a:extLst>
        </p:spPr>
      </p:pic>
      <p:sp>
        <p:nvSpPr>
          <p:cNvPr id="31" name="Oval 30"/>
          <p:cNvSpPr/>
          <p:nvPr/>
        </p:nvSpPr>
        <p:spPr>
          <a:xfrm>
            <a:off x="1196954" y="3934178"/>
            <a:ext cx="318166" cy="252629"/>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smtClean="0"/>
              <a:t>u</a:t>
            </a:r>
            <a:endParaRPr lang="en-GB" sz="1050" dirty="0"/>
          </a:p>
        </p:txBody>
      </p:sp>
      <p:sp>
        <p:nvSpPr>
          <p:cNvPr id="32" name="Oval 31"/>
          <p:cNvSpPr/>
          <p:nvPr/>
        </p:nvSpPr>
        <p:spPr>
          <a:xfrm>
            <a:off x="1583898" y="3957441"/>
            <a:ext cx="318166" cy="252629"/>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smtClean="0"/>
              <a:t>u</a:t>
            </a:r>
            <a:endParaRPr lang="en-GB" sz="1050" dirty="0"/>
          </a:p>
        </p:txBody>
      </p:sp>
      <p:sp>
        <p:nvSpPr>
          <p:cNvPr id="33" name="Oval 32"/>
          <p:cNvSpPr/>
          <p:nvPr/>
        </p:nvSpPr>
        <p:spPr>
          <a:xfrm>
            <a:off x="1359193" y="4254034"/>
            <a:ext cx="318166" cy="252629"/>
          </a:xfrm>
          <a:prstGeom prst="ellipse">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t>d</a:t>
            </a:r>
          </a:p>
        </p:txBody>
      </p:sp>
      <p:sp>
        <p:nvSpPr>
          <p:cNvPr id="34" name="Oval 33"/>
          <p:cNvSpPr/>
          <p:nvPr/>
        </p:nvSpPr>
        <p:spPr>
          <a:xfrm>
            <a:off x="8163231" y="2739430"/>
            <a:ext cx="318166" cy="252629"/>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smtClean="0"/>
              <a:t>u</a:t>
            </a:r>
            <a:endParaRPr lang="en-GB" sz="1050" dirty="0"/>
          </a:p>
        </p:txBody>
      </p:sp>
      <p:sp>
        <p:nvSpPr>
          <p:cNvPr id="35" name="Oval 34"/>
          <p:cNvSpPr/>
          <p:nvPr/>
        </p:nvSpPr>
        <p:spPr>
          <a:xfrm>
            <a:off x="8550175" y="2762693"/>
            <a:ext cx="318166" cy="252629"/>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smtClean="0"/>
              <a:t>u</a:t>
            </a:r>
            <a:endParaRPr lang="en-GB" sz="1050" dirty="0"/>
          </a:p>
        </p:txBody>
      </p:sp>
      <p:sp>
        <p:nvSpPr>
          <p:cNvPr id="36" name="Oval 35"/>
          <p:cNvSpPr/>
          <p:nvPr/>
        </p:nvSpPr>
        <p:spPr>
          <a:xfrm>
            <a:off x="8325470" y="3059286"/>
            <a:ext cx="318166" cy="252629"/>
          </a:xfrm>
          <a:prstGeom prst="ellipse">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t>d</a:t>
            </a:r>
          </a:p>
        </p:txBody>
      </p:sp>
      <p:pic>
        <p:nvPicPr>
          <p:cNvPr id="40" name="Picture 39"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50222" t="32723" r="31539" b="4104"/>
          <a:stretch/>
        </p:blipFill>
        <p:spPr>
          <a:xfrm>
            <a:off x="4496740" y="4368085"/>
            <a:ext cx="317724" cy="620019"/>
          </a:xfrm>
          <a:prstGeom prst="rect">
            <a:avLst/>
          </a:prstGeom>
        </p:spPr>
      </p:pic>
      <p:sp>
        <p:nvSpPr>
          <p:cNvPr id="43" name="TextBox 42"/>
          <p:cNvSpPr txBox="1"/>
          <p:nvPr/>
        </p:nvSpPr>
        <p:spPr>
          <a:xfrm>
            <a:off x="226381" y="303537"/>
            <a:ext cx="6309236" cy="830997"/>
          </a:xfrm>
          <a:prstGeom prst="rect">
            <a:avLst/>
          </a:prstGeom>
          <a:noFill/>
        </p:spPr>
        <p:txBody>
          <a:bodyPr wrap="square" rtlCol="0">
            <a:spAutoFit/>
          </a:bodyPr>
          <a:lstStyle/>
          <a:p>
            <a:r>
              <a:rPr lang="en-GB" sz="2400" dirty="0" smtClean="0">
                <a:latin typeface="Bangla MN"/>
                <a:cs typeface="Bangla MN"/>
              </a:rPr>
              <a:t>The LHC collides proton collisions at 7 TeV, 8 TeV, 13 TeV </a:t>
            </a:r>
            <a:endParaRPr lang="en-GB" sz="2400" dirty="0">
              <a:latin typeface="Bangla MN"/>
              <a:cs typeface="Bangla MN"/>
            </a:endParaRPr>
          </a:p>
        </p:txBody>
      </p:sp>
      <p:sp>
        <p:nvSpPr>
          <p:cNvPr id="44" name="Explosion 1 43"/>
          <p:cNvSpPr/>
          <p:nvPr/>
        </p:nvSpPr>
        <p:spPr>
          <a:xfrm rot="1584291">
            <a:off x="6691860" y="334545"/>
            <a:ext cx="1768592" cy="1125519"/>
          </a:xfrm>
          <a:prstGeom prst="irregularSeal1">
            <a:avLst/>
          </a:prstGeom>
          <a:solidFill>
            <a:srgbClr val="000000"/>
          </a:solid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E = mc</a:t>
            </a:r>
            <a:r>
              <a:rPr lang="en-GB" baseline="30000" dirty="0" smtClean="0"/>
              <a:t>2</a:t>
            </a:r>
            <a:endParaRPr lang="en-GB" dirty="0"/>
          </a:p>
        </p:txBody>
      </p:sp>
      <p:sp>
        <p:nvSpPr>
          <p:cNvPr id="45" name="Rectangle 44"/>
          <p:cNvSpPr/>
          <p:nvPr/>
        </p:nvSpPr>
        <p:spPr>
          <a:xfrm>
            <a:off x="267142" y="1387563"/>
            <a:ext cx="4825397" cy="1604496"/>
          </a:xfrm>
          <a:prstGeom prst="rect">
            <a:avLst/>
          </a:prstGeom>
          <a:solidFill>
            <a:schemeClr val="bg1">
              <a:alpha val="94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GB" dirty="0" smtClean="0">
              <a:solidFill>
                <a:schemeClr val="tx1"/>
              </a:solidFill>
              <a:latin typeface="Bangla MN"/>
              <a:cs typeface="Bangla MN"/>
            </a:endParaRPr>
          </a:p>
          <a:p>
            <a:r>
              <a:rPr lang="en-GB" dirty="0" smtClean="0">
                <a:solidFill>
                  <a:schemeClr val="tx1"/>
                </a:solidFill>
                <a:latin typeface="Bangla MN"/>
                <a:cs typeface="Bangla MN"/>
              </a:rPr>
              <a:t>Approx. </a:t>
            </a:r>
            <a:r>
              <a:rPr lang="en-GB" dirty="0" err="1" smtClean="0">
                <a:solidFill>
                  <a:schemeClr val="tx1"/>
                </a:solidFill>
                <a:latin typeface="Bangla MN"/>
                <a:cs typeface="Bangla MN"/>
              </a:rPr>
              <a:t>nb.</a:t>
            </a:r>
            <a:r>
              <a:rPr lang="en-GB" dirty="0" smtClean="0">
                <a:solidFill>
                  <a:schemeClr val="tx1"/>
                </a:solidFill>
                <a:latin typeface="Bangla MN"/>
                <a:cs typeface="Bangla MN"/>
              </a:rPr>
              <a:t> Of top quark pair                   events: </a:t>
            </a:r>
          </a:p>
          <a:p>
            <a:r>
              <a:rPr lang="en-GB" dirty="0" smtClean="0">
                <a:solidFill>
                  <a:schemeClr val="tx1"/>
                </a:solidFill>
                <a:latin typeface="Bangla MN"/>
                <a:cs typeface="Bangla MN"/>
              </a:rPr>
              <a:t> 7 TeV:        </a:t>
            </a:r>
            <a:r>
              <a:rPr lang="hr-HR" dirty="0" smtClean="0">
                <a:solidFill>
                  <a:schemeClr val="tx1"/>
                </a:solidFill>
                <a:latin typeface="Bangla MN"/>
                <a:cs typeface="Bangla MN"/>
              </a:rPr>
              <a:t>868 000</a:t>
            </a:r>
          </a:p>
          <a:p>
            <a:r>
              <a:rPr lang="hr-HR" dirty="0" smtClean="0">
                <a:solidFill>
                  <a:schemeClr val="tx1"/>
                </a:solidFill>
                <a:latin typeface="Bangla MN"/>
                <a:cs typeface="Bangla MN"/>
              </a:rPr>
              <a:t> 8 TeV:     4 854 920</a:t>
            </a:r>
          </a:p>
          <a:p>
            <a:r>
              <a:rPr lang="hr-HR" dirty="0" smtClean="0">
                <a:solidFill>
                  <a:schemeClr val="tx1"/>
                </a:solidFill>
                <a:latin typeface="Bangla MN"/>
                <a:cs typeface="Bangla MN"/>
              </a:rPr>
              <a:t>13 TeV:  29 294 400</a:t>
            </a:r>
          </a:p>
          <a:p>
            <a:r>
              <a:rPr lang="en-GB" dirty="0" smtClean="0">
                <a:solidFill>
                  <a:schemeClr val="tx1"/>
                </a:solidFill>
                <a:latin typeface="Bangla MN"/>
                <a:cs typeface="Bangla MN"/>
              </a:rPr>
              <a:t> </a:t>
            </a:r>
            <a:endParaRPr lang="en-GB" dirty="0">
              <a:solidFill>
                <a:schemeClr val="tx1"/>
              </a:solidFill>
              <a:latin typeface="Bangla MN"/>
              <a:cs typeface="Bangla MN"/>
            </a:endParaRPr>
          </a:p>
        </p:txBody>
      </p:sp>
      <p:pic>
        <p:nvPicPr>
          <p:cNvPr id="46" name="Picture 45"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50000" t="30890" r="28719" b="20293"/>
          <a:stretch/>
        </p:blipFill>
        <p:spPr>
          <a:xfrm>
            <a:off x="3270635" y="1363900"/>
            <a:ext cx="524077" cy="746947"/>
          </a:xfrm>
          <a:prstGeom prst="rect">
            <a:avLst/>
          </a:prstGeom>
        </p:spPr>
      </p:pic>
      <p:pic>
        <p:nvPicPr>
          <p:cNvPr id="47" name="Picture 46"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50000" t="30890" r="28719" b="20293"/>
          <a:stretch/>
        </p:blipFill>
        <p:spPr>
          <a:xfrm>
            <a:off x="3616043" y="1363900"/>
            <a:ext cx="524077" cy="746947"/>
          </a:xfrm>
          <a:prstGeom prst="rect">
            <a:avLst/>
          </a:prstGeom>
        </p:spPr>
      </p:pic>
      <p:pic>
        <p:nvPicPr>
          <p:cNvPr id="48" name="Picture 47"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50000" t="30890" r="28719" b="20293"/>
          <a:stretch/>
        </p:blipFill>
        <p:spPr>
          <a:xfrm>
            <a:off x="5940719" y="3070597"/>
            <a:ext cx="309545" cy="441183"/>
          </a:xfrm>
          <a:prstGeom prst="rect">
            <a:avLst/>
          </a:prstGeom>
        </p:spPr>
      </p:pic>
      <p:sp>
        <p:nvSpPr>
          <p:cNvPr id="49" name="TextBox 48"/>
          <p:cNvSpPr txBox="1"/>
          <p:nvPr/>
        </p:nvSpPr>
        <p:spPr>
          <a:xfrm>
            <a:off x="1196954" y="3408622"/>
            <a:ext cx="910305" cy="307777"/>
          </a:xfrm>
          <a:prstGeom prst="rect">
            <a:avLst/>
          </a:prstGeom>
          <a:noFill/>
        </p:spPr>
        <p:txBody>
          <a:bodyPr wrap="square" rtlCol="0">
            <a:spAutoFit/>
          </a:bodyPr>
          <a:lstStyle/>
          <a:p>
            <a:r>
              <a:rPr lang="en-GB" dirty="0" smtClean="0"/>
              <a:t>7.5 </a:t>
            </a:r>
            <a:r>
              <a:rPr lang="en-GB" dirty="0"/>
              <a:t>T</a:t>
            </a:r>
            <a:r>
              <a:rPr lang="en-GB" dirty="0" smtClean="0"/>
              <a:t>eV</a:t>
            </a:r>
            <a:endParaRPr lang="en-GB" dirty="0"/>
          </a:p>
        </p:txBody>
      </p:sp>
      <p:sp>
        <p:nvSpPr>
          <p:cNvPr id="50" name="TextBox 49"/>
          <p:cNvSpPr txBox="1"/>
          <p:nvPr/>
        </p:nvSpPr>
        <p:spPr>
          <a:xfrm>
            <a:off x="8325470" y="3429816"/>
            <a:ext cx="910305" cy="307777"/>
          </a:xfrm>
          <a:prstGeom prst="rect">
            <a:avLst/>
          </a:prstGeom>
          <a:noFill/>
        </p:spPr>
        <p:txBody>
          <a:bodyPr wrap="square" rtlCol="0">
            <a:spAutoFit/>
          </a:bodyPr>
          <a:lstStyle/>
          <a:p>
            <a:r>
              <a:rPr lang="en-GB" dirty="0" smtClean="0"/>
              <a:t>7.5 </a:t>
            </a:r>
            <a:r>
              <a:rPr lang="en-GB" dirty="0"/>
              <a:t>T</a:t>
            </a:r>
            <a:r>
              <a:rPr lang="en-GB" dirty="0" smtClean="0"/>
              <a:t>eV</a:t>
            </a:r>
            <a:endParaRPr lang="en-GB" dirty="0"/>
          </a:p>
        </p:txBody>
      </p:sp>
      <p:sp>
        <p:nvSpPr>
          <p:cNvPr id="51" name="TextBox 50"/>
          <p:cNvSpPr txBox="1"/>
          <p:nvPr/>
        </p:nvSpPr>
        <p:spPr>
          <a:xfrm>
            <a:off x="4854223" y="3889993"/>
            <a:ext cx="996768" cy="307777"/>
          </a:xfrm>
          <a:prstGeom prst="rect">
            <a:avLst/>
          </a:prstGeom>
          <a:noFill/>
        </p:spPr>
        <p:txBody>
          <a:bodyPr wrap="square" rtlCol="0">
            <a:spAutoFit/>
          </a:bodyPr>
          <a:lstStyle/>
          <a:p>
            <a:r>
              <a:rPr lang="en-GB" b="1" dirty="0" smtClean="0">
                <a:solidFill>
                  <a:srgbClr val="FFFFFF"/>
                </a:solidFill>
                <a:effectLst>
                  <a:glow rad="342900">
                    <a:schemeClr val="tx1">
                      <a:alpha val="40000"/>
                    </a:schemeClr>
                  </a:glow>
                </a:effectLst>
                <a:latin typeface="Bangla MN"/>
                <a:cs typeface="Bangla MN"/>
              </a:rPr>
              <a:t>13 </a:t>
            </a:r>
            <a:r>
              <a:rPr lang="en-GB" b="1" dirty="0">
                <a:solidFill>
                  <a:srgbClr val="FFFFFF"/>
                </a:solidFill>
                <a:effectLst>
                  <a:glow rad="342900">
                    <a:schemeClr val="tx1">
                      <a:alpha val="40000"/>
                    </a:schemeClr>
                  </a:glow>
                </a:effectLst>
                <a:latin typeface="Bangla MN"/>
                <a:cs typeface="Bangla MN"/>
              </a:rPr>
              <a:t>T</a:t>
            </a:r>
            <a:r>
              <a:rPr lang="en-GB" b="1" dirty="0" smtClean="0">
                <a:solidFill>
                  <a:srgbClr val="FFFFFF"/>
                </a:solidFill>
                <a:effectLst>
                  <a:glow rad="342900">
                    <a:schemeClr val="tx1">
                      <a:alpha val="40000"/>
                    </a:schemeClr>
                  </a:glow>
                </a:effectLst>
                <a:latin typeface="Bangla MN"/>
                <a:cs typeface="Bangla MN"/>
              </a:rPr>
              <a:t>eV</a:t>
            </a:r>
            <a:endParaRPr lang="en-GB" b="1" dirty="0">
              <a:solidFill>
                <a:srgbClr val="FFFFFF"/>
              </a:solidFill>
              <a:effectLst>
                <a:glow rad="342900">
                  <a:schemeClr val="tx1">
                    <a:alpha val="40000"/>
                  </a:schemeClr>
                </a:glow>
              </a:effectLst>
              <a:latin typeface="Bangla MN"/>
              <a:cs typeface="Bangla MN"/>
            </a:endParaRPr>
          </a:p>
        </p:txBody>
      </p:sp>
      <p:sp>
        <p:nvSpPr>
          <p:cNvPr id="52" name="Can 51"/>
          <p:cNvSpPr/>
          <p:nvPr/>
        </p:nvSpPr>
        <p:spPr>
          <a:xfrm rot="15347686">
            <a:off x="4223766" y="2076408"/>
            <a:ext cx="2277152" cy="3706954"/>
          </a:xfrm>
          <a:prstGeom prst="can">
            <a:avLst>
              <a:gd name="adj" fmla="val 7059"/>
            </a:avLst>
          </a:prstGeom>
          <a:no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TextBox 52"/>
          <p:cNvSpPr txBox="1"/>
          <p:nvPr/>
        </p:nvSpPr>
        <p:spPr>
          <a:xfrm>
            <a:off x="6468624" y="4834215"/>
            <a:ext cx="1694607" cy="307777"/>
          </a:xfrm>
          <a:prstGeom prst="rect">
            <a:avLst/>
          </a:prstGeom>
          <a:noFill/>
        </p:spPr>
        <p:txBody>
          <a:bodyPr wrap="square" rtlCol="0">
            <a:spAutoFit/>
          </a:bodyPr>
          <a:lstStyle/>
          <a:p>
            <a:r>
              <a:rPr lang="en-GB" b="1" dirty="0" smtClean="0">
                <a:ln w="18415" cmpd="sng">
                  <a:solidFill>
                    <a:schemeClr val="bg1"/>
                  </a:solidFill>
                  <a:prstDash val="solid"/>
                </a:ln>
                <a:solidFill>
                  <a:srgbClr val="FFFFFF"/>
                </a:solidFill>
                <a:effectLst>
                  <a:glow rad="266700">
                    <a:schemeClr val="tx1">
                      <a:alpha val="77000"/>
                    </a:schemeClr>
                  </a:glow>
                  <a:outerShdw blurRad="50800" dist="38100" dir="2700000" algn="tl" rotWithShape="0">
                    <a:prstClr val="black">
                      <a:alpha val="40000"/>
                    </a:prstClr>
                  </a:outerShdw>
                </a:effectLst>
                <a:latin typeface="Bangla MN"/>
                <a:cs typeface="Bangla MN"/>
              </a:rPr>
              <a:t>CMS detector </a:t>
            </a:r>
            <a:endParaRPr lang="en-GB" b="1" dirty="0">
              <a:ln w="18415" cmpd="sng">
                <a:solidFill>
                  <a:schemeClr val="bg1"/>
                </a:solidFill>
                <a:prstDash val="solid"/>
              </a:ln>
              <a:solidFill>
                <a:srgbClr val="FFFFFF"/>
              </a:solidFill>
              <a:effectLst>
                <a:glow rad="266700">
                  <a:schemeClr val="tx1">
                    <a:alpha val="77000"/>
                  </a:schemeClr>
                </a:glow>
                <a:outerShdw blurRad="50800" dist="38100" dir="2700000" algn="tl" rotWithShape="0">
                  <a:prstClr val="black">
                    <a:alpha val="40000"/>
                  </a:prstClr>
                </a:outerShdw>
              </a:effectLst>
              <a:latin typeface="Bangla MN"/>
              <a:cs typeface="Bangla MN"/>
            </a:endParaRPr>
          </a:p>
        </p:txBody>
      </p:sp>
    </p:spTree>
    <p:extLst>
      <p:ext uri="{BB962C8B-B14F-4D97-AF65-F5344CB8AC3E}">
        <p14:creationId xmlns:p14="http://schemas.microsoft.com/office/powerpoint/2010/main" val="363312807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12</a:t>
            </a:fld>
            <a:endParaRPr lang="uk-UA" sz="1000">
              <a:solidFill>
                <a:srgbClr val="666666"/>
              </a:solidFill>
              <a:latin typeface="Playfair Display"/>
              <a:ea typeface="Playfair Display"/>
              <a:cs typeface="Playfair Display"/>
              <a:sym typeface="Playfair Display"/>
            </a:endParaRPr>
          </a:p>
        </p:txBody>
      </p:sp>
      <p:sp>
        <p:nvSpPr>
          <p:cNvPr id="4" name="Shape 325"/>
          <p:cNvSpPr/>
          <p:nvPr/>
        </p:nvSpPr>
        <p:spPr>
          <a:xfrm rot="19693599">
            <a:off x="393756" y="234057"/>
            <a:ext cx="711279" cy="691548"/>
          </a:xfrm>
          <a:custGeom>
            <a:avLst/>
            <a:gdLst/>
            <a:ahLst/>
            <a:cxnLst/>
            <a:rect l="0" t="0" r="0" b="0"/>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FFFFFF"/>
          </a:solidFill>
          <a:ln>
            <a:solidFill>
              <a:schemeClr val="bg1"/>
            </a:solidFill>
          </a:ln>
          <a:effectLst>
            <a:glow rad="469900">
              <a:schemeClr val="tx1">
                <a:alpha val="75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lIns="91425" tIns="91425" rIns="91425" bIns="91425" anchor="ctr" anchorCtr="0">
            <a:noAutofit/>
          </a:bodyPr>
          <a:lstStyle/>
          <a:p>
            <a:pPr marL="0" lvl="0" indent="0">
              <a:spcBef>
                <a:spcPts val="0"/>
              </a:spcBef>
              <a:spcAft>
                <a:spcPts val="0"/>
              </a:spcAft>
              <a:buNone/>
            </a:pPr>
            <a:r>
              <a:rPr lang="nl-BE" dirty="0" smtClean="0">
                <a:effectLst>
                  <a:glow rad="101600">
                    <a:schemeClr val="tx1">
                      <a:alpha val="75000"/>
                    </a:schemeClr>
                  </a:glow>
                </a:effectLst>
              </a:rPr>
              <a:t>      </a:t>
            </a:r>
            <a:endParaRPr dirty="0">
              <a:effectLst>
                <a:glow rad="101600">
                  <a:schemeClr val="tx1">
                    <a:alpha val="75000"/>
                  </a:schemeClr>
                </a:glow>
              </a:effectLst>
            </a:endParaRPr>
          </a:p>
        </p:txBody>
      </p:sp>
      <p:sp>
        <p:nvSpPr>
          <p:cNvPr id="5" name="TextBox 4"/>
          <p:cNvSpPr txBox="1"/>
          <p:nvPr/>
        </p:nvSpPr>
        <p:spPr>
          <a:xfrm rot="19517582">
            <a:off x="279917" y="786767"/>
            <a:ext cx="1694607" cy="307777"/>
          </a:xfrm>
          <a:prstGeom prst="rect">
            <a:avLst/>
          </a:prstGeom>
          <a:noFill/>
        </p:spPr>
        <p:txBody>
          <a:bodyPr wrap="square" rtlCol="0">
            <a:spAutoFit/>
          </a:bodyPr>
          <a:lstStyle/>
          <a:p>
            <a:r>
              <a:rPr lang="en-GB" b="1" dirty="0" smtClean="0">
                <a:ln w="18415" cmpd="sng">
                  <a:solidFill>
                    <a:schemeClr val="bg1"/>
                  </a:solidFill>
                  <a:prstDash val="solid"/>
                </a:ln>
                <a:solidFill>
                  <a:srgbClr val="FFFFFF"/>
                </a:solidFill>
                <a:effectLst>
                  <a:glow rad="266700">
                    <a:schemeClr val="tx1">
                      <a:alpha val="77000"/>
                    </a:schemeClr>
                  </a:glow>
                  <a:outerShdw blurRad="50800" dist="38100" dir="2700000" algn="tl" rotWithShape="0">
                    <a:prstClr val="black">
                      <a:alpha val="40000"/>
                    </a:prstClr>
                  </a:outerShdw>
                </a:effectLst>
                <a:latin typeface="Bangla MN"/>
                <a:cs typeface="Bangla MN"/>
              </a:rPr>
              <a:t>CMS detector </a:t>
            </a:r>
            <a:endParaRPr lang="en-GB" b="1" dirty="0">
              <a:ln w="18415" cmpd="sng">
                <a:solidFill>
                  <a:schemeClr val="bg1"/>
                </a:solidFill>
                <a:prstDash val="solid"/>
              </a:ln>
              <a:solidFill>
                <a:srgbClr val="FFFFFF"/>
              </a:solidFill>
              <a:effectLst>
                <a:glow rad="266700">
                  <a:schemeClr val="tx1">
                    <a:alpha val="77000"/>
                  </a:schemeClr>
                </a:glow>
                <a:outerShdw blurRad="50800" dist="38100" dir="2700000" algn="tl" rotWithShape="0">
                  <a:prstClr val="black">
                    <a:alpha val="40000"/>
                  </a:prstClr>
                </a:outerShdw>
              </a:effectLst>
              <a:latin typeface="Bangla MN"/>
              <a:cs typeface="Bangla MN"/>
            </a:endParaRPr>
          </a:p>
        </p:txBody>
      </p:sp>
      <p:pic>
        <p:nvPicPr>
          <p:cNvPr id="6" name="Picture 5" descr="cmsnc.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rot="21208362">
            <a:off x="6394202" y="244243"/>
            <a:ext cx="2660495" cy="1722887"/>
          </a:xfrm>
          <a:prstGeom prst="rect">
            <a:avLst/>
          </a:prstGeom>
          <a:effectLst>
            <a:glow rad="228600">
              <a:schemeClr val="tx1">
                <a:alpha val="63000"/>
              </a:schemeClr>
            </a:glow>
            <a:outerShdw blurRad="50800" dist="38100" dir="2700000" algn="tl" rotWithShape="0">
              <a:prstClr val="black">
                <a:alpha val="40000"/>
              </a:prstClr>
            </a:outerShdw>
          </a:effectLst>
        </p:spPr>
      </p:pic>
    </p:spTree>
    <p:extLst>
      <p:ext uri="{BB962C8B-B14F-4D97-AF65-F5344CB8AC3E}">
        <p14:creationId xmlns:p14="http://schemas.microsoft.com/office/powerpoint/2010/main" val="385785536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13</a:t>
            </a:fld>
            <a:endParaRPr lang="uk-UA" sz="1000">
              <a:solidFill>
                <a:srgbClr val="666666"/>
              </a:solidFill>
              <a:latin typeface="Playfair Display"/>
              <a:ea typeface="Playfair Display"/>
              <a:cs typeface="Playfair Display"/>
              <a:sym typeface="Playfair Display"/>
            </a:endParaRPr>
          </a:p>
        </p:txBody>
      </p:sp>
      <p:sp>
        <p:nvSpPr>
          <p:cNvPr id="6" name="Shape 138"/>
          <p:cNvSpPr txBox="1">
            <a:spLocks/>
          </p:cNvSpPr>
          <p:nvPr/>
        </p:nvSpPr>
        <p:spPr>
          <a:xfrm>
            <a:off x="169327" y="5023617"/>
            <a:ext cx="9291207" cy="392370"/>
          </a:xfrm>
          <a:prstGeom prst="rect">
            <a:avLst/>
          </a:prstGeom>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solidFill>
                  <a:srgbClr val="FFFFFF"/>
                </a:solidFill>
              </a:rPr>
              <a:pPr/>
              <a:t>13</a:t>
            </a:fld>
            <a:endParaRPr lang="en">
              <a:solidFill>
                <a:srgbClr val="FFFFFF"/>
              </a:solidFill>
            </a:endParaRPr>
          </a:p>
        </p:txBody>
      </p:sp>
      <p:grpSp>
        <p:nvGrpSpPr>
          <p:cNvPr id="7" name="Group 6"/>
          <p:cNvGrpSpPr/>
          <p:nvPr/>
        </p:nvGrpSpPr>
        <p:grpSpPr>
          <a:xfrm>
            <a:off x="1623834" y="7"/>
            <a:ext cx="5977344" cy="5023610"/>
            <a:chOff x="1605280" y="0"/>
            <a:chExt cx="5882640" cy="5039360"/>
          </a:xfrm>
        </p:grpSpPr>
        <p:sp>
          <p:nvSpPr>
            <p:cNvPr id="8" name="Oval 7"/>
            <p:cNvSpPr/>
            <p:nvPr/>
          </p:nvSpPr>
          <p:spPr>
            <a:xfrm>
              <a:off x="4084320" y="2265680"/>
              <a:ext cx="843280" cy="690880"/>
            </a:xfrm>
            <a:prstGeom prst="ellipse">
              <a:avLst/>
            </a:prstGeom>
            <a:noFill/>
            <a:ln w="38100" cmpd="sng">
              <a:solidFill>
                <a:srgbClr val="FD8E8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3891280" y="2072640"/>
              <a:ext cx="1239520" cy="1076960"/>
            </a:xfrm>
            <a:prstGeom prst="ellipse">
              <a:avLst/>
            </a:prstGeom>
            <a:noFill/>
            <a:ln w="38100" cmpd="sng">
              <a:solidFill>
                <a:srgbClr val="FD8E8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3332480" y="1473200"/>
              <a:ext cx="2367280" cy="2181161"/>
            </a:xfrm>
            <a:prstGeom prst="ellipse">
              <a:avLst/>
            </a:prstGeom>
            <a:noFill/>
            <a:ln w="38100" cmpd="sng">
              <a:solidFill>
                <a:srgbClr val="FD8E8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2763520" y="1036320"/>
              <a:ext cx="3535680" cy="3058160"/>
            </a:xfrm>
            <a:prstGeom prst="ellipse">
              <a:avLst/>
            </a:prstGeom>
            <a:noFill/>
            <a:ln w="38100" cmpd="sng">
              <a:solidFill>
                <a:srgbClr val="FD8E8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1605280" y="0"/>
              <a:ext cx="5882640" cy="5039360"/>
            </a:xfrm>
            <a:prstGeom prst="ellipse">
              <a:avLst/>
            </a:prstGeom>
            <a:noFill/>
            <a:ln w="38100" cmpd="sng">
              <a:solidFill>
                <a:srgbClr val="FD8E8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3" name="TextBox 12"/>
          <p:cNvSpPr txBox="1"/>
          <p:nvPr/>
        </p:nvSpPr>
        <p:spPr>
          <a:xfrm>
            <a:off x="497614" y="2481911"/>
            <a:ext cx="1083974" cy="307777"/>
          </a:xfrm>
          <a:prstGeom prst="rect">
            <a:avLst/>
          </a:prstGeom>
          <a:solidFill>
            <a:schemeClr val="accent1"/>
          </a:solidFill>
          <a:effectLst>
            <a:glow rad="101600">
              <a:schemeClr val="tx1">
                <a:alpha val="75000"/>
              </a:schemeClr>
            </a:glow>
          </a:effectLst>
        </p:spPr>
        <p:txBody>
          <a:bodyPr wrap="square" rtlCol="0">
            <a:spAutoFit/>
          </a:bodyPr>
          <a:lstStyle/>
          <a:p>
            <a:pPr algn="ctr"/>
            <a:r>
              <a:rPr lang="en-GB" dirty="0" smtClean="0">
                <a:solidFill>
                  <a:srgbClr val="FFFFFF"/>
                </a:solidFill>
              </a:rPr>
              <a:t>Tracker</a:t>
            </a:r>
            <a:endParaRPr lang="en-GB" dirty="0">
              <a:solidFill>
                <a:srgbClr val="FFFFFF"/>
              </a:solidFill>
            </a:endParaRPr>
          </a:p>
        </p:txBody>
      </p:sp>
      <p:sp>
        <p:nvSpPr>
          <p:cNvPr id="14" name="TextBox 13"/>
          <p:cNvSpPr txBox="1"/>
          <p:nvPr/>
        </p:nvSpPr>
        <p:spPr>
          <a:xfrm>
            <a:off x="493964" y="2888306"/>
            <a:ext cx="1083974" cy="307777"/>
          </a:xfrm>
          <a:prstGeom prst="rect">
            <a:avLst/>
          </a:prstGeom>
          <a:solidFill>
            <a:schemeClr val="accent3">
              <a:lumMod val="60000"/>
              <a:lumOff val="40000"/>
            </a:schemeClr>
          </a:solidFill>
          <a:effectLst>
            <a:glow rad="101600">
              <a:schemeClr val="tx1">
                <a:alpha val="75000"/>
              </a:schemeClr>
            </a:glow>
          </a:effectLst>
        </p:spPr>
        <p:txBody>
          <a:bodyPr wrap="square" rtlCol="0">
            <a:spAutoFit/>
          </a:bodyPr>
          <a:lstStyle/>
          <a:p>
            <a:pPr algn="ctr"/>
            <a:r>
              <a:rPr lang="en-GB" dirty="0" smtClean="0">
                <a:solidFill>
                  <a:srgbClr val="FFFFFF"/>
                </a:solidFill>
              </a:rPr>
              <a:t>ECAL</a:t>
            </a:r>
            <a:endParaRPr lang="en-GB" dirty="0">
              <a:solidFill>
                <a:srgbClr val="FFFFFF"/>
              </a:solidFill>
            </a:endParaRPr>
          </a:p>
        </p:txBody>
      </p:sp>
      <p:sp>
        <p:nvSpPr>
          <p:cNvPr id="15" name="TextBox 14"/>
          <p:cNvSpPr txBox="1"/>
          <p:nvPr/>
        </p:nvSpPr>
        <p:spPr>
          <a:xfrm>
            <a:off x="512905" y="3344248"/>
            <a:ext cx="1083974" cy="307777"/>
          </a:xfrm>
          <a:prstGeom prst="rect">
            <a:avLst/>
          </a:prstGeom>
          <a:solidFill>
            <a:schemeClr val="accent2"/>
          </a:solidFill>
          <a:effectLst>
            <a:glow rad="101600">
              <a:schemeClr val="tx1">
                <a:alpha val="75000"/>
              </a:schemeClr>
            </a:glow>
          </a:effectLst>
        </p:spPr>
        <p:txBody>
          <a:bodyPr wrap="square" rtlCol="0">
            <a:spAutoFit/>
          </a:bodyPr>
          <a:lstStyle/>
          <a:p>
            <a:pPr algn="ctr"/>
            <a:r>
              <a:rPr lang="en-GB" dirty="0">
                <a:solidFill>
                  <a:srgbClr val="FFFFFF"/>
                </a:solidFill>
              </a:rPr>
              <a:t>H</a:t>
            </a:r>
            <a:r>
              <a:rPr lang="en-GB" dirty="0" smtClean="0">
                <a:solidFill>
                  <a:srgbClr val="FFFFFF"/>
                </a:solidFill>
              </a:rPr>
              <a:t>CAL</a:t>
            </a:r>
            <a:endParaRPr lang="en-GB" dirty="0">
              <a:solidFill>
                <a:srgbClr val="FFFFFF"/>
              </a:solidFill>
            </a:endParaRPr>
          </a:p>
        </p:txBody>
      </p:sp>
      <p:sp>
        <p:nvSpPr>
          <p:cNvPr id="16" name="TextBox 15"/>
          <p:cNvSpPr txBox="1"/>
          <p:nvPr/>
        </p:nvSpPr>
        <p:spPr>
          <a:xfrm>
            <a:off x="531318" y="3799403"/>
            <a:ext cx="1083974" cy="307777"/>
          </a:xfrm>
          <a:prstGeom prst="rect">
            <a:avLst/>
          </a:prstGeom>
          <a:solidFill>
            <a:schemeClr val="bg2"/>
          </a:solidFill>
          <a:effectLst>
            <a:glow rad="101600">
              <a:schemeClr val="tx1">
                <a:alpha val="75000"/>
              </a:schemeClr>
            </a:glow>
          </a:effectLst>
        </p:spPr>
        <p:txBody>
          <a:bodyPr wrap="square" rtlCol="0">
            <a:spAutoFit/>
          </a:bodyPr>
          <a:lstStyle/>
          <a:p>
            <a:pPr algn="ctr"/>
            <a:r>
              <a:rPr lang="en-GB" dirty="0" smtClean="0">
                <a:solidFill>
                  <a:srgbClr val="FFFFFF"/>
                </a:solidFill>
              </a:rPr>
              <a:t>Magnet</a:t>
            </a:r>
            <a:endParaRPr lang="en-GB" dirty="0">
              <a:solidFill>
                <a:srgbClr val="FFFFFF"/>
              </a:solidFill>
            </a:endParaRPr>
          </a:p>
        </p:txBody>
      </p:sp>
      <p:sp>
        <p:nvSpPr>
          <p:cNvPr id="17" name="TextBox 16"/>
          <p:cNvSpPr txBox="1"/>
          <p:nvPr/>
        </p:nvSpPr>
        <p:spPr>
          <a:xfrm>
            <a:off x="537403" y="4250958"/>
            <a:ext cx="1083974" cy="307777"/>
          </a:xfrm>
          <a:prstGeom prst="rect">
            <a:avLst/>
          </a:prstGeom>
          <a:solidFill>
            <a:schemeClr val="accent6"/>
          </a:solidFill>
          <a:effectLst>
            <a:glow rad="101600">
              <a:schemeClr val="tx1">
                <a:alpha val="75000"/>
              </a:schemeClr>
            </a:glow>
          </a:effectLst>
        </p:spPr>
        <p:txBody>
          <a:bodyPr wrap="square" rtlCol="0">
            <a:spAutoFit/>
          </a:bodyPr>
          <a:lstStyle/>
          <a:p>
            <a:pPr algn="ctr"/>
            <a:r>
              <a:rPr lang="en-GB" dirty="0" smtClean="0">
                <a:solidFill>
                  <a:srgbClr val="FFFFFF"/>
                </a:solidFill>
              </a:rPr>
              <a:t>Muon</a:t>
            </a:r>
            <a:endParaRPr lang="en-GB" dirty="0">
              <a:solidFill>
                <a:srgbClr val="FFFFFF"/>
              </a:solidFill>
            </a:endParaRPr>
          </a:p>
        </p:txBody>
      </p:sp>
      <p:cxnSp>
        <p:nvCxnSpPr>
          <p:cNvPr id="18" name="Straight Arrow Connector 17"/>
          <p:cNvCxnSpPr>
            <a:stCxn id="13" idx="3"/>
          </p:cNvCxnSpPr>
          <p:nvPr/>
        </p:nvCxnSpPr>
        <p:spPr>
          <a:xfrm>
            <a:off x="1581588" y="2635800"/>
            <a:ext cx="2665880" cy="17092"/>
          </a:xfrm>
          <a:prstGeom prst="straightConnector1">
            <a:avLst/>
          </a:prstGeom>
          <a:ln w="38100" cmpd="sng">
            <a:solidFill>
              <a:schemeClr val="accent1"/>
            </a:solidFill>
            <a:headEnd type="none"/>
            <a:tailEnd type="triangle"/>
          </a:ln>
          <a:effectLst>
            <a:glow rad="38100">
              <a:schemeClr val="tx1">
                <a:alpha val="75000"/>
              </a:schemeClr>
            </a:glow>
            <a:outerShdw blurRad="40005" dist="19939" dir="5400000" algn="tl"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3"/>
          </p:cNvCxnSpPr>
          <p:nvPr/>
        </p:nvCxnSpPr>
        <p:spPr>
          <a:xfrm>
            <a:off x="1577938" y="3042195"/>
            <a:ext cx="2292095" cy="17097"/>
          </a:xfrm>
          <a:prstGeom prst="straightConnector1">
            <a:avLst/>
          </a:prstGeom>
          <a:ln w="38100" cmpd="sng">
            <a:solidFill>
              <a:schemeClr val="accent3">
                <a:lumMod val="75000"/>
              </a:schemeClr>
            </a:solidFill>
            <a:headEnd type="none"/>
            <a:tailEnd type="triangle"/>
          </a:ln>
          <a:effectLst>
            <a:glow rad="38100">
              <a:schemeClr val="tx1">
                <a:alpha val="75000"/>
              </a:schemeClr>
            </a:glow>
            <a:outerShdw blurRad="40005" dist="19939" dir="5400000" algn="tl"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5" idx="3"/>
          </p:cNvCxnSpPr>
          <p:nvPr/>
        </p:nvCxnSpPr>
        <p:spPr>
          <a:xfrm>
            <a:off x="1596879" y="3498137"/>
            <a:ext cx="2098245" cy="1422"/>
          </a:xfrm>
          <a:prstGeom prst="straightConnector1">
            <a:avLst/>
          </a:prstGeom>
          <a:ln w="38100" cmpd="sng">
            <a:solidFill>
              <a:schemeClr val="accent2"/>
            </a:solidFill>
            <a:headEnd type="none"/>
            <a:tailEnd type="triangle"/>
          </a:ln>
          <a:effectLst>
            <a:glow rad="38100">
              <a:schemeClr val="tx1">
                <a:alpha val="75000"/>
              </a:schemeClr>
            </a:glow>
            <a:outerShdw blurRad="40005" dist="19939" dir="5400000" algn="tl"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6" idx="3"/>
          </p:cNvCxnSpPr>
          <p:nvPr/>
        </p:nvCxnSpPr>
        <p:spPr>
          <a:xfrm>
            <a:off x="1615292" y="3953292"/>
            <a:ext cx="1941745" cy="17092"/>
          </a:xfrm>
          <a:prstGeom prst="straightConnector1">
            <a:avLst/>
          </a:prstGeom>
          <a:ln w="38100" cmpd="sng">
            <a:solidFill>
              <a:schemeClr val="bg2"/>
            </a:solidFill>
            <a:headEnd type="none"/>
            <a:tailEnd type="triangle"/>
          </a:ln>
          <a:effectLst>
            <a:glow rad="38100">
              <a:schemeClr val="tx1">
                <a:alpha val="75000"/>
              </a:schemeClr>
            </a:glow>
            <a:outerShdw blurRad="40005" dist="19939" dir="5400000" algn="tl"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7" idx="3"/>
          </p:cNvCxnSpPr>
          <p:nvPr/>
        </p:nvCxnSpPr>
        <p:spPr>
          <a:xfrm>
            <a:off x="1621377" y="4404847"/>
            <a:ext cx="1143968" cy="17092"/>
          </a:xfrm>
          <a:prstGeom prst="straightConnector1">
            <a:avLst/>
          </a:prstGeom>
          <a:ln w="38100" cmpd="sng">
            <a:solidFill>
              <a:schemeClr val="accent6"/>
            </a:solidFill>
            <a:headEnd type="none"/>
            <a:tailEnd type="triangle"/>
          </a:ln>
          <a:effectLst>
            <a:glow rad="38100">
              <a:schemeClr val="tx1">
                <a:alpha val="75000"/>
              </a:schemeClr>
            </a:glow>
            <a:outerShdw blurRad="40005" dist="19939" dir="5400000" algn="tl"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pic>
        <p:nvPicPr>
          <p:cNvPr id="23" name="Picture 23" descr="Untitled-2"/>
          <p:cNvPicPr>
            <a:picLocks noChangeAspect="1" noChangeArrowheads="1"/>
          </p:cNvPicPr>
          <p:nvPr/>
        </p:nvPicPr>
        <p:blipFill>
          <a:blip r:embed="rId3" cstate="print"/>
          <a:srcRect/>
          <a:stretch>
            <a:fillRect/>
          </a:stretch>
        </p:blipFill>
        <p:spPr>
          <a:xfrm>
            <a:off x="4031571" y="1581042"/>
            <a:ext cx="3943602" cy="2143699"/>
          </a:xfrm>
          <a:prstGeom prst="rect">
            <a:avLst/>
          </a:prstGeom>
          <a:noFill/>
        </p:spPr>
      </p:pic>
      <p:pic>
        <p:nvPicPr>
          <p:cNvPr id="2" name="Picture 1" descr="151653083466557090-2.gif"/>
          <p:cNvPicPr>
            <a:picLocks noChangeAspect="1"/>
          </p:cNvPicPr>
          <p:nvPr/>
        </p:nvPicPr>
        <p:blipFill rotWithShape="1">
          <a:blip r:embed="rId4">
            <a:extLst>
              <a:ext uri="{28A0092B-C50C-407E-A947-70E740481C1C}">
                <a14:useLocalDpi xmlns:a14="http://schemas.microsoft.com/office/drawing/2010/main" val="0"/>
              </a:ext>
            </a:extLst>
          </a:blip>
          <a:srcRect t="5441" r="72634" b="72975"/>
          <a:stretch/>
        </p:blipFill>
        <p:spPr>
          <a:xfrm>
            <a:off x="7385709" y="4460109"/>
            <a:ext cx="1758291" cy="707282"/>
          </a:xfrm>
          <a:prstGeom prst="rect">
            <a:avLst/>
          </a:prstGeom>
          <a:solidFill>
            <a:schemeClr val="bg1"/>
          </a:solidFill>
        </p:spPr>
      </p:pic>
    </p:spTree>
    <p:extLst>
      <p:ext uri="{BB962C8B-B14F-4D97-AF65-F5344CB8AC3E}">
        <p14:creationId xmlns:p14="http://schemas.microsoft.com/office/powerpoint/2010/main" val="154851671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14</a:t>
            </a:fld>
            <a:endParaRPr lang="uk-UA" sz="1000">
              <a:solidFill>
                <a:srgbClr val="666666"/>
              </a:solidFill>
              <a:latin typeface="Playfair Display"/>
              <a:ea typeface="Playfair Display"/>
              <a:cs typeface="Playfair Display"/>
              <a:sym typeface="Playfair Display"/>
            </a:endParaRPr>
          </a:p>
        </p:txBody>
      </p:sp>
      <p:pic>
        <p:nvPicPr>
          <p:cNvPr id="9" name="Picture 8" descr="997997_10201533468437475_1246393158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74" y="-40995"/>
            <a:ext cx="3408596" cy="2556448"/>
          </a:xfrm>
          <a:prstGeom prst="rect">
            <a:avLst/>
          </a:prstGeom>
        </p:spPr>
      </p:pic>
      <p:pic>
        <p:nvPicPr>
          <p:cNvPr id="12" name="Picture 11" descr="IMG_211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4111625"/>
            <a:ext cx="1834444" cy="1031875"/>
          </a:xfrm>
          <a:prstGeom prst="rect">
            <a:avLst/>
          </a:prstGeom>
        </p:spPr>
      </p:pic>
      <p:pic>
        <p:nvPicPr>
          <p:cNvPr id="8" name="Picture 7" descr="collagecms2.jpg"/>
          <p:cNvPicPr>
            <a:picLocks noChangeAspect="1"/>
          </p:cNvPicPr>
          <p:nvPr/>
        </p:nvPicPr>
        <p:blipFill rotWithShape="1">
          <a:blip r:embed="rId5">
            <a:extLst>
              <a:ext uri="{28A0092B-C50C-407E-A947-70E740481C1C}">
                <a14:useLocalDpi xmlns:a14="http://schemas.microsoft.com/office/drawing/2010/main" val="0"/>
              </a:ext>
            </a:extLst>
          </a:blip>
          <a:srcRect l="1281" t="1" r="51166" b="50982"/>
          <a:stretch/>
        </p:blipFill>
        <p:spPr>
          <a:xfrm>
            <a:off x="2641959" y="-110522"/>
            <a:ext cx="2644416" cy="2725781"/>
          </a:xfrm>
          <a:prstGeom prst="rect">
            <a:avLst/>
          </a:prstGeom>
        </p:spPr>
      </p:pic>
      <p:pic>
        <p:nvPicPr>
          <p:cNvPr id="13" name="Picture 12" descr="2014-04-15 19.41.54.jpg"/>
          <p:cNvPicPr>
            <a:picLocks noChangeAspect="1"/>
          </p:cNvPicPr>
          <p:nvPr/>
        </p:nvPicPr>
        <p:blipFill rotWithShape="1">
          <a:blip r:embed="rId6">
            <a:extLst>
              <a:ext uri="{28A0092B-C50C-407E-A947-70E740481C1C}">
                <a14:useLocalDpi xmlns:a14="http://schemas.microsoft.com/office/drawing/2010/main" val="0"/>
              </a:ext>
            </a:extLst>
          </a:blip>
          <a:srcRect l="33722" t="33836" r="2629" b="34522"/>
          <a:stretch/>
        </p:blipFill>
        <p:spPr>
          <a:xfrm>
            <a:off x="0" y="2515453"/>
            <a:ext cx="5286375" cy="2627997"/>
          </a:xfrm>
          <a:prstGeom prst="rect">
            <a:avLst/>
          </a:prstGeom>
        </p:spPr>
      </p:pic>
      <p:pic>
        <p:nvPicPr>
          <p:cNvPr id="7" name="Picture 6" descr="969150_10201561305293379_34628363_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6375" y="0"/>
            <a:ext cx="3857625" cy="5143500"/>
          </a:xfrm>
          <a:prstGeom prst="rect">
            <a:avLst/>
          </a:prstGeom>
        </p:spPr>
      </p:pic>
      <p:cxnSp>
        <p:nvCxnSpPr>
          <p:cNvPr id="17" name="Straight Connector 16"/>
          <p:cNvCxnSpPr/>
          <p:nvPr/>
        </p:nvCxnSpPr>
        <p:spPr>
          <a:xfrm flipH="1" flipV="1">
            <a:off x="-47037" y="2515453"/>
            <a:ext cx="5333413" cy="926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2641959" y="-40995"/>
            <a:ext cx="0" cy="255644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286376" y="0"/>
            <a:ext cx="0" cy="51435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213377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15</a:t>
            </a:fld>
            <a:endParaRPr lang="uk-UA" sz="1000">
              <a:solidFill>
                <a:srgbClr val="666666"/>
              </a:solidFill>
              <a:latin typeface="Playfair Display"/>
              <a:ea typeface="Playfair Display"/>
              <a:cs typeface="Playfair Display"/>
              <a:sym typeface="Playfair Display"/>
            </a:endParaRPr>
          </a:p>
        </p:txBody>
      </p:sp>
      <p:sp>
        <p:nvSpPr>
          <p:cNvPr id="6" name="Shape 138"/>
          <p:cNvSpPr txBox="1">
            <a:spLocks/>
          </p:cNvSpPr>
          <p:nvPr/>
        </p:nvSpPr>
        <p:spPr>
          <a:xfrm>
            <a:off x="169327" y="5023617"/>
            <a:ext cx="9291207" cy="392370"/>
          </a:xfrm>
          <a:prstGeom prst="rect">
            <a:avLst/>
          </a:prstGeom>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solidFill>
                  <a:srgbClr val="FFFFFF"/>
                </a:solidFill>
              </a:rPr>
              <a:pPr/>
              <a:t>15</a:t>
            </a:fld>
            <a:endParaRPr lang="en">
              <a:solidFill>
                <a:srgbClr val="FFFFFF"/>
              </a:solidFill>
            </a:endParaRPr>
          </a:p>
        </p:txBody>
      </p:sp>
      <p:grpSp>
        <p:nvGrpSpPr>
          <p:cNvPr id="7" name="Group 6"/>
          <p:cNvGrpSpPr/>
          <p:nvPr/>
        </p:nvGrpSpPr>
        <p:grpSpPr>
          <a:xfrm>
            <a:off x="1623834" y="7"/>
            <a:ext cx="5977344" cy="5023610"/>
            <a:chOff x="1605280" y="0"/>
            <a:chExt cx="5882640" cy="5039360"/>
          </a:xfrm>
        </p:grpSpPr>
        <p:sp>
          <p:nvSpPr>
            <p:cNvPr id="8" name="Oval 7"/>
            <p:cNvSpPr/>
            <p:nvPr/>
          </p:nvSpPr>
          <p:spPr>
            <a:xfrm>
              <a:off x="4084320" y="2265680"/>
              <a:ext cx="843280" cy="690880"/>
            </a:xfrm>
            <a:prstGeom prst="ellipse">
              <a:avLst/>
            </a:prstGeom>
            <a:noFill/>
            <a:ln w="38100" cmpd="sng">
              <a:solidFill>
                <a:srgbClr val="FD8E8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3891280" y="2072640"/>
              <a:ext cx="1239520" cy="1076960"/>
            </a:xfrm>
            <a:prstGeom prst="ellipse">
              <a:avLst/>
            </a:prstGeom>
            <a:noFill/>
            <a:ln w="38100" cmpd="sng">
              <a:solidFill>
                <a:srgbClr val="FD8E8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3332480" y="1473200"/>
              <a:ext cx="2367280" cy="2181161"/>
            </a:xfrm>
            <a:prstGeom prst="ellipse">
              <a:avLst/>
            </a:prstGeom>
            <a:noFill/>
            <a:ln w="38100" cmpd="sng">
              <a:solidFill>
                <a:srgbClr val="FD8E8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2763520" y="1036320"/>
              <a:ext cx="3535680" cy="3058160"/>
            </a:xfrm>
            <a:prstGeom prst="ellipse">
              <a:avLst/>
            </a:prstGeom>
            <a:noFill/>
            <a:ln w="38100" cmpd="sng">
              <a:solidFill>
                <a:srgbClr val="FD8E8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1605280" y="0"/>
              <a:ext cx="5882640" cy="5039360"/>
            </a:xfrm>
            <a:prstGeom prst="ellipse">
              <a:avLst/>
            </a:prstGeom>
            <a:noFill/>
            <a:ln w="38100" cmpd="sng">
              <a:solidFill>
                <a:srgbClr val="FD8E8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24" name="Picture 23" descr="8_0.png"/>
          <p:cNvPicPr>
            <a:picLocks noChangeAspect="1"/>
          </p:cNvPicPr>
          <p:nvPr/>
        </p:nvPicPr>
        <p:blipFill rotWithShape="1">
          <a:blip r:embed="rId3">
            <a:biLevel thresh="5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173" t="1442" r="-4597" b="5075"/>
          <a:stretch/>
        </p:blipFill>
        <p:spPr>
          <a:xfrm rot="20607652">
            <a:off x="792102" y="340755"/>
            <a:ext cx="7729059" cy="4177331"/>
          </a:xfrm>
          <a:prstGeom prst="rect">
            <a:avLst/>
          </a:prstGeom>
        </p:spPr>
      </p:pic>
      <p:sp>
        <p:nvSpPr>
          <p:cNvPr id="25" name="TextBox 24"/>
          <p:cNvSpPr txBox="1"/>
          <p:nvPr/>
        </p:nvSpPr>
        <p:spPr>
          <a:xfrm rot="19517582">
            <a:off x="-1" y="429086"/>
            <a:ext cx="2175267"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sz="1200" b="1" dirty="0" smtClean="0">
                <a:ln w="1905">
                  <a:noFill/>
                </a:ln>
                <a:solidFill>
                  <a:srgbClr val="FFFFFF"/>
                </a:solidFill>
                <a:effectLst>
                  <a:glow rad="355600">
                    <a:schemeClr val="tx1">
                      <a:alpha val="75000"/>
                    </a:schemeClr>
                  </a:glow>
                  <a:innerShdw blurRad="69850" dist="43180" dir="5400000">
                    <a:srgbClr val="000000">
                      <a:alpha val="65000"/>
                    </a:srgbClr>
                  </a:innerShdw>
                </a:effectLst>
              </a:rPr>
              <a:t>SKETCH OF </a:t>
            </a:r>
          </a:p>
          <a:p>
            <a:pPr algn="ctr"/>
            <a:r>
              <a:rPr lang="en-GB" sz="1200" b="1" dirty="0" smtClean="0">
                <a:ln w="1905">
                  <a:noFill/>
                </a:ln>
                <a:solidFill>
                  <a:srgbClr val="FFFFFF"/>
                </a:solidFill>
                <a:effectLst>
                  <a:glow rad="355600">
                    <a:schemeClr val="tx1">
                      <a:alpha val="75000"/>
                    </a:schemeClr>
                  </a:glow>
                  <a:innerShdw blurRad="69850" dist="43180" dir="5400000">
                    <a:srgbClr val="000000">
                      <a:alpha val="65000"/>
                    </a:srgbClr>
                  </a:innerShdw>
                </a:effectLst>
              </a:rPr>
              <a:t>PROTON COLLISION IN CMS</a:t>
            </a:r>
          </a:p>
        </p:txBody>
      </p:sp>
    </p:spTree>
    <p:extLst>
      <p:ext uri="{BB962C8B-B14F-4D97-AF65-F5344CB8AC3E}">
        <p14:creationId xmlns:p14="http://schemas.microsoft.com/office/powerpoint/2010/main" val="201519204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1" name="Picture 10" descr="Screen Shot 2018-01-11 at 16.58.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184" y="910685"/>
            <a:ext cx="3773738" cy="2313422"/>
          </a:xfrm>
          <a:prstGeom prst="rect">
            <a:avLst/>
          </a:prstGeom>
        </p:spPr>
      </p:pic>
      <p:pic>
        <p:nvPicPr>
          <p:cNvPr id="10" name="Picture 9" descr="Screen Shot 2018-01-11 at 16.58.1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99" y="829689"/>
            <a:ext cx="3631642" cy="2151868"/>
          </a:xfrm>
          <a:prstGeom prst="rect">
            <a:avLst/>
          </a:prstGeom>
        </p:spPr>
      </p:pic>
      <p:sp>
        <p:nvSpPr>
          <p:cNvPr id="4" name="TextBox 3"/>
          <p:cNvSpPr txBox="1"/>
          <p:nvPr/>
        </p:nvSpPr>
        <p:spPr>
          <a:xfrm>
            <a:off x="783521" y="2979358"/>
            <a:ext cx="2154296" cy="307777"/>
          </a:xfrm>
          <a:prstGeom prst="rect">
            <a:avLst/>
          </a:prstGeom>
          <a:noFill/>
        </p:spPr>
        <p:txBody>
          <a:bodyPr wrap="square" rtlCol="0">
            <a:spAutoFit/>
          </a:bodyPr>
          <a:lstStyle/>
          <a:p>
            <a:r>
              <a:rPr lang="en-GB" dirty="0"/>
              <a:t>t</a:t>
            </a:r>
            <a:r>
              <a:rPr lang="en-GB" dirty="0" smtClean="0"/>
              <a:t>op quark pair decay</a:t>
            </a:r>
            <a:endParaRPr lang="en-GB" dirty="0"/>
          </a:p>
        </p:txBody>
      </p:sp>
      <p:sp>
        <p:nvSpPr>
          <p:cNvPr id="24" name="TextBox 23"/>
          <p:cNvSpPr txBox="1"/>
          <p:nvPr/>
        </p:nvSpPr>
        <p:spPr>
          <a:xfrm>
            <a:off x="5213517" y="2981557"/>
            <a:ext cx="2154296" cy="307777"/>
          </a:xfrm>
          <a:prstGeom prst="rect">
            <a:avLst/>
          </a:prstGeom>
          <a:noFill/>
        </p:spPr>
        <p:txBody>
          <a:bodyPr wrap="square" rtlCol="0">
            <a:spAutoFit/>
          </a:bodyPr>
          <a:lstStyle/>
          <a:p>
            <a:r>
              <a:rPr lang="en-GB" dirty="0"/>
              <a:t>s</a:t>
            </a:r>
            <a:r>
              <a:rPr lang="en-GB" dirty="0" smtClean="0"/>
              <a:t>ingle top production</a:t>
            </a:r>
            <a:endParaRPr lang="en-GB" dirty="0"/>
          </a:p>
        </p:txBody>
      </p:sp>
      <p:pic>
        <p:nvPicPr>
          <p:cNvPr id="25" name="Picture 24" descr="151653083466557090-2.png"/>
          <p:cNvPicPr>
            <a:picLocks noChangeAspect="1"/>
          </p:cNvPicPr>
          <p:nvPr/>
        </p:nvPicPr>
        <p:blipFill rotWithShape="1">
          <a:blip r:embed="rId5">
            <a:extLst>
              <a:ext uri="{28A0092B-C50C-407E-A947-70E740481C1C}">
                <a14:useLocalDpi xmlns:a14="http://schemas.microsoft.com/office/drawing/2010/main" val="0"/>
              </a:ext>
            </a:extLst>
          </a:blip>
          <a:srcRect l="50222" t="32723" r="31539" b="4104"/>
          <a:stretch/>
        </p:blipFill>
        <p:spPr>
          <a:xfrm>
            <a:off x="1263134" y="3287135"/>
            <a:ext cx="481632" cy="939875"/>
          </a:xfrm>
          <a:prstGeom prst="rect">
            <a:avLst/>
          </a:prstGeom>
        </p:spPr>
      </p:pic>
      <p:pic>
        <p:nvPicPr>
          <p:cNvPr id="26" name="Picture 25" descr="151653083466557090-2.png"/>
          <p:cNvPicPr>
            <a:picLocks noChangeAspect="1"/>
          </p:cNvPicPr>
          <p:nvPr/>
        </p:nvPicPr>
        <p:blipFill rotWithShape="1">
          <a:blip r:embed="rId5">
            <a:extLst>
              <a:ext uri="{28A0092B-C50C-407E-A947-70E740481C1C}">
                <a14:useLocalDpi xmlns:a14="http://schemas.microsoft.com/office/drawing/2010/main" val="0"/>
              </a:ext>
            </a:extLst>
          </a:blip>
          <a:srcRect l="50222" t="32723" r="31539" b="4104"/>
          <a:stretch/>
        </p:blipFill>
        <p:spPr>
          <a:xfrm>
            <a:off x="1263134" y="3813706"/>
            <a:ext cx="481632" cy="939875"/>
          </a:xfrm>
          <a:prstGeom prst="rect">
            <a:avLst/>
          </a:prstGeom>
        </p:spPr>
      </p:pic>
      <p:pic>
        <p:nvPicPr>
          <p:cNvPr id="27" name="Picture 26" descr="151653083466557090-2.png"/>
          <p:cNvPicPr>
            <a:picLocks noChangeAspect="1"/>
          </p:cNvPicPr>
          <p:nvPr/>
        </p:nvPicPr>
        <p:blipFill rotWithShape="1">
          <a:blip r:embed="rId5">
            <a:extLst>
              <a:ext uri="{28A0092B-C50C-407E-A947-70E740481C1C}">
                <a14:useLocalDpi xmlns:a14="http://schemas.microsoft.com/office/drawing/2010/main" val="0"/>
              </a:ext>
            </a:extLst>
          </a:blip>
          <a:srcRect l="50222" t="32723" r="31539" b="4104"/>
          <a:stretch/>
        </p:blipFill>
        <p:spPr>
          <a:xfrm>
            <a:off x="6819332" y="3485590"/>
            <a:ext cx="481632" cy="939875"/>
          </a:xfrm>
          <a:prstGeom prst="rect">
            <a:avLst/>
          </a:prstGeom>
        </p:spPr>
      </p:pic>
      <p:pic>
        <p:nvPicPr>
          <p:cNvPr id="28" name="Picture 27" descr="151653083466557090-6.png"/>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10889" y="3513613"/>
            <a:ext cx="527150" cy="761519"/>
          </a:xfrm>
          <a:prstGeom prst="rect">
            <a:avLst/>
          </a:prstGeom>
        </p:spPr>
      </p:pic>
      <p:pic>
        <p:nvPicPr>
          <p:cNvPr id="29" name="Picture 28" descr="151653083466557090-6.png"/>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274464" y="3513613"/>
            <a:ext cx="527150" cy="761519"/>
          </a:xfrm>
          <a:prstGeom prst="rect">
            <a:avLst/>
          </a:prstGeom>
        </p:spPr>
      </p:pic>
      <p:pic>
        <p:nvPicPr>
          <p:cNvPr id="30" name="Picture 5" descr="E:\fppt\template\arrows\arrow3.png"/>
          <p:cNvPicPr>
            <a:picLocks noChangeAspect="1" noChangeArrowheads="1"/>
          </p:cNvPicPr>
          <p:nvPr/>
        </p:nvPicPr>
        <p:blipFill rotWithShape="1">
          <a:blip r:embed="rId7">
            <a:extLst>
              <a:ext uri="{28A0092B-C50C-407E-A947-70E740481C1C}">
                <a14:useLocalDpi xmlns:a14="http://schemas.microsoft.com/office/drawing/2010/main" val="0"/>
              </a:ext>
            </a:extLst>
          </a:blip>
          <a:srcRect l="31375" b="30347"/>
          <a:stretch/>
        </p:blipFill>
        <p:spPr bwMode="auto">
          <a:xfrm rot="1910504">
            <a:off x="890737" y="3776086"/>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151653083466557090-6.png"/>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5054982" y="3468539"/>
            <a:ext cx="527150" cy="761519"/>
          </a:xfrm>
          <a:prstGeom prst="rect">
            <a:avLst/>
          </a:prstGeom>
        </p:spPr>
      </p:pic>
      <p:grpSp>
        <p:nvGrpSpPr>
          <p:cNvPr id="6" name="Group 5"/>
          <p:cNvGrpSpPr/>
          <p:nvPr/>
        </p:nvGrpSpPr>
        <p:grpSpPr>
          <a:xfrm>
            <a:off x="2348216" y="4066368"/>
            <a:ext cx="865112" cy="627419"/>
            <a:chOff x="2348216" y="3383842"/>
            <a:chExt cx="865112" cy="627419"/>
          </a:xfrm>
        </p:grpSpPr>
        <p:pic>
          <p:nvPicPr>
            <p:cNvPr id="33" name="Picture 32" descr="151653083466557090-8.png"/>
            <p:cNvPicPr>
              <a:picLocks noChangeAspect="1"/>
            </p:cNvPicPr>
            <p:nvPr/>
          </p:nvPicPr>
          <p:blipFill rotWithShape="1">
            <a:blip r:embed="rId8">
              <a:extLst>
                <a:ext uri="{28A0092B-C50C-407E-A947-70E740481C1C}">
                  <a14:useLocalDpi xmlns:a14="http://schemas.microsoft.com/office/drawing/2010/main" val="0"/>
                </a:ext>
              </a:extLst>
            </a:blip>
            <a:srcRect l="6492" r="46816"/>
            <a:stretch/>
          </p:blipFill>
          <p:spPr>
            <a:xfrm>
              <a:off x="2348216" y="3383842"/>
              <a:ext cx="426959" cy="514352"/>
            </a:xfrm>
            <a:prstGeom prst="rect">
              <a:avLst/>
            </a:prstGeom>
          </p:spPr>
        </p:pic>
        <p:pic>
          <p:nvPicPr>
            <p:cNvPr id="32" name="Picture 31" descr="151653083466557090-2.png"/>
            <p:cNvPicPr>
              <a:picLocks noChangeAspect="1"/>
            </p:cNvPicPr>
            <p:nvPr/>
          </p:nvPicPr>
          <p:blipFill rotWithShape="1">
            <a:blip r:embed="rId5">
              <a:extLst>
                <a:ext uri="{28A0092B-C50C-407E-A947-70E740481C1C}">
                  <a14:useLocalDpi xmlns:a14="http://schemas.microsoft.com/office/drawing/2010/main" val="0"/>
                </a:ext>
              </a:extLst>
            </a:blip>
            <a:srcRect l="29577" r="50629" b="63908"/>
            <a:stretch/>
          </p:blipFill>
          <p:spPr>
            <a:xfrm>
              <a:off x="2603813" y="3385105"/>
              <a:ext cx="609515" cy="626156"/>
            </a:xfrm>
            <a:prstGeom prst="rect">
              <a:avLst/>
            </a:prstGeom>
          </p:spPr>
        </p:pic>
      </p:grpSp>
      <p:grpSp>
        <p:nvGrpSpPr>
          <p:cNvPr id="5" name="Group 4"/>
          <p:cNvGrpSpPr/>
          <p:nvPr/>
        </p:nvGrpSpPr>
        <p:grpSpPr>
          <a:xfrm>
            <a:off x="2206909" y="3343769"/>
            <a:ext cx="1006419" cy="661190"/>
            <a:chOff x="2166573" y="3944537"/>
            <a:chExt cx="1006419" cy="661190"/>
          </a:xfrm>
        </p:grpSpPr>
        <p:pic>
          <p:nvPicPr>
            <p:cNvPr id="34" name="Picture 33" descr="w-letter15.g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6573" y="3948315"/>
              <a:ext cx="726875" cy="607981"/>
            </a:xfrm>
            <a:prstGeom prst="rect">
              <a:avLst/>
            </a:prstGeom>
          </p:spPr>
        </p:pic>
        <p:pic>
          <p:nvPicPr>
            <p:cNvPr id="35" name="Picture 34" descr="151653083466557090-2.png"/>
            <p:cNvPicPr>
              <a:picLocks noChangeAspect="1"/>
            </p:cNvPicPr>
            <p:nvPr/>
          </p:nvPicPr>
          <p:blipFill rotWithShape="1">
            <a:blip r:embed="rId5">
              <a:extLst>
                <a:ext uri="{28A0092B-C50C-407E-A947-70E740481C1C}">
                  <a14:useLocalDpi xmlns:a14="http://schemas.microsoft.com/office/drawing/2010/main" val="0"/>
                </a:ext>
              </a:extLst>
            </a:blip>
            <a:srcRect l="69229" t="32723" r="8155" b="25441"/>
            <a:stretch/>
          </p:blipFill>
          <p:spPr>
            <a:xfrm>
              <a:off x="2538600" y="3944537"/>
              <a:ext cx="634392" cy="661190"/>
            </a:xfrm>
            <a:prstGeom prst="rect">
              <a:avLst/>
            </a:prstGeom>
          </p:spPr>
        </p:pic>
      </p:grpSp>
      <p:pic>
        <p:nvPicPr>
          <p:cNvPr id="36" name="Picture 5" descr="E:\fppt\template\arrows\arrow3.png"/>
          <p:cNvPicPr>
            <a:picLocks noChangeAspect="1" noChangeArrowheads="1"/>
          </p:cNvPicPr>
          <p:nvPr/>
        </p:nvPicPr>
        <p:blipFill rotWithShape="1">
          <a:blip r:embed="rId7">
            <a:extLst>
              <a:ext uri="{28A0092B-C50C-407E-A947-70E740481C1C}">
                <a14:useLocalDpi xmlns:a14="http://schemas.microsoft.com/office/drawing/2010/main" val="0"/>
              </a:ext>
            </a:extLst>
          </a:blip>
          <a:srcRect l="31375" b="30347"/>
          <a:stretch/>
        </p:blipFill>
        <p:spPr bwMode="auto">
          <a:xfrm rot="1910504">
            <a:off x="1879164" y="3513222"/>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5" descr="E:\fppt\template\arrows\arrow3.png"/>
          <p:cNvPicPr>
            <a:picLocks noChangeAspect="1" noChangeArrowheads="1"/>
          </p:cNvPicPr>
          <p:nvPr/>
        </p:nvPicPr>
        <p:blipFill rotWithShape="1">
          <a:blip r:embed="rId7">
            <a:extLst>
              <a:ext uri="{28A0092B-C50C-407E-A947-70E740481C1C}">
                <a14:useLocalDpi xmlns:a14="http://schemas.microsoft.com/office/drawing/2010/main" val="0"/>
              </a:ext>
            </a:extLst>
          </a:blip>
          <a:srcRect l="31375" b="30347"/>
          <a:stretch/>
        </p:blipFill>
        <p:spPr bwMode="auto">
          <a:xfrm rot="1910504">
            <a:off x="1872297" y="4100981"/>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151653083466557090-2.png"/>
          <p:cNvPicPr>
            <a:picLocks noChangeAspect="1"/>
          </p:cNvPicPr>
          <p:nvPr/>
        </p:nvPicPr>
        <p:blipFill rotWithShape="1">
          <a:blip r:embed="rId5">
            <a:extLst>
              <a:ext uri="{28A0092B-C50C-407E-A947-70E740481C1C}">
                <a14:useLocalDpi xmlns:a14="http://schemas.microsoft.com/office/drawing/2010/main" val="0"/>
              </a:ext>
            </a:extLst>
          </a:blip>
          <a:srcRect l="29577" r="50629" b="63908"/>
          <a:stretch/>
        </p:blipFill>
        <p:spPr>
          <a:xfrm>
            <a:off x="5342485" y="3579518"/>
            <a:ext cx="609515" cy="626156"/>
          </a:xfrm>
          <a:prstGeom prst="rect">
            <a:avLst/>
          </a:prstGeom>
        </p:spPr>
      </p:pic>
      <p:pic>
        <p:nvPicPr>
          <p:cNvPr id="39" name="Picture 5" descr="E:\fppt\template\arrows\arrow3.png"/>
          <p:cNvPicPr>
            <a:picLocks noChangeAspect="1" noChangeArrowheads="1"/>
          </p:cNvPicPr>
          <p:nvPr/>
        </p:nvPicPr>
        <p:blipFill rotWithShape="1">
          <a:blip r:embed="rId7">
            <a:extLst>
              <a:ext uri="{28A0092B-C50C-407E-A947-70E740481C1C}">
                <a14:useLocalDpi xmlns:a14="http://schemas.microsoft.com/office/drawing/2010/main" val="0"/>
              </a:ext>
            </a:extLst>
          </a:blip>
          <a:srcRect l="31375" b="30347"/>
          <a:stretch/>
        </p:blipFill>
        <p:spPr bwMode="auto">
          <a:xfrm rot="1910504">
            <a:off x="6037295" y="3741377"/>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151653083466557090-8.png"/>
          <p:cNvPicPr>
            <a:picLocks noChangeAspect="1"/>
          </p:cNvPicPr>
          <p:nvPr/>
        </p:nvPicPr>
        <p:blipFill rotWithShape="1">
          <a:blip r:embed="rId8">
            <a:extLst>
              <a:ext uri="{28A0092B-C50C-407E-A947-70E740481C1C}">
                <a14:useLocalDpi xmlns:a14="http://schemas.microsoft.com/office/drawing/2010/main" val="0"/>
              </a:ext>
            </a:extLst>
          </a:blip>
          <a:srcRect l="6492" r="46816"/>
          <a:stretch/>
        </p:blipFill>
        <p:spPr>
          <a:xfrm>
            <a:off x="6561708" y="3608819"/>
            <a:ext cx="426959" cy="514352"/>
          </a:xfrm>
          <a:prstGeom prst="rect">
            <a:avLst/>
          </a:prstGeom>
        </p:spPr>
      </p:pic>
      <p:sp>
        <p:nvSpPr>
          <p:cNvPr id="7" name="Rectangle 6"/>
          <p:cNvSpPr/>
          <p:nvPr/>
        </p:nvSpPr>
        <p:spPr>
          <a:xfrm>
            <a:off x="3072217" y="2144890"/>
            <a:ext cx="907116" cy="83666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Rectangle 41"/>
          <p:cNvSpPr/>
          <p:nvPr/>
        </p:nvSpPr>
        <p:spPr>
          <a:xfrm>
            <a:off x="3072217" y="1222967"/>
            <a:ext cx="907115" cy="6397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Rectangle 42"/>
          <p:cNvSpPr/>
          <p:nvPr/>
        </p:nvSpPr>
        <p:spPr>
          <a:xfrm>
            <a:off x="3415584" y="1375367"/>
            <a:ext cx="563750" cy="6397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Rectangle 44"/>
          <p:cNvSpPr/>
          <p:nvPr/>
        </p:nvSpPr>
        <p:spPr>
          <a:xfrm>
            <a:off x="7168444" y="762000"/>
            <a:ext cx="996189" cy="13828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ectangle 45"/>
          <p:cNvSpPr/>
          <p:nvPr/>
        </p:nvSpPr>
        <p:spPr>
          <a:xfrm>
            <a:off x="7960547" y="1453445"/>
            <a:ext cx="996189" cy="13828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7" name="Group 46"/>
          <p:cNvGrpSpPr/>
          <p:nvPr/>
        </p:nvGrpSpPr>
        <p:grpSpPr>
          <a:xfrm>
            <a:off x="7686512" y="3544011"/>
            <a:ext cx="1006419" cy="661190"/>
            <a:chOff x="2166573" y="3944537"/>
            <a:chExt cx="1006419" cy="661190"/>
          </a:xfrm>
        </p:grpSpPr>
        <p:pic>
          <p:nvPicPr>
            <p:cNvPr id="48" name="Picture 47" descr="w-letter15.g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6573" y="3948315"/>
              <a:ext cx="726875" cy="607981"/>
            </a:xfrm>
            <a:prstGeom prst="rect">
              <a:avLst/>
            </a:prstGeom>
          </p:spPr>
        </p:pic>
        <p:pic>
          <p:nvPicPr>
            <p:cNvPr id="49" name="Picture 48" descr="151653083466557090-2.png"/>
            <p:cNvPicPr>
              <a:picLocks noChangeAspect="1"/>
            </p:cNvPicPr>
            <p:nvPr/>
          </p:nvPicPr>
          <p:blipFill rotWithShape="1">
            <a:blip r:embed="rId5">
              <a:extLst>
                <a:ext uri="{28A0092B-C50C-407E-A947-70E740481C1C}">
                  <a14:useLocalDpi xmlns:a14="http://schemas.microsoft.com/office/drawing/2010/main" val="0"/>
                </a:ext>
              </a:extLst>
            </a:blip>
            <a:srcRect l="69229" t="32723" r="8155" b="25441"/>
            <a:stretch/>
          </p:blipFill>
          <p:spPr>
            <a:xfrm>
              <a:off x="2538600" y="3944537"/>
              <a:ext cx="634392" cy="661190"/>
            </a:xfrm>
            <a:prstGeom prst="rect">
              <a:avLst/>
            </a:prstGeom>
          </p:spPr>
        </p:pic>
      </p:grpSp>
      <p:pic>
        <p:nvPicPr>
          <p:cNvPr id="50" name="Picture 5" descr="E:\fppt\template\arrows\arrow3.png"/>
          <p:cNvPicPr>
            <a:picLocks noChangeAspect="1" noChangeArrowheads="1"/>
          </p:cNvPicPr>
          <p:nvPr/>
        </p:nvPicPr>
        <p:blipFill rotWithShape="1">
          <a:blip r:embed="rId7">
            <a:extLst>
              <a:ext uri="{28A0092B-C50C-407E-A947-70E740481C1C}">
                <a14:useLocalDpi xmlns:a14="http://schemas.microsoft.com/office/drawing/2010/main" val="0"/>
              </a:ext>
            </a:extLst>
          </a:blip>
          <a:srcRect l="31375" b="30347"/>
          <a:stretch/>
        </p:blipFill>
        <p:spPr bwMode="auto">
          <a:xfrm rot="1910504">
            <a:off x="7358767" y="3713464"/>
            <a:ext cx="409785" cy="244215"/>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2"/>
          <p:cNvSpPr txBox="1">
            <a:spLocks/>
          </p:cNvSpPr>
          <p:nvPr/>
        </p:nvSpPr>
        <p:spPr>
          <a:xfrm>
            <a:off x="610429" y="153489"/>
            <a:ext cx="7956600" cy="676200"/>
          </a:xfrm>
          <a:prstGeom prst="rect">
            <a:avLst/>
          </a:prstGeom>
          <a:noFill/>
          <a:ln>
            <a:noFill/>
          </a:ln>
        </p:spPr>
        <p:txBody>
          <a:bodyPr spcFirstLastPara="1" vert="horz"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1pPr>
            <a:lvl2pPr lvl="1"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2pPr>
            <a:lvl3pPr lvl="2"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3pPr>
            <a:lvl4pPr lvl="3"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4pPr>
            <a:lvl5pPr lvl="4"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5pPr>
            <a:lvl6pPr lvl="5"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6pPr>
            <a:lvl7pPr lvl="6"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7pPr>
            <a:lvl8pPr lvl="7"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8pPr>
            <a:lvl9pPr lvl="8"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9pPr>
          </a:lstStyle>
          <a:p>
            <a:r>
              <a:rPr lang="en-GB" sz="1800" dirty="0" smtClean="0"/>
              <a:t>I am looking at two kinds of FCNC signal</a:t>
            </a:r>
            <a:r>
              <a:rPr lang="mr-IN" sz="1800" dirty="0" smtClean="0"/>
              <a:t>…</a:t>
            </a:r>
            <a:r>
              <a:rPr lang="nl-BE" sz="1800" dirty="0" smtClean="0"/>
              <a:t/>
            </a:r>
            <a:br>
              <a:rPr lang="nl-BE" sz="1800" dirty="0" smtClean="0"/>
            </a:br>
            <a:endParaRPr lang="en-GB" sz="2800" dirty="0">
              <a:solidFill>
                <a:srgbClr val="FF0000"/>
              </a:solidFill>
            </a:endParaRPr>
          </a:p>
        </p:txBody>
      </p:sp>
      <p:pic>
        <p:nvPicPr>
          <p:cNvPr id="40" name="Picture 39" descr="151653083466557090-8.png"/>
          <p:cNvPicPr>
            <a:picLocks noChangeAspect="1"/>
          </p:cNvPicPr>
          <p:nvPr/>
        </p:nvPicPr>
        <p:blipFill rotWithShape="1">
          <a:blip r:embed="rId8">
            <a:extLst>
              <a:ext uri="{28A0092B-C50C-407E-A947-70E740481C1C}">
                <a14:useLocalDpi xmlns:a14="http://schemas.microsoft.com/office/drawing/2010/main" val="0"/>
              </a:ext>
            </a:extLst>
          </a:blip>
          <a:srcRect l="6492" r="46816"/>
          <a:stretch/>
        </p:blipFill>
        <p:spPr>
          <a:xfrm>
            <a:off x="8511507" y="3600067"/>
            <a:ext cx="426959" cy="514352"/>
          </a:xfrm>
          <a:prstGeom prst="rect">
            <a:avLst/>
          </a:prstGeom>
        </p:spPr>
      </p:pic>
    </p:spTree>
    <p:extLst>
      <p:ext uri="{BB962C8B-B14F-4D97-AF65-F5344CB8AC3E}">
        <p14:creationId xmlns:p14="http://schemas.microsoft.com/office/powerpoint/2010/main" val="213757094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64" name="Picture 63"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r="63939"/>
          <a:stretch/>
        </p:blipFill>
        <p:spPr>
          <a:xfrm>
            <a:off x="7792398" y="4556597"/>
            <a:ext cx="595126" cy="502756"/>
          </a:xfrm>
          <a:prstGeom prst="rect">
            <a:avLst/>
          </a:prstGeom>
        </p:spPr>
      </p:pic>
      <p:pic>
        <p:nvPicPr>
          <p:cNvPr id="65" name="Picture 64"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r="63939"/>
          <a:stretch/>
        </p:blipFill>
        <p:spPr>
          <a:xfrm>
            <a:off x="7560764" y="4553757"/>
            <a:ext cx="595126" cy="502756"/>
          </a:xfrm>
          <a:prstGeom prst="rect">
            <a:avLst/>
          </a:prstGeom>
        </p:spPr>
      </p:pic>
      <p:sp>
        <p:nvSpPr>
          <p:cNvPr id="3" name="Title 2"/>
          <p:cNvSpPr>
            <a:spLocks noGrp="1"/>
          </p:cNvSpPr>
          <p:nvPr>
            <p:ph type="title"/>
          </p:nvPr>
        </p:nvSpPr>
        <p:spPr>
          <a:xfrm>
            <a:off x="610429" y="153489"/>
            <a:ext cx="7956600" cy="676200"/>
          </a:xfrm>
        </p:spPr>
        <p:txBody>
          <a:bodyPr/>
          <a:lstStyle/>
          <a:p>
            <a:r>
              <a:rPr lang="en-GB" sz="1800" dirty="0" smtClean="0"/>
              <a:t>I am looking at two kinds of FCNC signal</a:t>
            </a:r>
            <a:r>
              <a:rPr lang="mr-IN" sz="1800" dirty="0" smtClean="0"/>
              <a:t>…</a:t>
            </a:r>
            <a:r>
              <a:rPr lang="nl-BE" sz="1800" dirty="0" smtClean="0"/>
              <a:t/>
            </a:r>
            <a:br>
              <a:rPr lang="nl-BE" sz="1800" dirty="0" smtClean="0"/>
            </a:br>
            <a:r>
              <a:rPr lang="nl-BE" sz="1800" dirty="0" smtClean="0"/>
              <a:t>in the </a:t>
            </a:r>
            <a:r>
              <a:rPr lang="nl-BE" sz="2800" dirty="0" smtClean="0">
                <a:solidFill>
                  <a:srgbClr val="FF0000"/>
                </a:solidFill>
              </a:rPr>
              <a:t>3 lepton channel</a:t>
            </a:r>
            <a:endParaRPr lang="en-GB" sz="2800" dirty="0">
              <a:solidFill>
                <a:srgbClr val="FF0000"/>
              </a:solidFill>
            </a:endParaRPr>
          </a:p>
        </p:txBody>
      </p:sp>
      <p:pic>
        <p:nvPicPr>
          <p:cNvPr id="11" name="Picture 10" descr="Screen Shot 2018-01-11 at 16.58.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9184" y="910685"/>
            <a:ext cx="3773738" cy="2313422"/>
          </a:xfrm>
          <a:prstGeom prst="rect">
            <a:avLst/>
          </a:prstGeom>
        </p:spPr>
      </p:pic>
      <p:pic>
        <p:nvPicPr>
          <p:cNvPr id="10" name="Picture 9" descr="Screen Shot 2018-01-11 at 16.58.1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99" y="829689"/>
            <a:ext cx="3631642" cy="2151868"/>
          </a:xfrm>
          <a:prstGeom prst="rect">
            <a:avLst/>
          </a:prstGeom>
        </p:spPr>
      </p:pic>
      <p:sp>
        <p:nvSpPr>
          <p:cNvPr id="4" name="TextBox 3"/>
          <p:cNvSpPr txBox="1"/>
          <p:nvPr/>
        </p:nvSpPr>
        <p:spPr>
          <a:xfrm>
            <a:off x="783521" y="2979358"/>
            <a:ext cx="2154296" cy="307777"/>
          </a:xfrm>
          <a:prstGeom prst="rect">
            <a:avLst/>
          </a:prstGeom>
          <a:noFill/>
        </p:spPr>
        <p:txBody>
          <a:bodyPr wrap="square" rtlCol="0">
            <a:spAutoFit/>
          </a:bodyPr>
          <a:lstStyle/>
          <a:p>
            <a:r>
              <a:rPr lang="en-GB" dirty="0"/>
              <a:t>t</a:t>
            </a:r>
            <a:r>
              <a:rPr lang="en-GB" dirty="0" smtClean="0"/>
              <a:t>op quark pair decay</a:t>
            </a:r>
            <a:endParaRPr lang="en-GB" dirty="0"/>
          </a:p>
        </p:txBody>
      </p:sp>
      <p:sp>
        <p:nvSpPr>
          <p:cNvPr id="24" name="TextBox 23"/>
          <p:cNvSpPr txBox="1"/>
          <p:nvPr/>
        </p:nvSpPr>
        <p:spPr>
          <a:xfrm>
            <a:off x="5213517" y="2981557"/>
            <a:ext cx="2154296" cy="307777"/>
          </a:xfrm>
          <a:prstGeom prst="rect">
            <a:avLst/>
          </a:prstGeom>
          <a:noFill/>
        </p:spPr>
        <p:txBody>
          <a:bodyPr wrap="square" rtlCol="0">
            <a:spAutoFit/>
          </a:bodyPr>
          <a:lstStyle/>
          <a:p>
            <a:r>
              <a:rPr lang="en-GB" dirty="0"/>
              <a:t>s</a:t>
            </a:r>
            <a:r>
              <a:rPr lang="en-GB" dirty="0" smtClean="0"/>
              <a:t>ingle top production</a:t>
            </a:r>
            <a:endParaRPr lang="en-GB" dirty="0"/>
          </a:p>
        </p:txBody>
      </p:sp>
      <p:pic>
        <p:nvPicPr>
          <p:cNvPr id="27" name="Picture 26"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50222" t="32723" r="31539" b="4104"/>
          <a:stretch/>
        </p:blipFill>
        <p:spPr>
          <a:xfrm>
            <a:off x="6819332" y="3485590"/>
            <a:ext cx="481632" cy="939875"/>
          </a:xfrm>
          <a:prstGeom prst="rect">
            <a:avLst/>
          </a:prstGeom>
        </p:spPr>
      </p:pic>
      <p:pic>
        <p:nvPicPr>
          <p:cNvPr id="31" name="Picture 30" descr="151653083466557090-6.png"/>
          <p:cNvPicPr>
            <a:picLocks noChangeAspect="1"/>
          </p:cNvPicPr>
          <p:nvPr/>
        </p:nvPicPr>
        <p:blipFill rotWithShape="1">
          <a:blip r:embed="rId7">
            <a:extLst>
              <a:ext uri="{28A0092B-C50C-407E-A947-70E740481C1C}">
                <a14:useLocalDpi xmlns:a14="http://schemas.microsoft.com/office/drawing/2010/main" val="0"/>
              </a:ext>
            </a:extLst>
          </a:blip>
          <a:srcRect r="50000"/>
          <a:stretch/>
        </p:blipFill>
        <p:spPr>
          <a:xfrm>
            <a:off x="5054982" y="3468539"/>
            <a:ext cx="527150" cy="761519"/>
          </a:xfrm>
          <a:prstGeom prst="rect">
            <a:avLst/>
          </a:prstGeom>
        </p:spPr>
      </p:pic>
      <p:pic>
        <p:nvPicPr>
          <p:cNvPr id="38" name="Picture 37"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29577" r="50629" b="63908"/>
          <a:stretch/>
        </p:blipFill>
        <p:spPr>
          <a:xfrm>
            <a:off x="5342485" y="3579518"/>
            <a:ext cx="609515" cy="626156"/>
          </a:xfrm>
          <a:prstGeom prst="rect">
            <a:avLst/>
          </a:prstGeom>
        </p:spPr>
      </p:pic>
      <p:pic>
        <p:nvPicPr>
          <p:cNvPr id="39" name="Picture 5" descr="E:\fppt\template\arrows\arrow3.png"/>
          <p:cNvPicPr>
            <a:picLocks noChangeAspect="1" noChangeArrowheads="1"/>
          </p:cNvPicPr>
          <p:nvPr/>
        </p:nvPicPr>
        <p:blipFill rotWithShape="1">
          <a:blip r:embed="rId8">
            <a:extLst>
              <a:ext uri="{28A0092B-C50C-407E-A947-70E740481C1C}">
                <a14:useLocalDpi xmlns:a14="http://schemas.microsoft.com/office/drawing/2010/main" val="0"/>
              </a:ext>
            </a:extLst>
          </a:blip>
          <a:srcRect l="31375" b="30347"/>
          <a:stretch/>
        </p:blipFill>
        <p:spPr bwMode="auto">
          <a:xfrm rot="1910504">
            <a:off x="6037295" y="3741377"/>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151653083466557090-8.png"/>
          <p:cNvPicPr>
            <a:picLocks noChangeAspect="1"/>
          </p:cNvPicPr>
          <p:nvPr/>
        </p:nvPicPr>
        <p:blipFill rotWithShape="1">
          <a:blip r:embed="rId9">
            <a:extLst>
              <a:ext uri="{28A0092B-C50C-407E-A947-70E740481C1C}">
                <a14:useLocalDpi xmlns:a14="http://schemas.microsoft.com/office/drawing/2010/main" val="0"/>
              </a:ext>
            </a:extLst>
          </a:blip>
          <a:srcRect l="6492" r="46816"/>
          <a:stretch/>
        </p:blipFill>
        <p:spPr>
          <a:xfrm>
            <a:off x="6561708" y="3608819"/>
            <a:ext cx="426959" cy="514352"/>
          </a:xfrm>
          <a:prstGeom prst="rect">
            <a:avLst/>
          </a:prstGeom>
        </p:spPr>
      </p:pic>
      <p:grpSp>
        <p:nvGrpSpPr>
          <p:cNvPr id="8" name="Group 7"/>
          <p:cNvGrpSpPr/>
          <p:nvPr/>
        </p:nvGrpSpPr>
        <p:grpSpPr>
          <a:xfrm>
            <a:off x="10889" y="3287135"/>
            <a:ext cx="4498844" cy="1499651"/>
            <a:chOff x="10889" y="3287135"/>
            <a:chExt cx="4498844" cy="1499651"/>
          </a:xfrm>
        </p:grpSpPr>
        <p:pic>
          <p:nvPicPr>
            <p:cNvPr id="47" name="Picture 46"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29577" r="50629" b="63908"/>
            <a:stretch/>
          </p:blipFill>
          <p:spPr>
            <a:xfrm>
              <a:off x="3564383" y="3998665"/>
              <a:ext cx="609515" cy="626156"/>
            </a:xfrm>
            <a:prstGeom prst="rect">
              <a:avLst/>
            </a:prstGeom>
          </p:spPr>
        </p:pic>
        <p:pic>
          <p:nvPicPr>
            <p:cNvPr id="25" name="Picture 24"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50222" t="32723" r="31539" b="4104"/>
            <a:stretch/>
          </p:blipFill>
          <p:spPr>
            <a:xfrm>
              <a:off x="1263134" y="3287135"/>
              <a:ext cx="481632" cy="939875"/>
            </a:xfrm>
            <a:prstGeom prst="rect">
              <a:avLst/>
            </a:prstGeom>
          </p:spPr>
        </p:pic>
        <p:pic>
          <p:nvPicPr>
            <p:cNvPr id="26" name="Picture 25"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50222" t="32723" r="31539" b="4104"/>
            <a:stretch/>
          </p:blipFill>
          <p:spPr>
            <a:xfrm>
              <a:off x="1263134" y="3813706"/>
              <a:ext cx="481632" cy="939875"/>
            </a:xfrm>
            <a:prstGeom prst="rect">
              <a:avLst/>
            </a:prstGeom>
          </p:spPr>
        </p:pic>
        <p:pic>
          <p:nvPicPr>
            <p:cNvPr id="28" name="Picture 27" descr="151653083466557090-6.png"/>
            <p:cNvPicPr>
              <a:picLocks noChangeAspect="1"/>
            </p:cNvPicPr>
            <p:nvPr/>
          </p:nvPicPr>
          <p:blipFill rotWithShape="1">
            <a:blip r:embed="rId7">
              <a:extLst>
                <a:ext uri="{28A0092B-C50C-407E-A947-70E740481C1C}">
                  <a14:useLocalDpi xmlns:a14="http://schemas.microsoft.com/office/drawing/2010/main" val="0"/>
                </a:ext>
              </a:extLst>
            </a:blip>
            <a:srcRect r="50000"/>
            <a:stretch/>
          </p:blipFill>
          <p:spPr>
            <a:xfrm>
              <a:off x="10889" y="3513613"/>
              <a:ext cx="527150" cy="761519"/>
            </a:xfrm>
            <a:prstGeom prst="rect">
              <a:avLst/>
            </a:prstGeom>
          </p:spPr>
        </p:pic>
        <p:pic>
          <p:nvPicPr>
            <p:cNvPr id="29" name="Picture 28" descr="151653083466557090-6.png"/>
            <p:cNvPicPr>
              <a:picLocks noChangeAspect="1"/>
            </p:cNvPicPr>
            <p:nvPr/>
          </p:nvPicPr>
          <p:blipFill rotWithShape="1">
            <a:blip r:embed="rId7">
              <a:extLst>
                <a:ext uri="{28A0092B-C50C-407E-A947-70E740481C1C}">
                  <a14:useLocalDpi xmlns:a14="http://schemas.microsoft.com/office/drawing/2010/main" val="0"/>
                </a:ext>
              </a:extLst>
            </a:blip>
            <a:srcRect r="50000"/>
            <a:stretch/>
          </p:blipFill>
          <p:spPr>
            <a:xfrm>
              <a:off x="274464" y="3513613"/>
              <a:ext cx="527150" cy="761519"/>
            </a:xfrm>
            <a:prstGeom prst="rect">
              <a:avLst/>
            </a:prstGeom>
          </p:spPr>
        </p:pic>
        <p:pic>
          <p:nvPicPr>
            <p:cNvPr id="30" name="Picture 5" descr="E:\fppt\template\arrows\arrow3.png"/>
            <p:cNvPicPr>
              <a:picLocks noChangeAspect="1" noChangeArrowheads="1"/>
            </p:cNvPicPr>
            <p:nvPr/>
          </p:nvPicPr>
          <p:blipFill rotWithShape="1">
            <a:blip r:embed="rId8">
              <a:extLst>
                <a:ext uri="{28A0092B-C50C-407E-A947-70E740481C1C}">
                  <a14:useLocalDpi xmlns:a14="http://schemas.microsoft.com/office/drawing/2010/main" val="0"/>
                </a:ext>
              </a:extLst>
            </a:blip>
            <a:srcRect l="31375" b="30347"/>
            <a:stretch/>
          </p:blipFill>
          <p:spPr bwMode="auto">
            <a:xfrm rot="1910504">
              <a:off x="890737" y="3776086"/>
              <a:ext cx="409785" cy="24421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348216" y="4066368"/>
              <a:ext cx="865112" cy="627419"/>
              <a:chOff x="2348216" y="3383842"/>
              <a:chExt cx="865112" cy="627419"/>
            </a:xfrm>
          </p:grpSpPr>
          <p:pic>
            <p:nvPicPr>
              <p:cNvPr id="33" name="Picture 32" descr="151653083466557090-8.png"/>
              <p:cNvPicPr>
                <a:picLocks noChangeAspect="1"/>
              </p:cNvPicPr>
              <p:nvPr/>
            </p:nvPicPr>
            <p:blipFill rotWithShape="1">
              <a:blip r:embed="rId9">
                <a:extLst>
                  <a:ext uri="{28A0092B-C50C-407E-A947-70E740481C1C}">
                    <a14:useLocalDpi xmlns:a14="http://schemas.microsoft.com/office/drawing/2010/main" val="0"/>
                  </a:ext>
                </a:extLst>
              </a:blip>
              <a:srcRect l="6492" r="46816"/>
              <a:stretch/>
            </p:blipFill>
            <p:spPr>
              <a:xfrm>
                <a:off x="2348216" y="3383842"/>
                <a:ext cx="426959" cy="514352"/>
              </a:xfrm>
              <a:prstGeom prst="rect">
                <a:avLst/>
              </a:prstGeom>
            </p:spPr>
          </p:pic>
          <p:pic>
            <p:nvPicPr>
              <p:cNvPr id="32" name="Picture 31"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29577" r="50629" b="63908"/>
              <a:stretch/>
            </p:blipFill>
            <p:spPr>
              <a:xfrm>
                <a:off x="2603813" y="3385105"/>
                <a:ext cx="609515" cy="626156"/>
              </a:xfrm>
              <a:prstGeom prst="rect">
                <a:avLst/>
              </a:prstGeom>
            </p:spPr>
          </p:pic>
        </p:grpSp>
        <p:grpSp>
          <p:nvGrpSpPr>
            <p:cNvPr id="5" name="Group 4"/>
            <p:cNvGrpSpPr/>
            <p:nvPr/>
          </p:nvGrpSpPr>
          <p:grpSpPr>
            <a:xfrm>
              <a:off x="2206909" y="3343769"/>
              <a:ext cx="1006419" cy="661190"/>
              <a:chOff x="2166573" y="3944537"/>
              <a:chExt cx="1006419" cy="661190"/>
            </a:xfrm>
          </p:grpSpPr>
          <p:pic>
            <p:nvPicPr>
              <p:cNvPr id="34" name="Picture 33" descr="w-letter15.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66573" y="3948315"/>
                <a:ext cx="726875" cy="607981"/>
              </a:xfrm>
              <a:prstGeom prst="rect">
                <a:avLst/>
              </a:prstGeom>
            </p:spPr>
          </p:pic>
          <p:pic>
            <p:nvPicPr>
              <p:cNvPr id="35" name="Picture 34"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69229" t="32723" r="8155" b="25441"/>
              <a:stretch/>
            </p:blipFill>
            <p:spPr>
              <a:xfrm>
                <a:off x="2538600" y="3944537"/>
                <a:ext cx="634392" cy="661190"/>
              </a:xfrm>
              <a:prstGeom prst="rect">
                <a:avLst/>
              </a:prstGeom>
            </p:spPr>
          </p:pic>
        </p:grpSp>
        <p:pic>
          <p:nvPicPr>
            <p:cNvPr id="36" name="Picture 5" descr="E:\fppt\template\arrows\arrow3.png"/>
            <p:cNvPicPr>
              <a:picLocks noChangeAspect="1" noChangeArrowheads="1"/>
            </p:cNvPicPr>
            <p:nvPr/>
          </p:nvPicPr>
          <p:blipFill rotWithShape="1">
            <a:blip r:embed="rId8">
              <a:extLst>
                <a:ext uri="{28A0092B-C50C-407E-A947-70E740481C1C}">
                  <a14:useLocalDpi xmlns:a14="http://schemas.microsoft.com/office/drawing/2010/main" val="0"/>
                </a:ext>
              </a:extLst>
            </a:blip>
            <a:srcRect l="31375" b="30347"/>
            <a:stretch/>
          </p:blipFill>
          <p:spPr bwMode="auto">
            <a:xfrm rot="1910504">
              <a:off x="1879164" y="3513222"/>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5" descr="E:\fppt\template\arrows\arrow3.png"/>
            <p:cNvPicPr>
              <a:picLocks noChangeAspect="1" noChangeArrowheads="1"/>
            </p:cNvPicPr>
            <p:nvPr/>
          </p:nvPicPr>
          <p:blipFill rotWithShape="1">
            <a:blip r:embed="rId8">
              <a:extLst>
                <a:ext uri="{28A0092B-C50C-407E-A947-70E740481C1C}">
                  <a14:useLocalDpi xmlns:a14="http://schemas.microsoft.com/office/drawing/2010/main" val="0"/>
                </a:ext>
              </a:extLst>
            </a:blip>
            <a:srcRect l="31375" b="30347"/>
            <a:stretch/>
          </p:blipFill>
          <p:spPr bwMode="auto">
            <a:xfrm rot="1910504">
              <a:off x="1872297" y="4100981"/>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r="63939"/>
            <a:stretch/>
          </p:blipFill>
          <p:spPr>
            <a:xfrm>
              <a:off x="3659718" y="4275132"/>
              <a:ext cx="595126" cy="502756"/>
            </a:xfrm>
            <a:prstGeom prst="rect">
              <a:avLst/>
            </a:prstGeom>
          </p:spPr>
        </p:pic>
        <p:pic>
          <p:nvPicPr>
            <p:cNvPr id="44" name="Picture 43"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r="63939"/>
            <a:stretch/>
          </p:blipFill>
          <p:spPr>
            <a:xfrm>
              <a:off x="3362155" y="4284030"/>
              <a:ext cx="595126" cy="502756"/>
            </a:xfrm>
            <a:prstGeom prst="rect">
              <a:avLst/>
            </a:prstGeom>
          </p:spPr>
        </p:pic>
        <p:pic>
          <p:nvPicPr>
            <p:cNvPr id="48" name="Picture 5" descr="E:\fppt\template\arrows\arrow3.png"/>
            <p:cNvPicPr>
              <a:picLocks noChangeAspect="1" noChangeArrowheads="1"/>
            </p:cNvPicPr>
            <p:nvPr/>
          </p:nvPicPr>
          <p:blipFill rotWithShape="1">
            <a:blip r:embed="rId8">
              <a:extLst>
                <a:ext uri="{28A0092B-C50C-407E-A947-70E740481C1C}">
                  <a14:useLocalDpi xmlns:a14="http://schemas.microsoft.com/office/drawing/2010/main" val="0"/>
                </a:ext>
              </a:extLst>
            </a:blip>
            <a:srcRect l="31375" b="30347"/>
            <a:stretch/>
          </p:blipFill>
          <p:spPr bwMode="auto">
            <a:xfrm rot="1910504">
              <a:off x="3121011" y="4207108"/>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69229" t="32723" r="8155" b="25441"/>
            <a:stretch/>
          </p:blipFill>
          <p:spPr>
            <a:xfrm>
              <a:off x="3732685" y="3337475"/>
              <a:ext cx="634392" cy="661190"/>
            </a:xfrm>
            <a:prstGeom prst="rect">
              <a:avLst/>
            </a:prstGeom>
          </p:spPr>
        </p:pic>
        <p:pic>
          <p:nvPicPr>
            <p:cNvPr id="50" name="Picture 5" descr="E:\fppt\template\arrows\arrow3.png"/>
            <p:cNvPicPr>
              <a:picLocks noChangeAspect="1" noChangeArrowheads="1"/>
            </p:cNvPicPr>
            <p:nvPr/>
          </p:nvPicPr>
          <p:blipFill rotWithShape="1">
            <a:blip r:embed="rId8">
              <a:extLst>
                <a:ext uri="{28A0092B-C50C-407E-A947-70E740481C1C}">
                  <a14:useLocalDpi xmlns:a14="http://schemas.microsoft.com/office/drawing/2010/main" val="0"/>
                </a:ext>
              </a:extLst>
            </a:blip>
            <a:srcRect l="31375" b="30347"/>
            <a:stretch/>
          </p:blipFill>
          <p:spPr bwMode="auto">
            <a:xfrm rot="1910504">
              <a:off x="3110580" y="3591390"/>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l="40330" r="33626"/>
            <a:stretch/>
          </p:blipFill>
          <p:spPr>
            <a:xfrm>
              <a:off x="4011014" y="3547789"/>
              <a:ext cx="498719" cy="583351"/>
            </a:xfrm>
            <a:prstGeom prst="rect">
              <a:avLst/>
            </a:prstGeom>
          </p:spPr>
        </p:pic>
        <p:pic>
          <p:nvPicPr>
            <p:cNvPr id="52" name="Picture 51" descr="151653083466557090-3.png"/>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1500"/>
                      </a14:imgEffect>
                    </a14:imgLayer>
                  </a14:imgProps>
                </a:ext>
                <a:ext uri="{28A0092B-C50C-407E-A947-70E740481C1C}">
                  <a14:useLocalDpi xmlns:a14="http://schemas.microsoft.com/office/drawing/2010/main" val="0"/>
                </a:ext>
              </a:extLst>
            </a:blip>
            <a:srcRect l="34085" t="2856" r="33323" b="-2856"/>
            <a:stretch/>
          </p:blipFill>
          <p:spPr>
            <a:xfrm>
              <a:off x="3362155" y="3590608"/>
              <a:ext cx="519601" cy="548224"/>
            </a:xfrm>
            <a:prstGeom prst="rect">
              <a:avLst/>
            </a:prstGeom>
          </p:spPr>
        </p:pic>
      </p:grpSp>
      <p:grpSp>
        <p:nvGrpSpPr>
          <p:cNvPr id="54" name="Group 53"/>
          <p:cNvGrpSpPr/>
          <p:nvPr/>
        </p:nvGrpSpPr>
        <p:grpSpPr>
          <a:xfrm>
            <a:off x="7686512" y="3544011"/>
            <a:ext cx="1006419" cy="661190"/>
            <a:chOff x="2166573" y="3944537"/>
            <a:chExt cx="1006419" cy="661190"/>
          </a:xfrm>
        </p:grpSpPr>
        <p:pic>
          <p:nvPicPr>
            <p:cNvPr id="55" name="Picture 54" descr="w-letter15.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66573" y="3948315"/>
              <a:ext cx="726875" cy="607981"/>
            </a:xfrm>
            <a:prstGeom prst="rect">
              <a:avLst/>
            </a:prstGeom>
          </p:spPr>
        </p:pic>
        <p:pic>
          <p:nvPicPr>
            <p:cNvPr id="56" name="Picture 55"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69229" t="32723" r="8155" b="25441"/>
            <a:stretch/>
          </p:blipFill>
          <p:spPr>
            <a:xfrm>
              <a:off x="2538600" y="3944537"/>
              <a:ext cx="634392" cy="661190"/>
            </a:xfrm>
            <a:prstGeom prst="rect">
              <a:avLst/>
            </a:prstGeom>
          </p:spPr>
        </p:pic>
      </p:grpSp>
      <p:pic>
        <p:nvPicPr>
          <p:cNvPr id="57" name="Picture 5" descr="E:\fppt\template\arrows\arrow3.png"/>
          <p:cNvPicPr>
            <a:picLocks noChangeAspect="1" noChangeArrowheads="1"/>
          </p:cNvPicPr>
          <p:nvPr/>
        </p:nvPicPr>
        <p:blipFill rotWithShape="1">
          <a:blip r:embed="rId8">
            <a:extLst>
              <a:ext uri="{28A0092B-C50C-407E-A947-70E740481C1C}">
                <a14:useLocalDpi xmlns:a14="http://schemas.microsoft.com/office/drawing/2010/main" val="0"/>
              </a:ext>
            </a:extLst>
          </a:blip>
          <a:srcRect l="31375" b="30347"/>
          <a:stretch/>
        </p:blipFill>
        <p:spPr bwMode="auto">
          <a:xfrm rot="1910504">
            <a:off x="7358767" y="3713464"/>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 descr="E:\fppt\template\arrows\arrow3.png"/>
          <p:cNvPicPr>
            <a:picLocks noChangeAspect="1" noChangeArrowheads="1"/>
          </p:cNvPicPr>
          <p:nvPr/>
        </p:nvPicPr>
        <p:blipFill rotWithShape="1">
          <a:blip r:embed="rId8">
            <a:extLst>
              <a:ext uri="{28A0092B-C50C-407E-A947-70E740481C1C}">
                <a14:useLocalDpi xmlns:a14="http://schemas.microsoft.com/office/drawing/2010/main" val="0"/>
              </a:ext>
            </a:extLst>
          </a:blip>
          <a:srcRect l="31375" b="30347"/>
          <a:stretch/>
        </p:blipFill>
        <p:spPr bwMode="auto">
          <a:xfrm rot="9102464">
            <a:off x="7835538" y="4213855"/>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151653083466557090-2.png"/>
          <p:cNvPicPr>
            <a:picLocks noChangeAspect="1"/>
          </p:cNvPicPr>
          <p:nvPr/>
        </p:nvPicPr>
        <p:blipFill rotWithShape="1">
          <a:blip r:embed="rId6">
            <a:extLst>
              <a:ext uri="{28A0092B-C50C-407E-A947-70E740481C1C}">
                <a14:useLocalDpi xmlns:a14="http://schemas.microsoft.com/office/drawing/2010/main" val="0"/>
              </a:ext>
            </a:extLst>
          </a:blip>
          <a:srcRect l="69229" t="32723" r="8155" b="25441"/>
          <a:stretch/>
        </p:blipFill>
        <p:spPr>
          <a:xfrm>
            <a:off x="7180752" y="4287910"/>
            <a:ext cx="634392" cy="661190"/>
          </a:xfrm>
          <a:prstGeom prst="rect">
            <a:avLst/>
          </a:prstGeom>
        </p:spPr>
      </p:pic>
      <p:pic>
        <p:nvPicPr>
          <p:cNvPr id="61" name="Picture 60"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l="40330" r="33626"/>
          <a:stretch/>
        </p:blipFill>
        <p:spPr>
          <a:xfrm>
            <a:off x="7419896" y="4505916"/>
            <a:ext cx="498719" cy="583351"/>
          </a:xfrm>
          <a:prstGeom prst="rect">
            <a:avLst/>
          </a:prstGeom>
        </p:spPr>
      </p:pic>
      <p:pic>
        <p:nvPicPr>
          <p:cNvPr id="62" name="Picture 61" descr="151653083466557090-3.png"/>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1500"/>
                    </a14:imgEffect>
                  </a14:imgLayer>
                </a14:imgProps>
              </a:ext>
              <a:ext uri="{28A0092B-C50C-407E-A947-70E740481C1C}">
                <a14:useLocalDpi xmlns:a14="http://schemas.microsoft.com/office/drawing/2010/main" val="0"/>
              </a:ext>
            </a:extLst>
          </a:blip>
          <a:srcRect l="34085" t="2856" r="33323" b="-2856"/>
          <a:stretch/>
        </p:blipFill>
        <p:spPr>
          <a:xfrm>
            <a:off x="6728866" y="4521719"/>
            <a:ext cx="519601" cy="548224"/>
          </a:xfrm>
          <a:prstGeom prst="rect">
            <a:avLst/>
          </a:prstGeom>
        </p:spPr>
      </p:pic>
      <p:pic>
        <p:nvPicPr>
          <p:cNvPr id="63" name="Picture 62" descr="151653083466557090-8.png"/>
          <p:cNvPicPr>
            <a:picLocks noChangeAspect="1"/>
          </p:cNvPicPr>
          <p:nvPr/>
        </p:nvPicPr>
        <p:blipFill rotWithShape="1">
          <a:blip r:embed="rId9">
            <a:extLst>
              <a:ext uri="{28A0092B-C50C-407E-A947-70E740481C1C}">
                <a14:useLocalDpi xmlns:a14="http://schemas.microsoft.com/office/drawing/2010/main" val="0"/>
              </a:ext>
            </a:extLst>
          </a:blip>
          <a:srcRect l="6492" r="46816"/>
          <a:stretch/>
        </p:blipFill>
        <p:spPr>
          <a:xfrm>
            <a:off x="8511507" y="3600067"/>
            <a:ext cx="426959" cy="514352"/>
          </a:xfrm>
          <a:prstGeom prst="rect">
            <a:avLst/>
          </a:prstGeom>
        </p:spPr>
      </p:pic>
    </p:spTree>
    <p:extLst>
      <p:ext uri="{BB962C8B-B14F-4D97-AF65-F5344CB8AC3E}">
        <p14:creationId xmlns:p14="http://schemas.microsoft.com/office/powerpoint/2010/main" val="156630303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grpSp>
        <p:nvGrpSpPr>
          <p:cNvPr id="138" name="Group 137"/>
          <p:cNvGrpSpPr/>
          <p:nvPr/>
        </p:nvGrpSpPr>
        <p:grpSpPr>
          <a:xfrm>
            <a:off x="-1" y="5"/>
            <a:ext cx="9144001" cy="5143495"/>
            <a:chOff x="-104189" y="5"/>
            <a:chExt cx="8306502" cy="5599290"/>
          </a:xfrm>
        </p:grpSpPr>
        <p:sp>
          <p:nvSpPr>
            <p:cNvPr id="106" name="Oval 105"/>
            <p:cNvSpPr/>
            <p:nvPr/>
          </p:nvSpPr>
          <p:spPr>
            <a:xfrm>
              <a:off x="3525800" y="2302939"/>
              <a:ext cx="1123098" cy="1196623"/>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7" name="Oval 106"/>
            <p:cNvSpPr/>
            <p:nvPr/>
          </p:nvSpPr>
          <p:spPr>
            <a:xfrm>
              <a:off x="3019483" y="1636896"/>
              <a:ext cx="2144936" cy="2423513"/>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8" name="Oval 107"/>
            <p:cNvSpPr/>
            <p:nvPr/>
          </p:nvSpPr>
          <p:spPr>
            <a:xfrm>
              <a:off x="2503961" y="1151468"/>
              <a:ext cx="3203596" cy="3397956"/>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Oval 108"/>
            <p:cNvSpPr/>
            <p:nvPr/>
          </p:nvSpPr>
          <p:spPr>
            <a:xfrm>
              <a:off x="1454508" y="6"/>
              <a:ext cx="5330122" cy="5599289"/>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0" name="Oval 109"/>
            <p:cNvSpPr/>
            <p:nvPr/>
          </p:nvSpPr>
          <p:spPr>
            <a:xfrm>
              <a:off x="3700707" y="2517424"/>
              <a:ext cx="764076" cy="767644"/>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11" name="Curved Connector 110"/>
            <p:cNvCxnSpPr/>
            <p:nvPr/>
          </p:nvCxnSpPr>
          <p:spPr>
            <a:xfrm rot="5400000">
              <a:off x="3102387" y="1122511"/>
              <a:ext cx="2743200" cy="791693"/>
            </a:xfrm>
            <a:prstGeom prst="curvedConnector3">
              <a:avLst>
                <a:gd name="adj1" fmla="val 50000"/>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4914062" y="318923"/>
              <a:ext cx="581763" cy="338554"/>
            </a:xfrm>
            <a:prstGeom prst="rect">
              <a:avLst/>
            </a:prstGeom>
            <a:noFill/>
          </p:spPr>
          <p:txBody>
            <a:bodyPr wrap="square" rtlCol="0">
              <a:spAutoFit/>
            </a:bodyPr>
            <a:lstStyle/>
            <a:p>
              <a:r>
                <a:rPr lang="en-GB" sz="1600" b="1" dirty="0" smtClean="0">
                  <a:solidFill>
                    <a:schemeClr val="accent6"/>
                  </a:solidFill>
                  <a:effectLst>
                    <a:innerShdw blurRad="63500" dist="50800" dir="13500000">
                      <a:srgbClr val="000000">
                        <a:alpha val="50000"/>
                      </a:srgbClr>
                    </a:innerShdw>
                  </a:effectLst>
                </a:rPr>
                <a:t>μ</a:t>
              </a:r>
              <a:r>
                <a:rPr lang="en-GB" sz="1600" b="1" baseline="30000" dirty="0" smtClean="0">
                  <a:solidFill>
                    <a:schemeClr val="accent6"/>
                  </a:solidFill>
                  <a:effectLst>
                    <a:innerShdw blurRad="63500" dist="50800" dir="13500000">
                      <a:srgbClr val="000000">
                        <a:alpha val="50000"/>
                      </a:srgbClr>
                    </a:innerShdw>
                  </a:effectLst>
                </a:rPr>
                <a:t>-</a:t>
              </a:r>
              <a:endParaRPr lang="en-GB" sz="1600" b="1" dirty="0">
                <a:solidFill>
                  <a:schemeClr val="accent6"/>
                </a:solidFill>
                <a:effectLst>
                  <a:innerShdw blurRad="63500" dist="50800" dir="13500000">
                    <a:srgbClr val="000000">
                      <a:alpha val="50000"/>
                    </a:srgbClr>
                  </a:innerShdw>
                </a:effectLst>
              </a:endParaRPr>
            </a:p>
          </p:txBody>
        </p:sp>
        <p:sp>
          <p:nvSpPr>
            <p:cNvPr id="113" name="Arc 112"/>
            <p:cNvSpPr/>
            <p:nvPr/>
          </p:nvSpPr>
          <p:spPr>
            <a:xfrm>
              <a:off x="3502785" y="2889958"/>
              <a:ext cx="1100085" cy="1170446"/>
            </a:xfrm>
            <a:prstGeom prst="arc">
              <a:avLst>
                <a:gd name="adj1" fmla="val 16200000"/>
                <a:gd name="adj2" fmla="val 19779244"/>
              </a:avLst>
            </a:prstGeom>
            <a:ln w="38100" cmpd="sng">
              <a:solidFill>
                <a:srgbClr val="00009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4" name="Arc 113"/>
            <p:cNvSpPr/>
            <p:nvPr/>
          </p:nvSpPr>
          <p:spPr>
            <a:xfrm rot="16200000" flipH="1" flipV="1">
              <a:off x="3309698" y="1898672"/>
              <a:ext cx="1095023" cy="932713"/>
            </a:xfrm>
            <a:prstGeom prst="arc">
              <a:avLst>
                <a:gd name="adj1" fmla="val 16907930"/>
                <a:gd name="adj2" fmla="val 19779244"/>
              </a:avLst>
            </a:prstGeom>
            <a:ln w="38100" cmpd="sng">
              <a:solidFill>
                <a:srgbClr val="00009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5" name="TextBox 114"/>
            <p:cNvSpPr txBox="1"/>
            <p:nvPr/>
          </p:nvSpPr>
          <p:spPr>
            <a:xfrm>
              <a:off x="4218232" y="2072856"/>
              <a:ext cx="449079" cy="338554"/>
            </a:xfrm>
            <a:prstGeom prst="rect">
              <a:avLst/>
            </a:prstGeom>
            <a:noFill/>
          </p:spPr>
          <p:txBody>
            <a:bodyPr wrap="square" rtlCol="0">
              <a:spAutoFit/>
            </a:bodyPr>
            <a:lstStyle/>
            <a:p>
              <a:r>
                <a:rPr lang="en-GB" sz="1600" b="1" dirty="0" smtClean="0">
                  <a:solidFill>
                    <a:srgbClr val="000090"/>
                  </a:solidFill>
                  <a:effectLst>
                    <a:innerShdw blurRad="63500" dist="50800" dir="13500000">
                      <a:srgbClr val="000000">
                        <a:alpha val="50000"/>
                      </a:srgbClr>
                    </a:innerShdw>
                  </a:effectLst>
                </a:rPr>
                <a:t>e</a:t>
              </a:r>
              <a:r>
                <a:rPr lang="en-GB" sz="1600" b="1" baseline="30000" dirty="0" smtClean="0">
                  <a:solidFill>
                    <a:srgbClr val="000090"/>
                  </a:solidFill>
                  <a:effectLst>
                    <a:innerShdw blurRad="63500" dist="50800" dir="13500000">
                      <a:srgbClr val="000000">
                        <a:alpha val="50000"/>
                      </a:srgbClr>
                    </a:innerShdw>
                  </a:effectLst>
                </a:rPr>
                <a:t>+</a:t>
              </a:r>
              <a:endParaRPr lang="en-GB" sz="1600" b="1" dirty="0">
                <a:solidFill>
                  <a:srgbClr val="000090"/>
                </a:solidFill>
                <a:effectLst>
                  <a:innerShdw blurRad="63500" dist="50800" dir="13500000">
                    <a:srgbClr val="000000">
                      <a:alpha val="50000"/>
                    </a:srgbClr>
                  </a:innerShdw>
                </a:effectLst>
              </a:endParaRPr>
            </a:p>
          </p:txBody>
        </p:sp>
        <p:sp>
          <p:nvSpPr>
            <p:cNvPr id="116" name="TextBox 115"/>
            <p:cNvSpPr txBox="1"/>
            <p:nvPr/>
          </p:nvSpPr>
          <p:spPr>
            <a:xfrm>
              <a:off x="4466788" y="3039400"/>
              <a:ext cx="449079" cy="338554"/>
            </a:xfrm>
            <a:prstGeom prst="rect">
              <a:avLst/>
            </a:prstGeom>
            <a:noFill/>
          </p:spPr>
          <p:txBody>
            <a:bodyPr wrap="square" rtlCol="0">
              <a:spAutoFit/>
            </a:bodyPr>
            <a:lstStyle/>
            <a:p>
              <a:r>
                <a:rPr lang="en-GB" sz="1600" b="1" dirty="0" smtClean="0">
                  <a:solidFill>
                    <a:srgbClr val="000090"/>
                  </a:solidFill>
                  <a:effectLst>
                    <a:innerShdw blurRad="63500" dist="50800" dir="13500000">
                      <a:srgbClr val="000000">
                        <a:alpha val="50000"/>
                      </a:srgbClr>
                    </a:innerShdw>
                  </a:effectLst>
                </a:rPr>
                <a:t>e-</a:t>
              </a:r>
              <a:endParaRPr lang="en-GB" sz="1600" b="1" dirty="0">
                <a:solidFill>
                  <a:srgbClr val="000090"/>
                </a:solidFill>
                <a:effectLst>
                  <a:innerShdw blurRad="63500" dist="50800" dir="13500000">
                    <a:srgbClr val="000000">
                      <a:alpha val="50000"/>
                    </a:srgbClr>
                  </a:innerShdw>
                </a:effectLst>
              </a:endParaRPr>
            </a:p>
          </p:txBody>
        </p:sp>
        <p:sp>
          <p:nvSpPr>
            <p:cNvPr id="128" name="TextBox 127"/>
            <p:cNvSpPr txBox="1"/>
            <p:nvPr/>
          </p:nvSpPr>
          <p:spPr>
            <a:xfrm>
              <a:off x="6508457" y="146758"/>
              <a:ext cx="1693856" cy="1477328"/>
            </a:xfrm>
            <a:prstGeom prst="rect">
              <a:avLst/>
            </a:prstGeom>
            <a:noFill/>
          </p:spPr>
          <p:txBody>
            <a:bodyPr wrap="square" rtlCol="0">
              <a:spAutoFit/>
            </a:bodyPr>
            <a:lstStyle/>
            <a:p>
              <a:r>
                <a:rPr lang="en-GB" sz="1800" dirty="0" smtClean="0">
                  <a:solidFill>
                    <a:schemeClr val="tx1"/>
                  </a:solidFill>
                  <a:effectLst/>
                </a:rPr>
                <a:t>tZq FCNC</a:t>
              </a:r>
            </a:p>
            <a:p>
              <a:pPr marL="285750" indent="-285750">
                <a:buFont typeface="Wingdings" charset="2"/>
                <a:buChar char="v"/>
              </a:pPr>
              <a:r>
                <a:rPr lang="en-GB" sz="1800" dirty="0" smtClean="0">
                  <a:solidFill>
                    <a:schemeClr val="tx1"/>
                  </a:solidFill>
                  <a:effectLst/>
                </a:rPr>
                <a:t>1 b jet</a:t>
              </a:r>
            </a:p>
            <a:p>
              <a:pPr marL="285750" indent="-285750">
                <a:buFont typeface="Wingdings" charset="2"/>
                <a:buChar char="v"/>
              </a:pPr>
              <a:r>
                <a:rPr lang="en-GB" sz="1800" dirty="0" smtClean="0">
                  <a:solidFill>
                    <a:schemeClr val="tx1"/>
                  </a:solidFill>
                  <a:effectLst/>
                </a:rPr>
                <a:t>1 c/u jet</a:t>
              </a:r>
            </a:p>
            <a:p>
              <a:pPr marL="285750" indent="-285750">
                <a:buFont typeface="Wingdings" charset="2"/>
                <a:buChar char="v"/>
              </a:pPr>
              <a:r>
                <a:rPr lang="en-GB" sz="1800" dirty="0" smtClean="0">
                  <a:solidFill>
                    <a:schemeClr val="tx1"/>
                  </a:solidFill>
                  <a:effectLst/>
                </a:rPr>
                <a:t>3 leptons</a:t>
              </a:r>
            </a:p>
            <a:p>
              <a:pPr marL="285750" indent="-285750">
                <a:buFont typeface="Wingdings" charset="2"/>
                <a:buChar char="v"/>
              </a:pPr>
              <a:r>
                <a:rPr lang="en-GB" sz="1800" dirty="0">
                  <a:solidFill>
                    <a:schemeClr val="tx1"/>
                  </a:solidFill>
                  <a:effectLst/>
                </a:rPr>
                <a:t>missing </a:t>
              </a:r>
              <a:r>
                <a:rPr lang="en-GB" sz="1800" dirty="0" smtClean="0">
                  <a:solidFill>
                    <a:schemeClr val="tx1"/>
                  </a:solidFill>
                  <a:effectLst/>
                </a:rPr>
                <a:t>E</a:t>
              </a:r>
              <a:r>
                <a:rPr lang="en-GB" sz="1800" baseline="-25000" dirty="0" smtClean="0">
                  <a:solidFill>
                    <a:schemeClr val="tx1"/>
                  </a:solidFill>
                  <a:effectLst/>
                </a:rPr>
                <a:t>T</a:t>
              </a:r>
              <a:endParaRPr lang="en-GB" sz="1800" dirty="0">
                <a:solidFill>
                  <a:schemeClr val="tx1"/>
                </a:solidFill>
                <a:effectLst/>
              </a:endParaRPr>
            </a:p>
          </p:txBody>
        </p:sp>
        <p:cxnSp>
          <p:nvCxnSpPr>
            <p:cNvPr id="129" name="Straight Connector 128"/>
            <p:cNvCxnSpPr>
              <a:stCxn id="114" idx="2"/>
            </p:cNvCxnSpPr>
            <p:nvPr/>
          </p:nvCxnSpPr>
          <p:spPr>
            <a:xfrm flipH="1" flipV="1">
              <a:off x="3940060" y="5"/>
              <a:ext cx="145160" cy="2842633"/>
            </a:xfrm>
            <a:prstGeom prst="line">
              <a:avLst/>
            </a:prstGeom>
            <a:ln w="28575" cmpd="sng">
              <a:solidFill>
                <a:schemeClr val="accent5">
                  <a:lumMod val="75000"/>
                </a:schemeClr>
              </a:solidFill>
              <a:prstDash val="solid"/>
            </a:ln>
          </p:spPr>
          <p:style>
            <a:lnRef idx="2">
              <a:schemeClr val="accent1"/>
            </a:lnRef>
            <a:fillRef idx="0">
              <a:schemeClr val="accent1"/>
            </a:fillRef>
            <a:effectRef idx="1">
              <a:schemeClr val="accent1"/>
            </a:effectRef>
            <a:fontRef idx="minor">
              <a:schemeClr val="tx1"/>
            </a:fontRef>
          </p:style>
        </p:cxnSp>
        <p:sp>
          <p:nvSpPr>
            <p:cNvPr id="130" name="Arc 129"/>
            <p:cNvSpPr/>
            <p:nvPr/>
          </p:nvSpPr>
          <p:spPr>
            <a:xfrm rot="14428938" flipV="1">
              <a:off x="3314095" y="2752594"/>
              <a:ext cx="869711" cy="723781"/>
            </a:xfrm>
            <a:prstGeom prst="arc">
              <a:avLst>
                <a:gd name="adj1" fmla="val 16200000"/>
                <a:gd name="adj2" fmla="val 18386043"/>
              </a:avLst>
            </a:prstGeom>
            <a:ln>
              <a:solidFill>
                <a:srgbClr val="80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31" name="TextBox 130"/>
            <p:cNvSpPr txBox="1"/>
            <p:nvPr/>
          </p:nvSpPr>
          <p:spPr>
            <a:xfrm rot="19517582">
              <a:off x="-104189" y="485507"/>
              <a:ext cx="1976034"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sz="1200" b="1" dirty="0" smtClean="0">
                  <a:ln w="1905">
                    <a:noFill/>
                  </a:ln>
                  <a:solidFill>
                    <a:schemeClr val="tx1"/>
                  </a:solidFill>
                  <a:effectLst>
                    <a:innerShdw blurRad="69850" dist="43180" dir="5400000">
                      <a:srgbClr val="000000">
                        <a:alpha val="65000"/>
                      </a:srgbClr>
                    </a:innerShdw>
                  </a:effectLst>
                </a:rPr>
                <a:t>SKETCH OF </a:t>
              </a:r>
            </a:p>
            <a:p>
              <a:pPr algn="ctr"/>
              <a:r>
                <a:rPr lang="en-GB" sz="1200" b="1" dirty="0" smtClean="0">
                  <a:ln w="1905">
                    <a:noFill/>
                  </a:ln>
                  <a:solidFill>
                    <a:schemeClr val="tx1"/>
                  </a:solidFill>
                  <a:effectLst>
                    <a:innerShdw blurRad="69850" dist="43180" dir="5400000">
                      <a:srgbClr val="000000">
                        <a:alpha val="65000"/>
                      </a:srgbClr>
                    </a:innerShdw>
                  </a:effectLst>
                </a:rPr>
                <a:t>FCNC </a:t>
              </a:r>
            </a:p>
            <a:p>
              <a:pPr algn="ctr"/>
              <a:r>
                <a:rPr lang="en-GB" sz="1200" b="1" dirty="0" smtClean="0">
                  <a:ln w="1905">
                    <a:noFill/>
                  </a:ln>
                  <a:solidFill>
                    <a:schemeClr val="tx1"/>
                  </a:solidFill>
                  <a:effectLst>
                    <a:innerShdw blurRad="69850" dist="43180" dir="5400000">
                      <a:srgbClr val="000000">
                        <a:alpha val="65000"/>
                      </a:srgbClr>
                    </a:innerShdw>
                  </a:effectLst>
                </a:rPr>
                <a:t>SIGNATURE</a:t>
              </a:r>
            </a:p>
          </p:txBody>
        </p:sp>
        <p:sp>
          <p:nvSpPr>
            <p:cNvPr id="134" name="TextBox 133"/>
            <p:cNvSpPr txBox="1"/>
            <p:nvPr/>
          </p:nvSpPr>
          <p:spPr>
            <a:xfrm>
              <a:off x="2479479" y="628353"/>
              <a:ext cx="1738753" cy="338554"/>
            </a:xfrm>
            <a:prstGeom prst="rect">
              <a:avLst/>
            </a:prstGeom>
            <a:noFill/>
          </p:spPr>
          <p:txBody>
            <a:bodyPr wrap="square" rtlCol="0">
              <a:spAutoFit/>
            </a:bodyPr>
            <a:lstStyle/>
            <a:p>
              <a:r>
                <a:rPr lang="en-GB" sz="1600" b="1" dirty="0" smtClean="0">
                  <a:ln w="1905"/>
                  <a:solidFill>
                    <a:srgbClr val="5243BB"/>
                  </a:solidFill>
                  <a:effectLst>
                    <a:innerShdw blurRad="69850" dist="43180" dir="5400000">
                      <a:srgbClr val="000000">
                        <a:alpha val="65000"/>
                      </a:srgbClr>
                    </a:innerShdw>
                  </a:effectLst>
                </a:rPr>
                <a:t>Undetected: </a:t>
              </a:r>
              <a:r>
                <a:rPr lang="en-GB" sz="1600" b="1" dirty="0" err="1" smtClean="0">
                  <a:ln w="1905"/>
                  <a:solidFill>
                    <a:srgbClr val="5243BB"/>
                  </a:solidFill>
                  <a:effectLst>
                    <a:innerShdw blurRad="69850" dist="43180" dir="5400000">
                      <a:srgbClr val="000000">
                        <a:alpha val="65000"/>
                      </a:srgbClr>
                    </a:innerShdw>
                  </a:effectLst>
                </a:rPr>
                <a:t>ν</a:t>
              </a:r>
              <a:r>
                <a:rPr lang="en-GB" sz="1600" b="1" baseline="-25000" dirty="0" err="1" smtClean="0">
                  <a:ln w="1905"/>
                  <a:solidFill>
                    <a:srgbClr val="5243BB"/>
                  </a:solidFill>
                  <a:effectLst>
                    <a:innerShdw blurRad="69850" dist="43180" dir="5400000">
                      <a:srgbClr val="000000">
                        <a:alpha val="65000"/>
                      </a:srgbClr>
                    </a:innerShdw>
                  </a:effectLst>
                </a:rPr>
                <a:t>μ</a:t>
              </a:r>
              <a:endParaRPr lang="en-GB" sz="1600" b="1" baseline="-25000" dirty="0">
                <a:ln w="1905"/>
                <a:solidFill>
                  <a:srgbClr val="5243BB"/>
                </a:solidFill>
                <a:effectLst>
                  <a:innerShdw blurRad="69850" dist="43180" dir="5400000">
                    <a:srgbClr val="000000">
                      <a:alpha val="65000"/>
                    </a:srgbClr>
                  </a:innerShdw>
                </a:effectLst>
              </a:endParaRPr>
            </a:p>
          </p:txBody>
        </p:sp>
      </p:grpSp>
      <p:grpSp>
        <p:nvGrpSpPr>
          <p:cNvPr id="139" name="Group 138"/>
          <p:cNvGrpSpPr/>
          <p:nvPr/>
        </p:nvGrpSpPr>
        <p:grpSpPr>
          <a:xfrm>
            <a:off x="65247" y="3361652"/>
            <a:ext cx="3421914" cy="1499651"/>
            <a:chOff x="1263134" y="3287135"/>
            <a:chExt cx="3421914" cy="1499651"/>
          </a:xfrm>
        </p:grpSpPr>
        <p:pic>
          <p:nvPicPr>
            <p:cNvPr id="140" name="Picture 139"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29577" r="50629" b="63908"/>
            <a:stretch/>
          </p:blipFill>
          <p:spPr>
            <a:xfrm>
              <a:off x="3564383" y="3998665"/>
              <a:ext cx="609515" cy="626156"/>
            </a:xfrm>
            <a:prstGeom prst="rect">
              <a:avLst/>
            </a:prstGeom>
          </p:spPr>
        </p:pic>
        <p:pic>
          <p:nvPicPr>
            <p:cNvPr id="141" name="Picture 140"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50222" t="32723" r="31539" b="4104"/>
            <a:stretch/>
          </p:blipFill>
          <p:spPr>
            <a:xfrm>
              <a:off x="1263134" y="3287135"/>
              <a:ext cx="481632" cy="939875"/>
            </a:xfrm>
            <a:prstGeom prst="rect">
              <a:avLst/>
            </a:prstGeom>
          </p:spPr>
        </p:pic>
        <p:pic>
          <p:nvPicPr>
            <p:cNvPr id="142" name="Picture 141"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50222" t="32723" r="31539" b="4104"/>
            <a:stretch/>
          </p:blipFill>
          <p:spPr>
            <a:xfrm>
              <a:off x="1263134" y="3813706"/>
              <a:ext cx="481632" cy="939875"/>
            </a:xfrm>
            <a:prstGeom prst="rect">
              <a:avLst/>
            </a:prstGeom>
          </p:spPr>
        </p:pic>
        <p:grpSp>
          <p:nvGrpSpPr>
            <p:cNvPr id="146" name="Group 145"/>
            <p:cNvGrpSpPr/>
            <p:nvPr/>
          </p:nvGrpSpPr>
          <p:grpSpPr>
            <a:xfrm>
              <a:off x="2348216" y="4066368"/>
              <a:ext cx="865112" cy="627419"/>
              <a:chOff x="2348216" y="3383842"/>
              <a:chExt cx="865112" cy="627419"/>
            </a:xfrm>
          </p:grpSpPr>
          <p:pic>
            <p:nvPicPr>
              <p:cNvPr id="159" name="Picture 158" descr="151653083466557090-8.png"/>
              <p:cNvPicPr>
                <a:picLocks noChangeAspect="1"/>
              </p:cNvPicPr>
              <p:nvPr/>
            </p:nvPicPr>
            <p:blipFill rotWithShape="1">
              <a:blip r:embed="rId4">
                <a:extLst>
                  <a:ext uri="{28A0092B-C50C-407E-A947-70E740481C1C}">
                    <a14:useLocalDpi xmlns:a14="http://schemas.microsoft.com/office/drawing/2010/main" val="0"/>
                  </a:ext>
                </a:extLst>
              </a:blip>
              <a:srcRect l="6492" r="46816"/>
              <a:stretch/>
            </p:blipFill>
            <p:spPr>
              <a:xfrm>
                <a:off x="2348216" y="3383842"/>
                <a:ext cx="426959" cy="514352"/>
              </a:xfrm>
              <a:prstGeom prst="rect">
                <a:avLst/>
              </a:prstGeom>
            </p:spPr>
          </p:pic>
          <p:pic>
            <p:nvPicPr>
              <p:cNvPr id="160" name="Picture 159"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29577" r="50629" b="63908"/>
              <a:stretch/>
            </p:blipFill>
            <p:spPr>
              <a:xfrm>
                <a:off x="2603813" y="3385105"/>
                <a:ext cx="609515" cy="626156"/>
              </a:xfrm>
              <a:prstGeom prst="rect">
                <a:avLst/>
              </a:prstGeom>
            </p:spPr>
          </p:pic>
        </p:grpSp>
        <p:grpSp>
          <p:nvGrpSpPr>
            <p:cNvPr id="147" name="Group 146"/>
            <p:cNvGrpSpPr/>
            <p:nvPr/>
          </p:nvGrpSpPr>
          <p:grpSpPr>
            <a:xfrm>
              <a:off x="2206909" y="3343769"/>
              <a:ext cx="1006419" cy="661190"/>
              <a:chOff x="2166573" y="3944537"/>
              <a:chExt cx="1006419" cy="661190"/>
            </a:xfrm>
          </p:grpSpPr>
          <p:pic>
            <p:nvPicPr>
              <p:cNvPr id="157" name="Picture 156" descr="w-letter15.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6573" y="3948315"/>
                <a:ext cx="726875" cy="607981"/>
              </a:xfrm>
              <a:prstGeom prst="rect">
                <a:avLst/>
              </a:prstGeom>
            </p:spPr>
          </p:pic>
          <p:pic>
            <p:nvPicPr>
              <p:cNvPr id="158" name="Picture 157"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69229" t="32723" r="8155" b="25441"/>
              <a:stretch/>
            </p:blipFill>
            <p:spPr>
              <a:xfrm>
                <a:off x="2538600" y="3944537"/>
                <a:ext cx="634392" cy="661190"/>
              </a:xfrm>
              <a:prstGeom prst="rect">
                <a:avLst/>
              </a:prstGeom>
            </p:spPr>
          </p:pic>
        </p:grpSp>
        <p:pic>
          <p:nvPicPr>
            <p:cNvPr id="148" name="Picture 5" descr="E:\fppt\template\arrows\arrow3.png"/>
            <p:cNvPicPr>
              <a:picLocks noChangeAspect="1" noChangeArrowheads="1"/>
            </p:cNvPicPr>
            <p:nvPr/>
          </p:nvPicPr>
          <p:blipFill rotWithShape="1">
            <a:blip r:embed="rId6">
              <a:extLst>
                <a:ext uri="{28A0092B-C50C-407E-A947-70E740481C1C}">
                  <a14:useLocalDpi xmlns:a14="http://schemas.microsoft.com/office/drawing/2010/main" val="0"/>
                </a:ext>
              </a:extLst>
            </a:blip>
            <a:srcRect l="31375" b="30347"/>
            <a:stretch/>
          </p:blipFill>
          <p:spPr bwMode="auto">
            <a:xfrm rot="1910504">
              <a:off x="1879164" y="3513222"/>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5" descr="E:\fppt\template\arrows\arrow3.png"/>
            <p:cNvPicPr>
              <a:picLocks noChangeAspect="1" noChangeArrowheads="1"/>
            </p:cNvPicPr>
            <p:nvPr/>
          </p:nvPicPr>
          <p:blipFill rotWithShape="1">
            <a:blip r:embed="rId6">
              <a:extLst>
                <a:ext uri="{28A0092B-C50C-407E-A947-70E740481C1C}">
                  <a14:useLocalDpi xmlns:a14="http://schemas.microsoft.com/office/drawing/2010/main" val="0"/>
                </a:ext>
              </a:extLst>
            </a:blip>
            <a:srcRect l="31375" b="30347"/>
            <a:stretch/>
          </p:blipFill>
          <p:spPr bwMode="auto">
            <a:xfrm rot="1910504">
              <a:off x="1872297" y="4100981"/>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descr="151653083466557090-3.png"/>
            <p:cNvPicPr>
              <a:picLocks noChangeAspect="1"/>
            </p:cNvPicPr>
            <p:nvPr/>
          </p:nvPicPr>
          <p:blipFill rotWithShape="1">
            <a:blip r:embed="rId7">
              <a:extLst>
                <a:ext uri="{28A0092B-C50C-407E-A947-70E740481C1C}">
                  <a14:useLocalDpi xmlns:a14="http://schemas.microsoft.com/office/drawing/2010/main" val="0"/>
                </a:ext>
              </a:extLst>
            </a:blip>
            <a:srcRect r="63939"/>
            <a:stretch/>
          </p:blipFill>
          <p:spPr>
            <a:xfrm>
              <a:off x="3659718" y="4275132"/>
              <a:ext cx="595126" cy="502756"/>
            </a:xfrm>
            <a:prstGeom prst="rect">
              <a:avLst/>
            </a:prstGeom>
          </p:spPr>
        </p:pic>
        <p:pic>
          <p:nvPicPr>
            <p:cNvPr id="151" name="Picture 150" descr="151653083466557090-3.png"/>
            <p:cNvPicPr>
              <a:picLocks noChangeAspect="1"/>
            </p:cNvPicPr>
            <p:nvPr/>
          </p:nvPicPr>
          <p:blipFill rotWithShape="1">
            <a:blip r:embed="rId7">
              <a:extLst>
                <a:ext uri="{28A0092B-C50C-407E-A947-70E740481C1C}">
                  <a14:useLocalDpi xmlns:a14="http://schemas.microsoft.com/office/drawing/2010/main" val="0"/>
                </a:ext>
              </a:extLst>
            </a:blip>
            <a:srcRect r="63939"/>
            <a:stretch/>
          </p:blipFill>
          <p:spPr>
            <a:xfrm>
              <a:off x="3362155" y="4284030"/>
              <a:ext cx="595126" cy="502756"/>
            </a:xfrm>
            <a:prstGeom prst="rect">
              <a:avLst/>
            </a:prstGeom>
          </p:spPr>
        </p:pic>
        <p:pic>
          <p:nvPicPr>
            <p:cNvPr id="152" name="Picture 5" descr="E:\fppt\template\arrows\arrow3.png"/>
            <p:cNvPicPr>
              <a:picLocks noChangeAspect="1" noChangeArrowheads="1"/>
            </p:cNvPicPr>
            <p:nvPr/>
          </p:nvPicPr>
          <p:blipFill rotWithShape="1">
            <a:blip r:embed="rId6">
              <a:extLst>
                <a:ext uri="{28A0092B-C50C-407E-A947-70E740481C1C}">
                  <a14:useLocalDpi xmlns:a14="http://schemas.microsoft.com/office/drawing/2010/main" val="0"/>
                </a:ext>
              </a:extLst>
            </a:blip>
            <a:srcRect l="31375" b="30347"/>
            <a:stretch/>
          </p:blipFill>
          <p:spPr bwMode="auto">
            <a:xfrm rot="1910504">
              <a:off x="3121011" y="4207108"/>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52"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69229" t="32723" r="8155" b="25441"/>
            <a:stretch/>
          </p:blipFill>
          <p:spPr>
            <a:xfrm>
              <a:off x="3856702" y="3350071"/>
              <a:ext cx="634392" cy="661190"/>
            </a:xfrm>
            <a:prstGeom prst="rect">
              <a:avLst/>
            </a:prstGeom>
          </p:spPr>
        </p:pic>
        <p:pic>
          <p:nvPicPr>
            <p:cNvPr id="154" name="Picture 5" descr="E:\fppt\template\arrows\arrow3.png"/>
            <p:cNvPicPr>
              <a:picLocks noChangeAspect="1" noChangeArrowheads="1"/>
            </p:cNvPicPr>
            <p:nvPr/>
          </p:nvPicPr>
          <p:blipFill rotWithShape="1">
            <a:blip r:embed="rId6">
              <a:extLst>
                <a:ext uri="{28A0092B-C50C-407E-A947-70E740481C1C}">
                  <a14:useLocalDpi xmlns:a14="http://schemas.microsoft.com/office/drawing/2010/main" val="0"/>
                </a:ext>
              </a:extLst>
            </a:blip>
            <a:srcRect l="31375" b="30347"/>
            <a:stretch/>
          </p:blipFill>
          <p:spPr bwMode="auto">
            <a:xfrm rot="1910504">
              <a:off x="3110580" y="3591390"/>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descr="151653083466557090-3.png"/>
            <p:cNvPicPr>
              <a:picLocks noChangeAspect="1"/>
            </p:cNvPicPr>
            <p:nvPr/>
          </p:nvPicPr>
          <p:blipFill rotWithShape="1">
            <a:blip r:embed="rId7">
              <a:extLst>
                <a:ext uri="{28A0092B-C50C-407E-A947-70E740481C1C}">
                  <a14:useLocalDpi xmlns:a14="http://schemas.microsoft.com/office/drawing/2010/main" val="0"/>
                </a:ext>
              </a:extLst>
            </a:blip>
            <a:srcRect l="40330" r="33626"/>
            <a:stretch/>
          </p:blipFill>
          <p:spPr>
            <a:xfrm>
              <a:off x="4186329" y="3555481"/>
              <a:ext cx="498719" cy="583351"/>
            </a:xfrm>
            <a:prstGeom prst="rect">
              <a:avLst/>
            </a:prstGeom>
          </p:spPr>
        </p:pic>
        <p:pic>
          <p:nvPicPr>
            <p:cNvPr id="156" name="Picture 155" descr="151653083466557090-3.png"/>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1500"/>
                      </a14:imgEffect>
                    </a14:imgLayer>
                  </a14:imgProps>
                </a:ext>
                <a:ext uri="{28A0092B-C50C-407E-A947-70E740481C1C}">
                  <a14:useLocalDpi xmlns:a14="http://schemas.microsoft.com/office/drawing/2010/main" val="0"/>
                </a:ext>
              </a:extLst>
            </a:blip>
            <a:srcRect l="34085" t="2856" r="33323" b="-2856"/>
            <a:stretch/>
          </p:blipFill>
          <p:spPr>
            <a:xfrm>
              <a:off x="3399917" y="3590608"/>
              <a:ext cx="519601" cy="548224"/>
            </a:xfrm>
            <a:prstGeom prst="rect">
              <a:avLst/>
            </a:prstGeom>
          </p:spPr>
        </p:pic>
      </p:grpSp>
      <p:pic>
        <p:nvPicPr>
          <p:cNvPr id="161" name="Picture 160" descr="151653083466557090-3.png"/>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1500"/>
                    </a14:imgEffect>
                  </a14:imgLayer>
                </a14:imgProps>
              </a:ext>
              <a:ext uri="{28A0092B-C50C-407E-A947-70E740481C1C}">
                <a14:useLocalDpi xmlns:a14="http://schemas.microsoft.com/office/drawing/2010/main" val="0"/>
              </a:ext>
            </a:extLst>
          </a:blip>
          <a:srcRect l="34085" t="2856" r="33323" b="-2856"/>
          <a:stretch/>
        </p:blipFill>
        <p:spPr>
          <a:xfrm>
            <a:off x="4149150" y="-118010"/>
            <a:ext cx="519601" cy="548224"/>
          </a:xfrm>
          <a:prstGeom prst="rect">
            <a:avLst/>
          </a:prstGeom>
        </p:spPr>
      </p:pic>
      <p:pic>
        <p:nvPicPr>
          <p:cNvPr id="162" name="Picture 161" descr="151653083466557090-3.png"/>
          <p:cNvPicPr>
            <a:picLocks noChangeAspect="1"/>
          </p:cNvPicPr>
          <p:nvPr/>
        </p:nvPicPr>
        <p:blipFill rotWithShape="1">
          <a:blip r:embed="rId7">
            <a:extLst>
              <a:ext uri="{28A0092B-C50C-407E-A947-70E740481C1C}">
                <a14:useLocalDpi xmlns:a14="http://schemas.microsoft.com/office/drawing/2010/main" val="0"/>
              </a:ext>
            </a:extLst>
          </a:blip>
          <a:srcRect l="40330" r="33626"/>
          <a:stretch/>
        </p:blipFill>
        <p:spPr>
          <a:xfrm>
            <a:off x="5232314" y="-6147"/>
            <a:ext cx="498719" cy="583351"/>
          </a:xfrm>
          <a:prstGeom prst="rect">
            <a:avLst/>
          </a:prstGeom>
        </p:spPr>
      </p:pic>
      <p:pic>
        <p:nvPicPr>
          <p:cNvPr id="163" name="Picture 162" descr="151653083466557090-3.png"/>
          <p:cNvPicPr>
            <a:picLocks noChangeAspect="1"/>
          </p:cNvPicPr>
          <p:nvPr/>
        </p:nvPicPr>
        <p:blipFill rotWithShape="1">
          <a:blip r:embed="rId7">
            <a:extLst>
              <a:ext uri="{28A0092B-C50C-407E-A947-70E740481C1C}">
                <a14:useLocalDpi xmlns:a14="http://schemas.microsoft.com/office/drawing/2010/main" val="0"/>
              </a:ext>
            </a:extLst>
          </a:blip>
          <a:srcRect r="63939"/>
          <a:stretch/>
        </p:blipFill>
        <p:spPr>
          <a:xfrm>
            <a:off x="4625100" y="2115475"/>
            <a:ext cx="437921" cy="369951"/>
          </a:xfrm>
          <a:prstGeom prst="rect">
            <a:avLst/>
          </a:prstGeom>
        </p:spPr>
      </p:pic>
      <p:pic>
        <p:nvPicPr>
          <p:cNvPr id="164" name="Picture 163" descr="151653083466557090-3.png"/>
          <p:cNvPicPr>
            <a:picLocks noChangeAspect="1"/>
          </p:cNvPicPr>
          <p:nvPr/>
        </p:nvPicPr>
        <p:blipFill rotWithShape="1">
          <a:blip r:embed="rId7">
            <a:extLst>
              <a:ext uri="{28A0092B-C50C-407E-A947-70E740481C1C}">
                <a14:useLocalDpi xmlns:a14="http://schemas.microsoft.com/office/drawing/2010/main" val="0"/>
              </a:ext>
            </a:extLst>
          </a:blip>
          <a:srcRect r="63939"/>
          <a:stretch/>
        </p:blipFill>
        <p:spPr>
          <a:xfrm>
            <a:off x="4810675" y="2672648"/>
            <a:ext cx="437921" cy="369951"/>
          </a:xfrm>
          <a:prstGeom prst="rect">
            <a:avLst/>
          </a:prstGeom>
        </p:spPr>
      </p:pic>
      <p:pic>
        <p:nvPicPr>
          <p:cNvPr id="167" name="Picture 166" descr="151653083466557090-9.png"/>
          <p:cNvPicPr>
            <a:picLocks noChangeAspect="1"/>
          </p:cNvPicPr>
          <p:nvPr/>
        </p:nvPicPr>
        <p:blipFill rotWithShape="1">
          <a:blip r:embed="rId10">
            <a:duotone>
              <a:prstClr val="black"/>
              <a:schemeClr val="accent3">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l="30693" t="35937" r="23052" b="20940"/>
          <a:stretch/>
        </p:blipFill>
        <p:spPr>
          <a:xfrm>
            <a:off x="3698149" y="2659022"/>
            <a:ext cx="991971" cy="702630"/>
          </a:xfrm>
          <a:prstGeom prst="rect">
            <a:avLst/>
          </a:prstGeom>
        </p:spPr>
      </p:pic>
      <p:pic>
        <p:nvPicPr>
          <p:cNvPr id="166" name="Picture 165"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29577" r="50629" b="63908"/>
          <a:stretch/>
        </p:blipFill>
        <p:spPr>
          <a:xfrm>
            <a:off x="3568902" y="2865143"/>
            <a:ext cx="609515" cy="626156"/>
          </a:xfrm>
          <a:prstGeom prst="rect">
            <a:avLst/>
          </a:prstGeom>
        </p:spPr>
      </p:pic>
      <p:pic>
        <p:nvPicPr>
          <p:cNvPr id="168" name="Picture 167" descr="151653083466557090-9.png"/>
          <p:cNvPicPr>
            <a:picLocks noChangeAspect="1"/>
          </p:cNvPicPr>
          <p:nvPr/>
        </p:nvPicPr>
        <p:blipFill rotWithShape="1">
          <a:blip r:embed="rId12">
            <a:duotone>
              <a:prstClr val="black"/>
              <a:srgbClr val="D9C3A5">
                <a:tint val="50000"/>
                <a:satMod val="180000"/>
              </a:srgbClr>
            </a:duotone>
            <a:extLst>
              <a:ext uri="{BEBA8EAE-BF5A-486C-A8C5-ECC9F3942E4B}">
                <a14:imgProps xmlns:a14="http://schemas.microsoft.com/office/drawing/2010/main">
                  <a14:imgLayer r:embed="rId1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30693" t="35937" r="23052" b="20940"/>
          <a:stretch/>
        </p:blipFill>
        <p:spPr>
          <a:xfrm rot="4547380">
            <a:off x="3537464" y="1873620"/>
            <a:ext cx="991971" cy="702630"/>
          </a:xfrm>
          <a:prstGeom prst="rect">
            <a:avLst/>
          </a:prstGeom>
        </p:spPr>
      </p:pic>
      <p:pic>
        <p:nvPicPr>
          <p:cNvPr id="165" name="Picture 164"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69229" t="32723" r="8155" b="25441"/>
          <a:stretch/>
        </p:blipFill>
        <p:spPr>
          <a:xfrm>
            <a:off x="3336252" y="1503649"/>
            <a:ext cx="634392" cy="661190"/>
          </a:xfrm>
          <a:prstGeom prst="rect">
            <a:avLst/>
          </a:prstGeom>
        </p:spPr>
      </p:pic>
      <p:sp>
        <p:nvSpPr>
          <p:cNvPr id="169" name="TextBox 168"/>
          <p:cNvSpPr txBox="1"/>
          <p:nvPr/>
        </p:nvSpPr>
        <p:spPr>
          <a:xfrm>
            <a:off x="3215580" y="2422654"/>
            <a:ext cx="706644" cy="369332"/>
          </a:xfrm>
          <a:prstGeom prst="rect">
            <a:avLst/>
          </a:prstGeom>
          <a:noFill/>
        </p:spPr>
        <p:txBody>
          <a:bodyPr wrap="square" rtlCol="0">
            <a:spAutoFit/>
          </a:bodyPr>
          <a:lstStyle/>
          <a:p>
            <a:r>
              <a:rPr lang="en-GB" sz="1800" dirty="0" smtClean="0">
                <a:solidFill>
                  <a:schemeClr val="accent3">
                    <a:lumMod val="40000"/>
                    <a:lumOff val="60000"/>
                  </a:schemeClr>
                </a:solidFill>
                <a:effectLst>
                  <a:glow rad="101600">
                    <a:schemeClr val="tx1">
                      <a:alpha val="75000"/>
                    </a:schemeClr>
                  </a:glow>
                </a:effectLst>
              </a:rPr>
              <a:t>Jets</a:t>
            </a:r>
            <a:endParaRPr lang="en-GB" sz="1800" dirty="0">
              <a:solidFill>
                <a:schemeClr val="accent3">
                  <a:lumMod val="40000"/>
                  <a:lumOff val="60000"/>
                </a:schemeClr>
              </a:solidFill>
              <a:effectLst>
                <a:glow rad="101600">
                  <a:schemeClr val="tx1">
                    <a:alpha val="75000"/>
                  </a:schemeClr>
                </a:glow>
              </a:effectLst>
            </a:endParaRPr>
          </a:p>
        </p:txBody>
      </p:sp>
      <p:sp>
        <p:nvSpPr>
          <p:cNvPr id="170" name="TextBox 169"/>
          <p:cNvSpPr txBox="1"/>
          <p:nvPr/>
        </p:nvSpPr>
        <p:spPr>
          <a:xfrm>
            <a:off x="217890" y="3017656"/>
            <a:ext cx="2978771" cy="307777"/>
          </a:xfrm>
          <a:prstGeom prst="rect">
            <a:avLst/>
          </a:prstGeom>
          <a:noFill/>
        </p:spPr>
        <p:txBody>
          <a:bodyPr wrap="square" rtlCol="0">
            <a:spAutoFit/>
          </a:bodyPr>
          <a:lstStyle/>
          <a:p>
            <a:r>
              <a:rPr lang="en-GB" b="1" dirty="0" smtClean="0">
                <a:effectLst>
                  <a:glow rad="101600">
                    <a:schemeClr val="bg1">
                      <a:alpha val="75000"/>
                    </a:schemeClr>
                  </a:glow>
                </a:effectLst>
                <a:latin typeface="Bangla MN"/>
                <a:cs typeface="Bangla MN"/>
              </a:rPr>
              <a:t>TOP QUARK PAIR DECAY</a:t>
            </a:r>
            <a:endParaRPr lang="en-GB" b="1" dirty="0">
              <a:effectLst>
                <a:glow rad="101600">
                  <a:schemeClr val="bg1">
                    <a:alpha val="75000"/>
                  </a:schemeClr>
                </a:glow>
              </a:effectLst>
              <a:latin typeface="Bangla MN"/>
              <a:cs typeface="Bangla MN"/>
            </a:endParaRPr>
          </a:p>
        </p:txBody>
      </p:sp>
    </p:spTree>
    <p:extLst>
      <p:ext uri="{BB962C8B-B14F-4D97-AF65-F5344CB8AC3E}">
        <p14:creationId xmlns:p14="http://schemas.microsoft.com/office/powerpoint/2010/main" val="376485143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grpSp>
        <p:nvGrpSpPr>
          <p:cNvPr id="138" name="Group 137"/>
          <p:cNvGrpSpPr/>
          <p:nvPr/>
        </p:nvGrpSpPr>
        <p:grpSpPr>
          <a:xfrm>
            <a:off x="-1" y="5"/>
            <a:ext cx="9144001" cy="5143495"/>
            <a:chOff x="-104189" y="5"/>
            <a:chExt cx="8306502" cy="5599290"/>
          </a:xfrm>
        </p:grpSpPr>
        <p:sp>
          <p:nvSpPr>
            <p:cNvPr id="106" name="Oval 105"/>
            <p:cNvSpPr/>
            <p:nvPr/>
          </p:nvSpPr>
          <p:spPr>
            <a:xfrm>
              <a:off x="3525800" y="2302939"/>
              <a:ext cx="1123098" cy="1196623"/>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7" name="Oval 106"/>
            <p:cNvSpPr/>
            <p:nvPr/>
          </p:nvSpPr>
          <p:spPr>
            <a:xfrm>
              <a:off x="3019483" y="1636896"/>
              <a:ext cx="2144936" cy="2423513"/>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8" name="Oval 107"/>
            <p:cNvSpPr/>
            <p:nvPr/>
          </p:nvSpPr>
          <p:spPr>
            <a:xfrm>
              <a:off x="2503961" y="1151468"/>
              <a:ext cx="3203596" cy="3397956"/>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Oval 108"/>
            <p:cNvSpPr/>
            <p:nvPr/>
          </p:nvSpPr>
          <p:spPr>
            <a:xfrm>
              <a:off x="1454508" y="6"/>
              <a:ext cx="5330122" cy="5599289"/>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0" name="Oval 109"/>
            <p:cNvSpPr/>
            <p:nvPr/>
          </p:nvSpPr>
          <p:spPr>
            <a:xfrm>
              <a:off x="3700707" y="2517424"/>
              <a:ext cx="764076" cy="767644"/>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11" name="Curved Connector 110"/>
            <p:cNvCxnSpPr/>
            <p:nvPr/>
          </p:nvCxnSpPr>
          <p:spPr>
            <a:xfrm rot="5400000">
              <a:off x="3102387" y="1122511"/>
              <a:ext cx="2743200" cy="791693"/>
            </a:xfrm>
            <a:prstGeom prst="curvedConnector3">
              <a:avLst>
                <a:gd name="adj1" fmla="val 50000"/>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4914062" y="318923"/>
              <a:ext cx="581763" cy="338554"/>
            </a:xfrm>
            <a:prstGeom prst="rect">
              <a:avLst/>
            </a:prstGeom>
            <a:noFill/>
          </p:spPr>
          <p:txBody>
            <a:bodyPr wrap="square" rtlCol="0">
              <a:spAutoFit/>
            </a:bodyPr>
            <a:lstStyle/>
            <a:p>
              <a:r>
                <a:rPr lang="en-GB" sz="1600" b="1" dirty="0" smtClean="0">
                  <a:solidFill>
                    <a:schemeClr val="accent6"/>
                  </a:solidFill>
                  <a:effectLst>
                    <a:innerShdw blurRad="63500" dist="50800" dir="13500000">
                      <a:srgbClr val="000000">
                        <a:alpha val="50000"/>
                      </a:srgbClr>
                    </a:innerShdw>
                  </a:effectLst>
                </a:rPr>
                <a:t>μ</a:t>
              </a:r>
              <a:r>
                <a:rPr lang="en-GB" sz="1600" b="1" baseline="30000" dirty="0" smtClean="0">
                  <a:solidFill>
                    <a:schemeClr val="accent6"/>
                  </a:solidFill>
                  <a:effectLst>
                    <a:innerShdw blurRad="63500" dist="50800" dir="13500000">
                      <a:srgbClr val="000000">
                        <a:alpha val="50000"/>
                      </a:srgbClr>
                    </a:innerShdw>
                  </a:effectLst>
                </a:rPr>
                <a:t>-</a:t>
              </a:r>
              <a:endParaRPr lang="en-GB" sz="1600" b="1" dirty="0">
                <a:solidFill>
                  <a:schemeClr val="accent6"/>
                </a:solidFill>
                <a:effectLst>
                  <a:innerShdw blurRad="63500" dist="50800" dir="13500000">
                    <a:srgbClr val="000000">
                      <a:alpha val="50000"/>
                    </a:srgbClr>
                  </a:innerShdw>
                </a:effectLst>
              </a:endParaRPr>
            </a:p>
          </p:txBody>
        </p:sp>
        <p:sp>
          <p:nvSpPr>
            <p:cNvPr id="113" name="Arc 112"/>
            <p:cNvSpPr/>
            <p:nvPr/>
          </p:nvSpPr>
          <p:spPr>
            <a:xfrm>
              <a:off x="3502785" y="2889958"/>
              <a:ext cx="1100085" cy="1170446"/>
            </a:xfrm>
            <a:prstGeom prst="arc">
              <a:avLst>
                <a:gd name="adj1" fmla="val 16200000"/>
                <a:gd name="adj2" fmla="val 19779244"/>
              </a:avLst>
            </a:prstGeom>
            <a:ln w="38100" cmpd="sng">
              <a:solidFill>
                <a:srgbClr val="00009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4" name="Arc 113"/>
            <p:cNvSpPr/>
            <p:nvPr/>
          </p:nvSpPr>
          <p:spPr>
            <a:xfrm rot="16200000" flipH="1" flipV="1">
              <a:off x="3309698" y="1898672"/>
              <a:ext cx="1095023" cy="932713"/>
            </a:xfrm>
            <a:prstGeom prst="arc">
              <a:avLst>
                <a:gd name="adj1" fmla="val 16907930"/>
                <a:gd name="adj2" fmla="val 19779244"/>
              </a:avLst>
            </a:prstGeom>
            <a:ln w="38100" cmpd="sng">
              <a:solidFill>
                <a:srgbClr val="00009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5" name="TextBox 114"/>
            <p:cNvSpPr txBox="1"/>
            <p:nvPr/>
          </p:nvSpPr>
          <p:spPr>
            <a:xfrm>
              <a:off x="4218232" y="2072856"/>
              <a:ext cx="449079" cy="338554"/>
            </a:xfrm>
            <a:prstGeom prst="rect">
              <a:avLst/>
            </a:prstGeom>
            <a:noFill/>
          </p:spPr>
          <p:txBody>
            <a:bodyPr wrap="square" rtlCol="0">
              <a:spAutoFit/>
            </a:bodyPr>
            <a:lstStyle/>
            <a:p>
              <a:r>
                <a:rPr lang="en-GB" sz="1600" b="1" dirty="0" smtClean="0">
                  <a:solidFill>
                    <a:srgbClr val="000090"/>
                  </a:solidFill>
                  <a:effectLst>
                    <a:innerShdw blurRad="63500" dist="50800" dir="13500000">
                      <a:srgbClr val="000000">
                        <a:alpha val="50000"/>
                      </a:srgbClr>
                    </a:innerShdw>
                  </a:effectLst>
                </a:rPr>
                <a:t>e</a:t>
              </a:r>
              <a:r>
                <a:rPr lang="en-GB" sz="1600" b="1" baseline="30000" dirty="0" smtClean="0">
                  <a:solidFill>
                    <a:srgbClr val="000090"/>
                  </a:solidFill>
                  <a:effectLst>
                    <a:innerShdw blurRad="63500" dist="50800" dir="13500000">
                      <a:srgbClr val="000000">
                        <a:alpha val="50000"/>
                      </a:srgbClr>
                    </a:innerShdw>
                  </a:effectLst>
                </a:rPr>
                <a:t>+</a:t>
              </a:r>
              <a:endParaRPr lang="en-GB" sz="1600" b="1" dirty="0">
                <a:solidFill>
                  <a:srgbClr val="000090"/>
                </a:solidFill>
                <a:effectLst>
                  <a:innerShdw blurRad="63500" dist="50800" dir="13500000">
                    <a:srgbClr val="000000">
                      <a:alpha val="50000"/>
                    </a:srgbClr>
                  </a:innerShdw>
                </a:effectLst>
              </a:endParaRPr>
            </a:p>
          </p:txBody>
        </p:sp>
        <p:sp>
          <p:nvSpPr>
            <p:cNvPr id="116" name="TextBox 115"/>
            <p:cNvSpPr txBox="1"/>
            <p:nvPr/>
          </p:nvSpPr>
          <p:spPr>
            <a:xfrm>
              <a:off x="4466788" y="3039400"/>
              <a:ext cx="449079" cy="338554"/>
            </a:xfrm>
            <a:prstGeom prst="rect">
              <a:avLst/>
            </a:prstGeom>
            <a:noFill/>
          </p:spPr>
          <p:txBody>
            <a:bodyPr wrap="square" rtlCol="0">
              <a:spAutoFit/>
            </a:bodyPr>
            <a:lstStyle/>
            <a:p>
              <a:r>
                <a:rPr lang="en-GB" sz="1600" b="1" dirty="0" smtClean="0">
                  <a:solidFill>
                    <a:srgbClr val="000090"/>
                  </a:solidFill>
                  <a:effectLst>
                    <a:innerShdw blurRad="63500" dist="50800" dir="13500000">
                      <a:srgbClr val="000000">
                        <a:alpha val="50000"/>
                      </a:srgbClr>
                    </a:innerShdw>
                  </a:effectLst>
                </a:rPr>
                <a:t>e-</a:t>
              </a:r>
              <a:endParaRPr lang="en-GB" sz="1600" b="1" dirty="0">
                <a:solidFill>
                  <a:srgbClr val="000090"/>
                </a:solidFill>
                <a:effectLst>
                  <a:innerShdw blurRad="63500" dist="50800" dir="13500000">
                    <a:srgbClr val="000000">
                      <a:alpha val="50000"/>
                    </a:srgbClr>
                  </a:innerShdw>
                </a:effectLst>
              </a:endParaRPr>
            </a:p>
          </p:txBody>
        </p:sp>
        <p:sp>
          <p:nvSpPr>
            <p:cNvPr id="128" name="TextBox 127"/>
            <p:cNvSpPr txBox="1"/>
            <p:nvPr/>
          </p:nvSpPr>
          <p:spPr>
            <a:xfrm>
              <a:off x="6508457" y="146758"/>
              <a:ext cx="1693856" cy="1477328"/>
            </a:xfrm>
            <a:prstGeom prst="rect">
              <a:avLst/>
            </a:prstGeom>
            <a:noFill/>
          </p:spPr>
          <p:txBody>
            <a:bodyPr wrap="square" rtlCol="0">
              <a:spAutoFit/>
            </a:bodyPr>
            <a:lstStyle/>
            <a:p>
              <a:r>
                <a:rPr lang="en-GB" sz="1800" dirty="0" smtClean="0">
                  <a:solidFill>
                    <a:schemeClr val="tx1"/>
                  </a:solidFill>
                  <a:effectLst/>
                </a:rPr>
                <a:t>tZq FCNC</a:t>
              </a:r>
            </a:p>
            <a:p>
              <a:pPr marL="285750" indent="-285750">
                <a:buFont typeface="Wingdings" charset="2"/>
                <a:buChar char="v"/>
              </a:pPr>
              <a:r>
                <a:rPr lang="en-GB" sz="1800" dirty="0" smtClean="0">
                  <a:solidFill>
                    <a:schemeClr val="tx1"/>
                  </a:solidFill>
                  <a:effectLst/>
                </a:rPr>
                <a:t>1 b jet</a:t>
              </a:r>
            </a:p>
            <a:p>
              <a:pPr marL="285750" indent="-285750">
                <a:buFont typeface="Wingdings" charset="2"/>
                <a:buChar char="v"/>
              </a:pPr>
              <a:r>
                <a:rPr lang="en-GB" sz="1800" dirty="0" smtClean="0">
                  <a:solidFill>
                    <a:schemeClr val="tx1"/>
                  </a:solidFill>
                  <a:effectLst/>
                </a:rPr>
                <a:t>1 c/u jet</a:t>
              </a:r>
            </a:p>
            <a:p>
              <a:pPr marL="285750" indent="-285750">
                <a:buFont typeface="Wingdings" charset="2"/>
                <a:buChar char="v"/>
              </a:pPr>
              <a:r>
                <a:rPr lang="en-GB" sz="1800" dirty="0" smtClean="0">
                  <a:solidFill>
                    <a:schemeClr val="tx1"/>
                  </a:solidFill>
                  <a:effectLst/>
                </a:rPr>
                <a:t>3 leptons</a:t>
              </a:r>
            </a:p>
            <a:p>
              <a:pPr marL="285750" indent="-285750">
                <a:buFont typeface="Wingdings" charset="2"/>
                <a:buChar char="v"/>
              </a:pPr>
              <a:r>
                <a:rPr lang="en-GB" sz="1800" dirty="0">
                  <a:solidFill>
                    <a:schemeClr val="tx1"/>
                  </a:solidFill>
                  <a:effectLst/>
                </a:rPr>
                <a:t>missing </a:t>
              </a:r>
              <a:r>
                <a:rPr lang="en-GB" sz="1800" dirty="0" smtClean="0">
                  <a:solidFill>
                    <a:schemeClr val="tx1"/>
                  </a:solidFill>
                  <a:effectLst/>
                </a:rPr>
                <a:t>E</a:t>
              </a:r>
              <a:r>
                <a:rPr lang="en-GB" sz="1800" baseline="-25000" dirty="0" smtClean="0">
                  <a:solidFill>
                    <a:schemeClr val="tx1"/>
                  </a:solidFill>
                  <a:effectLst/>
                </a:rPr>
                <a:t>T</a:t>
              </a:r>
              <a:endParaRPr lang="en-GB" sz="1800" dirty="0">
                <a:solidFill>
                  <a:schemeClr val="tx1"/>
                </a:solidFill>
                <a:effectLst/>
              </a:endParaRPr>
            </a:p>
          </p:txBody>
        </p:sp>
        <p:cxnSp>
          <p:nvCxnSpPr>
            <p:cNvPr id="129" name="Straight Connector 128"/>
            <p:cNvCxnSpPr>
              <a:stCxn id="114" idx="2"/>
            </p:cNvCxnSpPr>
            <p:nvPr/>
          </p:nvCxnSpPr>
          <p:spPr>
            <a:xfrm flipH="1" flipV="1">
              <a:off x="3940060" y="5"/>
              <a:ext cx="145160" cy="2842633"/>
            </a:xfrm>
            <a:prstGeom prst="line">
              <a:avLst/>
            </a:prstGeom>
            <a:ln w="28575" cmpd="sng">
              <a:solidFill>
                <a:schemeClr val="accent5">
                  <a:lumMod val="75000"/>
                </a:schemeClr>
              </a:solidFill>
              <a:prstDash val="solid"/>
            </a:ln>
          </p:spPr>
          <p:style>
            <a:lnRef idx="2">
              <a:schemeClr val="accent1"/>
            </a:lnRef>
            <a:fillRef idx="0">
              <a:schemeClr val="accent1"/>
            </a:fillRef>
            <a:effectRef idx="1">
              <a:schemeClr val="accent1"/>
            </a:effectRef>
            <a:fontRef idx="minor">
              <a:schemeClr val="tx1"/>
            </a:fontRef>
          </p:style>
        </p:cxnSp>
        <p:sp>
          <p:nvSpPr>
            <p:cNvPr id="130" name="Arc 129"/>
            <p:cNvSpPr/>
            <p:nvPr/>
          </p:nvSpPr>
          <p:spPr>
            <a:xfrm rot="14428938" flipV="1">
              <a:off x="3314095" y="2752594"/>
              <a:ext cx="869711" cy="723781"/>
            </a:xfrm>
            <a:prstGeom prst="arc">
              <a:avLst>
                <a:gd name="adj1" fmla="val 16200000"/>
                <a:gd name="adj2" fmla="val 18386043"/>
              </a:avLst>
            </a:prstGeom>
            <a:ln>
              <a:solidFill>
                <a:srgbClr val="80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31" name="TextBox 130"/>
            <p:cNvSpPr txBox="1"/>
            <p:nvPr/>
          </p:nvSpPr>
          <p:spPr>
            <a:xfrm rot="19517582">
              <a:off x="-104189" y="485507"/>
              <a:ext cx="1976034"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sz="1200" b="1" dirty="0" smtClean="0">
                  <a:ln w="1905">
                    <a:noFill/>
                  </a:ln>
                  <a:solidFill>
                    <a:schemeClr val="tx1"/>
                  </a:solidFill>
                  <a:effectLst>
                    <a:innerShdw blurRad="69850" dist="43180" dir="5400000">
                      <a:srgbClr val="000000">
                        <a:alpha val="65000"/>
                      </a:srgbClr>
                    </a:innerShdw>
                  </a:effectLst>
                </a:rPr>
                <a:t>SKETCH OF </a:t>
              </a:r>
            </a:p>
            <a:p>
              <a:pPr algn="ctr"/>
              <a:r>
                <a:rPr lang="en-GB" sz="1200" b="1" dirty="0" smtClean="0">
                  <a:ln w="1905">
                    <a:noFill/>
                  </a:ln>
                  <a:solidFill>
                    <a:schemeClr val="tx1"/>
                  </a:solidFill>
                  <a:effectLst>
                    <a:innerShdw blurRad="69850" dist="43180" dir="5400000">
                      <a:srgbClr val="000000">
                        <a:alpha val="65000"/>
                      </a:srgbClr>
                    </a:innerShdw>
                  </a:effectLst>
                </a:rPr>
                <a:t>FCNC </a:t>
              </a:r>
            </a:p>
            <a:p>
              <a:pPr algn="ctr"/>
              <a:r>
                <a:rPr lang="en-GB" sz="1200" b="1" dirty="0" smtClean="0">
                  <a:ln w="1905">
                    <a:noFill/>
                  </a:ln>
                  <a:solidFill>
                    <a:schemeClr val="tx1"/>
                  </a:solidFill>
                  <a:effectLst>
                    <a:innerShdw blurRad="69850" dist="43180" dir="5400000">
                      <a:srgbClr val="000000">
                        <a:alpha val="65000"/>
                      </a:srgbClr>
                    </a:innerShdw>
                  </a:effectLst>
                </a:rPr>
                <a:t>SIGNATURE</a:t>
              </a:r>
            </a:p>
          </p:txBody>
        </p:sp>
        <p:sp>
          <p:nvSpPr>
            <p:cNvPr id="134" name="TextBox 133"/>
            <p:cNvSpPr txBox="1"/>
            <p:nvPr/>
          </p:nvSpPr>
          <p:spPr>
            <a:xfrm>
              <a:off x="2479479" y="628353"/>
              <a:ext cx="1738753" cy="338554"/>
            </a:xfrm>
            <a:prstGeom prst="rect">
              <a:avLst/>
            </a:prstGeom>
            <a:noFill/>
          </p:spPr>
          <p:txBody>
            <a:bodyPr wrap="square" rtlCol="0">
              <a:spAutoFit/>
            </a:bodyPr>
            <a:lstStyle/>
            <a:p>
              <a:r>
                <a:rPr lang="en-GB" sz="1600" b="1" dirty="0" smtClean="0">
                  <a:ln w="1905"/>
                  <a:solidFill>
                    <a:srgbClr val="5243BB"/>
                  </a:solidFill>
                  <a:effectLst>
                    <a:innerShdw blurRad="69850" dist="43180" dir="5400000">
                      <a:srgbClr val="000000">
                        <a:alpha val="65000"/>
                      </a:srgbClr>
                    </a:innerShdw>
                  </a:effectLst>
                </a:rPr>
                <a:t>Undetected: </a:t>
              </a:r>
              <a:r>
                <a:rPr lang="en-GB" sz="1600" b="1" dirty="0" err="1" smtClean="0">
                  <a:ln w="1905"/>
                  <a:solidFill>
                    <a:srgbClr val="5243BB"/>
                  </a:solidFill>
                  <a:effectLst>
                    <a:innerShdw blurRad="69850" dist="43180" dir="5400000">
                      <a:srgbClr val="000000">
                        <a:alpha val="65000"/>
                      </a:srgbClr>
                    </a:innerShdw>
                  </a:effectLst>
                </a:rPr>
                <a:t>ν</a:t>
              </a:r>
              <a:r>
                <a:rPr lang="en-GB" sz="1600" b="1" baseline="-25000" dirty="0" err="1" smtClean="0">
                  <a:ln w="1905"/>
                  <a:solidFill>
                    <a:srgbClr val="5243BB"/>
                  </a:solidFill>
                  <a:effectLst>
                    <a:innerShdw blurRad="69850" dist="43180" dir="5400000">
                      <a:srgbClr val="000000">
                        <a:alpha val="65000"/>
                      </a:srgbClr>
                    </a:innerShdw>
                  </a:effectLst>
                </a:rPr>
                <a:t>μ</a:t>
              </a:r>
              <a:endParaRPr lang="en-GB" sz="1600" b="1" baseline="-25000" dirty="0">
                <a:ln w="1905"/>
                <a:solidFill>
                  <a:srgbClr val="5243BB"/>
                </a:solidFill>
                <a:effectLst>
                  <a:innerShdw blurRad="69850" dist="43180" dir="5400000">
                    <a:srgbClr val="000000">
                      <a:alpha val="65000"/>
                    </a:srgbClr>
                  </a:innerShdw>
                </a:effectLst>
              </a:endParaRPr>
            </a:p>
          </p:txBody>
        </p:sp>
      </p:grpSp>
      <p:pic>
        <p:nvPicPr>
          <p:cNvPr id="161" name="Picture 160" descr="151653083466557090-3.png"/>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l="34085" t="2856" r="33323" b="-2856"/>
          <a:stretch/>
        </p:blipFill>
        <p:spPr>
          <a:xfrm>
            <a:off x="4149150" y="-118010"/>
            <a:ext cx="519601" cy="548224"/>
          </a:xfrm>
          <a:prstGeom prst="rect">
            <a:avLst/>
          </a:prstGeom>
        </p:spPr>
      </p:pic>
      <p:pic>
        <p:nvPicPr>
          <p:cNvPr id="162" name="Picture 161"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l="40330" r="33626"/>
          <a:stretch/>
        </p:blipFill>
        <p:spPr>
          <a:xfrm>
            <a:off x="5232314" y="-6147"/>
            <a:ext cx="498719" cy="583351"/>
          </a:xfrm>
          <a:prstGeom prst="rect">
            <a:avLst/>
          </a:prstGeom>
        </p:spPr>
      </p:pic>
      <p:pic>
        <p:nvPicPr>
          <p:cNvPr id="163" name="Picture 162"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4625100" y="2115475"/>
            <a:ext cx="437921" cy="369951"/>
          </a:xfrm>
          <a:prstGeom prst="rect">
            <a:avLst/>
          </a:prstGeom>
        </p:spPr>
      </p:pic>
      <p:pic>
        <p:nvPicPr>
          <p:cNvPr id="164" name="Picture 163"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4810675" y="2672648"/>
            <a:ext cx="437921" cy="369951"/>
          </a:xfrm>
          <a:prstGeom prst="rect">
            <a:avLst/>
          </a:prstGeom>
        </p:spPr>
      </p:pic>
      <p:pic>
        <p:nvPicPr>
          <p:cNvPr id="168" name="Picture 167" descr="151653083466557090-9.png"/>
          <p:cNvPicPr>
            <a:picLocks noChangeAspect="1"/>
          </p:cNvPicPr>
          <p:nvPr/>
        </p:nvPicPr>
        <p:blipFill rotWithShape="1">
          <a:blip r:embed="rId6">
            <a:duotone>
              <a:prstClr val="black"/>
              <a:srgbClr val="D9C3A5">
                <a:tint val="50000"/>
                <a:satMod val="180000"/>
              </a:srgbClr>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30693" t="35937" r="23052" b="20940"/>
          <a:stretch/>
        </p:blipFill>
        <p:spPr>
          <a:xfrm rot="4547380">
            <a:off x="3537464" y="1873620"/>
            <a:ext cx="991971" cy="702630"/>
          </a:xfrm>
          <a:prstGeom prst="rect">
            <a:avLst/>
          </a:prstGeom>
        </p:spPr>
      </p:pic>
      <p:pic>
        <p:nvPicPr>
          <p:cNvPr id="165" name="Picture 164" descr="151653083466557090-2.png"/>
          <p:cNvPicPr>
            <a:picLocks noChangeAspect="1"/>
          </p:cNvPicPr>
          <p:nvPr/>
        </p:nvPicPr>
        <p:blipFill rotWithShape="1">
          <a:blip r:embed="rId8">
            <a:extLst>
              <a:ext uri="{28A0092B-C50C-407E-A947-70E740481C1C}">
                <a14:useLocalDpi xmlns:a14="http://schemas.microsoft.com/office/drawing/2010/main" val="0"/>
              </a:ext>
            </a:extLst>
          </a:blip>
          <a:srcRect l="69229" t="32723" r="8155" b="25441"/>
          <a:stretch/>
        </p:blipFill>
        <p:spPr>
          <a:xfrm>
            <a:off x="3336252" y="1503649"/>
            <a:ext cx="634392" cy="661190"/>
          </a:xfrm>
          <a:prstGeom prst="rect">
            <a:avLst/>
          </a:prstGeom>
        </p:spPr>
      </p:pic>
      <p:sp>
        <p:nvSpPr>
          <p:cNvPr id="170" name="TextBox 169"/>
          <p:cNvSpPr txBox="1"/>
          <p:nvPr/>
        </p:nvSpPr>
        <p:spPr>
          <a:xfrm>
            <a:off x="159915" y="2756046"/>
            <a:ext cx="3629537" cy="523220"/>
          </a:xfrm>
          <a:prstGeom prst="rect">
            <a:avLst/>
          </a:prstGeom>
          <a:noFill/>
        </p:spPr>
        <p:txBody>
          <a:bodyPr wrap="square" rtlCol="0">
            <a:spAutoFit/>
          </a:bodyPr>
          <a:lstStyle/>
          <a:p>
            <a:r>
              <a:rPr lang="en-GB" b="1" dirty="0" smtClean="0">
                <a:effectLst>
                  <a:glow rad="101600">
                    <a:schemeClr val="bg1">
                      <a:alpha val="75000"/>
                    </a:schemeClr>
                  </a:glow>
                </a:effectLst>
                <a:latin typeface="Bangla MN"/>
                <a:cs typeface="Bangla MN"/>
              </a:rPr>
              <a:t>SINGLE TOP QUARK PRODUCTION</a:t>
            </a:r>
            <a:endParaRPr lang="en-GB" b="1" dirty="0">
              <a:effectLst>
                <a:glow rad="101600">
                  <a:schemeClr val="bg1">
                    <a:alpha val="75000"/>
                  </a:schemeClr>
                </a:glow>
              </a:effectLst>
              <a:latin typeface="Bangla MN"/>
              <a:cs typeface="Bangla MN"/>
            </a:endParaRPr>
          </a:p>
        </p:txBody>
      </p:sp>
      <p:grpSp>
        <p:nvGrpSpPr>
          <p:cNvPr id="2" name="Group 1"/>
          <p:cNvGrpSpPr/>
          <p:nvPr/>
        </p:nvGrpSpPr>
        <p:grpSpPr>
          <a:xfrm>
            <a:off x="219524" y="3425589"/>
            <a:ext cx="2376758" cy="1603230"/>
            <a:chOff x="219524" y="3425589"/>
            <a:chExt cx="2376758" cy="1603230"/>
          </a:xfrm>
        </p:grpSpPr>
        <p:pic>
          <p:nvPicPr>
            <p:cNvPr id="48" name="Picture 47"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1449161" y="4493756"/>
              <a:ext cx="595126" cy="502756"/>
            </a:xfrm>
            <a:prstGeom prst="rect">
              <a:avLst/>
            </a:prstGeom>
          </p:spPr>
        </p:pic>
        <p:pic>
          <p:nvPicPr>
            <p:cNvPr id="49" name="Picture 48"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1218580" y="4493756"/>
              <a:ext cx="595126" cy="502756"/>
            </a:xfrm>
            <a:prstGeom prst="rect">
              <a:avLst/>
            </a:prstGeom>
          </p:spPr>
        </p:pic>
        <p:pic>
          <p:nvPicPr>
            <p:cNvPr id="50" name="Picture 49" descr="151653083466557090-2.png"/>
            <p:cNvPicPr>
              <a:picLocks noChangeAspect="1"/>
            </p:cNvPicPr>
            <p:nvPr/>
          </p:nvPicPr>
          <p:blipFill rotWithShape="1">
            <a:blip r:embed="rId8">
              <a:extLst>
                <a:ext uri="{28A0092B-C50C-407E-A947-70E740481C1C}">
                  <a14:useLocalDpi xmlns:a14="http://schemas.microsoft.com/office/drawing/2010/main" val="0"/>
                </a:ext>
              </a:extLst>
            </a:blip>
            <a:srcRect l="50222" t="32723" r="31539" b="4104"/>
            <a:stretch/>
          </p:blipFill>
          <p:spPr>
            <a:xfrm>
              <a:off x="477148" y="3425589"/>
              <a:ext cx="481632" cy="939875"/>
            </a:xfrm>
            <a:prstGeom prst="rect">
              <a:avLst/>
            </a:prstGeom>
          </p:spPr>
        </p:pic>
        <p:pic>
          <p:nvPicPr>
            <p:cNvPr id="51" name="Picture 50" descr="151653083466557090-8.png"/>
            <p:cNvPicPr>
              <a:picLocks noChangeAspect="1"/>
            </p:cNvPicPr>
            <p:nvPr/>
          </p:nvPicPr>
          <p:blipFill rotWithShape="1">
            <a:blip r:embed="rId9">
              <a:extLst>
                <a:ext uri="{28A0092B-C50C-407E-A947-70E740481C1C}">
                  <a14:useLocalDpi xmlns:a14="http://schemas.microsoft.com/office/drawing/2010/main" val="0"/>
                </a:ext>
              </a:extLst>
            </a:blip>
            <a:srcRect l="6492" r="46816"/>
            <a:stretch/>
          </p:blipFill>
          <p:spPr>
            <a:xfrm>
              <a:off x="219524" y="3548818"/>
              <a:ext cx="426959" cy="514352"/>
            </a:xfrm>
            <a:prstGeom prst="rect">
              <a:avLst/>
            </a:prstGeom>
          </p:spPr>
        </p:pic>
        <p:grpSp>
          <p:nvGrpSpPr>
            <p:cNvPr id="52" name="Group 51"/>
            <p:cNvGrpSpPr/>
            <p:nvPr/>
          </p:nvGrpSpPr>
          <p:grpSpPr>
            <a:xfrm>
              <a:off x="1344328" y="3484010"/>
              <a:ext cx="1006419" cy="661190"/>
              <a:chOff x="2166573" y="3944537"/>
              <a:chExt cx="1006419" cy="661190"/>
            </a:xfrm>
          </p:grpSpPr>
          <p:pic>
            <p:nvPicPr>
              <p:cNvPr id="53" name="Picture 52" descr="w-letter15.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66573" y="3948315"/>
                <a:ext cx="726875" cy="607981"/>
              </a:xfrm>
              <a:prstGeom prst="rect">
                <a:avLst/>
              </a:prstGeom>
            </p:spPr>
          </p:pic>
          <p:pic>
            <p:nvPicPr>
              <p:cNvPr id="54" name="Picture 53" descr="151653083466557090-2.png"/>
              <p:cNvPicPr>
                <a:picLocks noChangeAspect="1"/>
              </p:cNvPicPr>
              <p:nvPr/>
            </p:nvPicPr>
            <p:blipFill rotWithShape="1">
              <a:blip r:embed="rId8">
                <a:extLst>
                  <a:ext uri="{28A0092B-C50C-407E-A947-70E740481C1C}">
                    <a14:useLocalDpi xmlns:a14="http://schemas.microsoft.com/office/drawing/2010/main" val="0"/>
                  </a:ext>
                </a:extLst>
              </a:blip>
              <a:srcRect l="69229" t="32723" r="8155" b="25441"/>
              <a:stretch/>
            </p:blipFill>
            <p:spPr>
              <a:xfrm>
                <a:off x="2538600" y="3944537"/>
                <a:ext cx="634392" cy="661190"/>
              </a:xfrm>
              <a:prstGeom prst="rect">
                <a:avLst/>
              </a:prstGeom>
            </p:spPr>
          </p:pic>
        </p:grpSp>
        <p:pic>
          <p:nvPicPr>
            <p:cNvPr id="55" name="Picture 5" descr="E:\fppt\template\arrows\arrow3.png"/>
            <p:cNvPicPr>
              <a:picLocks noChangeAspect="1" noChangeArrowheads="1"/>
            </p:cNvPicPr>
            <p:nvPr/>
          </p:nvPicPr>
          <p:blipFill rotWithShape="1">
            <a:blip r:embed="rId11">
              <a:extLst>
                <a:ext uri="{28A0092B-C50C-407E-A947-70E740481C1C}">
                  <a14:useLocalDpi xmlns:a14="http://schemas.microsoft.com/office/drawing/2010/main" val="0"/>
                </a:ext>
              </a:extLst>
            </a:blip>
            <a:srcRect l="31375" b="30347"/>
            <a:stretch/>
          </p:blipFill>
          <p:spPr bwMode="auto">
            <a:xfrm rot="1910504">
              <a:off x="1016583" y="3653463"/>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 descr="E:\fppt\template\arrows\arrow3.png"/>
            <p:cNvPicPr>
              <a:picLocks noChangeAspect="1" noChangeArrowheads="1"/>
            </p:cNvPicPr>
            <p:nvPr/>
          </p:nvPicPr>
          <p:blipFill rotWithShape="1">
            <a:blip r:embed="rId11">
              <a:extLst>
                <a:ext uri="{28A0092B-C50C-407E-A947-70E740481C1C}">
                  <a14:useLocalDpi xmlns:a14="http://schemas.microsoft.com/office/drawing/2010/main" val="0"/>
                </a:ext>
              </a:extLst>
            </a:blip>
            <a:srcRect l="31375" b="30347"/>
            <a:stretch/>
          </p:blipFill>
          <p:spPr bwMode="auto">
            <a:xfrm rot="9102464">
              <a:off x="1493354" y="4153854"/>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151653083466557090-2.png"/>
            <p:cNvPicPr>
              <a:picLocks noChangeAspect="1"/>
            </p:cNvPicPr>
            <p:nvPr/>
          </p:nvPicPr>
          <p:blipFill rotWithShape="1">
            <a:blip r:embed="rId8">
              <a:extLst>
                <a:ext uri="{28A0092B-C50C-407E-A947-70E740481C1C}">
                  <a14:useLocalDpi xmlns:a14="http://schemas.microsoft.com/office/drawing/2010/main" val="0"/>
                </a:ext>
              </a:extLst>
            </a:blip>
            <a:srcRect l="69229" t="32723" r="8155" b="25441"/>
            <a:stretch/>
          </p:blipFill>
          <p:spPr>
            <a:xfrm>
              <a:off x="963250" y="4247151"/>
              <a:ext cx="634392" cy="661190"/>
            </a:xfrm>
            <a:prstGeom prst="rect">
              <a:avLst/>
            </a:prstGeom>
          </p:spPr>
        </p:pic>
        <p:pic>
          <p:nvPicPr>
            <p:cNvPr id="58" name="Picture 57"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l="40330" r="33626"/>
            <a:stretch/>
          </p:blipFill>
          <p:spPr>
            <a:xfrm>
              <a:off x="1094968" y="4413161"/>
              <a:ext cx="498719" cy="583351"/>
            </a:xfrm>
            <a:prstGeom prst="rect">
              <a:avLst/>
            </a:prstGeom>
          </p:spPr>
        </p:pic>
        <p:pic>
          <p:nvPicPr>
            <p:cNvPr id="59" name="Picture 58" descr="151653083466557090-3.png"/>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l="34085" t="2856" r="33323" b="-2856"/>
            <a:stretch/>
          </p:blipFill>
          <p:spPr>
            <a:xfrm>
              <a:off x="438403" y="4480595"/>
              <a:ext cx="519601" cy="548224"/>
            </a:xfrm>
            <a:prstGeom prst="rect">
              <a:avLst/>
            </a:prstGeom>
          </p:spPr>
        </p:pic>
        <p:pic>
          <p:nvPicPr>
            <p:cNvPr id="60" name="Picture 59" descr="151653083466557090-8.png"/>
            <p:cNvPicPr>
              <a:picLocks noChangeAspect="1"/>
            </p:cNvPicPr>
            <p:nvPr/>
          </p:nvPicPr>
          <p:blipFill rotWithShape="1">
            <a:blip r:embed="rId9">
              <a:extLst>
                <a:ext uri="{28A0092B-C50C-407E-A947-70E740481C1C}">
                  <a14:useLocalDpi xmlns:a14="http://schemas.microsoft.com/office/drawing/2010/main" val="0"/>
                </a:ext>
              </a:extLst>
            </a:blip>
            <a:srcRect l="6492" r="46816"/>
            <a:stretch/>
          </p:blipFill>
          <p:spPr>
            <a:xfrm>
              <a:off x="2169323" y="3540066"/>
              <a:ext cx="426959" cy="514352"/>
            </a:xfrm>
            <a:prstGeom prst="rect">
              <a:avLst/>
            </a:prstGeom>
          </p:spPr>
        </p:pic>
      </p:grpSp>
      <p:sp>
        <p:nvSpPr>
          <p:cNvPr id="62" name="TextBox 61"/>
          <p:cNvSpPr txBox="1"/>
          <p:nvPr/>
        </p:nvSpPr>
        <p:spPr>
          <a:xfrm>
            <a:off x="7279362" y="3627744"/>
            <a:ext cx="1693856" cy="1200329"/>
          </a:xfrm>
          <a:prstGeom prst="rect">
            <a:avLst/>
          </a:prstGeom>
          <a:noFill/>
        </p:spPr>
        <p:txBody>
          <a:bodyPr wrap="square" rtlCol="0">
            <a:spAutoFit/>
          </a:bodyPr>
          <a:lstStyle/>
          <a:p>
            <a:r>
              <a:rPr lang="en-GB" sz="1800" dirty="0" smtClean="0">
                <a:effectLst/>
              </a:rPr>
              <a:t>tZ FCNC</a:t>
            </a:r>
          </a:p>
          <a:p>
            <a:pPr marL="285750" indent="-285750">
              <a:buFont typeface="Wingdings" charset="2"/>
              <a:buChar char="v"/>
            </a:pPr>
            <a:r>
              <a:rPr lang="en-GB" sz="1800" dirty="0" smtClean="0">
                <a:effectLst/>
              </a:rPr>
              <a:t>1 b jet</a:t>
            </a:r>
          </a:p>
          <a:p>
            <a:pPr marL="285750" indent="-285750">
              <a:buFont typeface="Wingdings" charset="2"/>
              <a:buChar char="v"/>
            </a:pPr>
            <a:r>
              <a:rPr lang="en-GB" sz="1800" dirty="0" smtClean="0">
                <a:effectLst/>
              </a:rPr>
              <a:t>3 leptons</a:t>
            </a:r>
          </a:p>
          <a:p>
            <a:pPr marL="285750" indent="-285750">
              <a:buFont typeface="Wingdings" charset="2"/>
              <a:buChar char="v"/>
            </a:pPr>
            <a:r>
              <a:rPr lang="en-GB" sz="1800" dirty="0">
                <a:effectLst/>
              </a:rPr>
              <a:t>m</a:t>
            </a:r>
            <a:r>
              <a:rPr lang="en-GB" sz="1800" dirty="0" smtClean="0">
                <a:effectLst/>
              </a:rPr>
              <a:t>issing E</a:t>
            </a:r>
            <a:r>
              <a:rPr lang="en-GB" sz="1800" baseline="-25000" dirty="0" smtClean="0">
                <a:effectLst/>
              </a:rPr>
              <a:t>T</a:t>
            </a:r>
            <a:endParaRPr lang="en-GB" sz="1800" dirty="0">
              <a:effectLst/>
            </a:endParaRPr>
          </a:p>
        </p:txBody>
      </p:sp>
    </p:spTree>
    <p:extLst>
      <p:ext uri="{BB962C8B-B14F-4D97-AF65-F5344CB8AC3E}">
        <p14:creationId xmlns:p14="http://schemas.microsoft.com/office/powerpoint/2010/main" val="103533898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431800" y="1974241"/>
            <a:ext cx="5727000" cy="1159800"/>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b" anchorCtr="0">
            <a:noAutofit/>
          </a:bodyPr>
          <a:lstStyle/>
          <a:p>
            <a:pPr marL="0" lvl="0" indent="0">
              <a:spcBef>
                <a:spcPts val="0"/>
              </a:spcBef>
              <a:spcAft>
                <a:spcPts val="0"/>
              </a:spcAft>
              <a:buNone/>
            </a:pPr>
            <a:r>
              <a:rPr lang="nl-BE" sz="2800" b="1" dirty="0" smtClean="0">
                <a:solidFill>
                  <a:schemeClr val="accent6">
                    <a:lumMod val="75000"/>
                  </a:schemeClr>
                </a:solidFill>
                <a:latin typeface="Bangla MN"/>
                <a:cs typeface="Bangla MN"/>
              </a:rPr>
              <a:t>Een zoektocht naar smaakveranderende neutrale stromen gerelateerd met een top quark en een Z boson</a:t>
            </a:r>
            <a:endParaRPr sz="2800" b="1" dirty="0">
              <a:solidFill>
                <a:schemeClr val="accent6">
                  <a:lumMod val="75000"/>
                </a:schemeClr>
              </a:solidFill>
              <a:latin typeface="Bangla MN"/>
              <a:cs typeface="Bangla MN"/>
            </a:endParaRPr>
          </a:p>
        </p:txBody>
      </p:sp>
      <p:sp>
        <p:nvSpPr>
          <p:cNvPr id="2" name="TextBox 1"/>
          <p:cNvSpPr txBox="1"/>
          <p:nvPr/>
        </p:nvSpPr>
        <p:spPr>
          <a:xfrm>
            <a:off x="4562231" y="3585308"/>
            <a:ext cx="4445000" cy="738664"/>
          </a:xfrm>
          <a:prstGeom prst="rect">
            <a:avLst/>
          </a:prstGeom>
          <a:noFill/>
        </p:spPr>
        <p:txBody>
          <a:bodyPr wrap="square" rtlCol="0">
            <a:spAutoFit/>
          </a:bodyPr>
          <a:lstStyle/>
          <a:p>
            <a:pPr algn="r"/>
            <a:r>
              <a:rPr lang="en-GB" dirty="0" err="1">
                <a:latin typeface="Bangla MN"/>
                <a:cs typeface="Bangla MN"/>
              </a:rPr>
              <a:t>g</a:t>
            </a:r>
            <a:r>
              <a:rPr lang="en-GB" dirty="0" err="1" smtClean="0">
                <a:latin typeface="Bangla MN"/>
                <a:cs typeface="Bangla MN"/>
              </a:rPr>
              <a:t>ebruik</a:t>
            </a:r>
            <a:r>
              <a:rPr lang="en-GB" dirty="0" smtClean="0">
                <a:latin typeface="Bangla MN"/>
                <a:cs typeface="Bangla MN"/>
              </a:rPr>
              <a:t> </a:t>
            </a:r>
            <a:r>
              <a:rPr lang="en-GB" dirty="0" err="1" smtClean="0">
                <a:latin typeface="Bangla MN"/>
                <a:cs typeface="Bangla MN"/>
              </a:rPr>
              <a:t>makend</a:t>
            </a:r>
            <a:r>
              <a:rPr lang="en-GB" dirty="0" smtClean="0">
                <a:latin typeface="Bangla MN"/>
                <a:cs typeface="Bangla MN"/>
              </a:rPr>
              <a:t> van de data </a:t>
            </a:r>
            <a:r>
              <a:rPr lang="en-GB" dirty="0" err="1" smtClean="0">
                <a:latin typeface="Bangla MN"/>
                <a:cs typeface="Bangla MN"/>
              </a:rPr>
              <a:t>gecollecteerd</a:t>
            </a:r>
            <a:r>
              <a:rPr lang="en-GB" dirty="0" smtClean="0">
                <a:latin typeface="Bangla MN"/>
                <a:cs typeface="Bangla MN"/>
              </a:rPr>
              <a:t> door het CMS experiment met </a:t>
            </a:r>
            <a:r>
              <a:rPr lang="en-GB" dirty="0" err="1" smtClean="0">
                <a:latin typeface="Bangla MN"/>
                <a:cs typeface="Bangla MN"/>
              </a:rPr>
              <a:t>een</a:t>
            </a:r>
            <a:r>
              <a:rPr lang="en-GB" dirty="0" smtClean="0">
                <a:latin typeface="Bangla MN"/>
                <a:cs typeface="Bangla MN"/>
              </a:rPr>
              <a:t> </a:t>
            </a:r>
            <a:r>
              <a:rPr lang="en-GB" dirty="0" err="1" smtClean="0">
                <a:latin typeface="Bangla MN"/>
                <a:cs typeface="Bangla MN"/>
              </a:rPr>
              <a:t>massamiddelpuntsenergie</a:t>
            </a:r>
            <a:r>
              <a:rPr lang="en-GB" dirty="0" smtClean="0">
                <a:latin typeface="Bangla MN"/>
                <a:cs typeface="Bangla MN"/>
              </a:rPr>
              <a:t> van 13 TeV</a:t>
            </a:r>
            <a:endParaRPr lang="en-GB" dirty="0">
              <a:latin typeface="Bangla MN"/>
              <a:cs typeface="Bangla MN"/>
            </a:endParaRPr>
          </a:p>
        </p:txBody>
      </p:sp>
      <p:sp>
        <p:nvSpPr>
          <p:cNvPr id="3" name="TextBox 2"/>
          <p:cNvSpPr txBox="1"/>
          <p:nvPr/>
        </p:nvSpPr>
        <p:spPr>
          <a:xfrm>
            <a:off x="431800" y="4236048"/>
            <a:ext cx="2950308" cy="769441"/>
          </a:xfrm>
          <a:prstGeom prst="rect">
            <a:avLst/>
          </a:prstGeom>
          <a:noFill/>
        </p:spPr>
        <p:txBody>
          <a:bodyPr wrap="square" rtlCol="0">
            <a:spAutoFit/>
          </a:bodyPr>
          <a:lstStyle/>
          <a:p>
            <a:r>
              <a:rPr lang="en-GB" sz="1100" dirty="0" smtClean="0">
                <a:latin typeface="Bangla MN"/>
                <a:cs typeface="Bangla MN"/>
              </a:rPr>
              <a:t>Isis Van Parijs</a:t>
            </a:r>
          </a:p>
          <a:p>
            <a:r>
              <a:rPr lang="en-GB" sz="1100" dirty="0" smtClean="0">
                <a:latin typeface="Bangla MN"/>
                <a:cs typeface="Bangla MN"/>
              </a:rPr>
              <a:t>VUB </a:t>
            </a:r>
            <a:r>
              <a:rPr lang="mr-IN" sz="1100" dirty="0" smtClean="0">
                <a:latin typeface="Bangla MN"/>
                <a:cs typeface="Bangla MN"/>
              </a:rPr>
              <a:t>–</a:t>
            </a:r>
            <a:r>
              <a:rPr lang="en-GB" sz="1100" dirty="0" smtClean="0">
                <a:latin typeface="Bangla MN"/>
                <a:cs typeface="Bangla MN"/>
              </a:rPr>
              <a:t> IIHE</a:t>
            </a:r>
            <a:endParaRPr lang="en-GB" sz="1100" dirty="0">
              <a:latin typeface="Bangla MN"/>
              <a:cs typeface="Bangla MN"/>
            </a:endParaRPr>
          </a:p>
          <a:p>
            <a:r>
              <a:rPr lang="en-GB" sz="1100" dirty="0" smtClean="0">
                <a:latin typeface="Bangla MN"/>
                <a:cs typeface="Bangla MN"/>
              </a:rPr>
              <a:t>26 </a:t>
            </a:r>
            <a:r>
              <a:rPr lang="en-GB" sz="1100" dirty="0" err="1" smtClean="0">
                <a:latin typeface="Bangla MN"/>
                <a:cs typeface="Bangla MN"/>
              </a:rPr>
              <a:t>Januari</a:t>
            </a:r>
            <a:r>
              <a:rPr lang="en-GB" sz="1100" dirty="0" smtClean="0">
                <a:latin typeface="Bangla MN"/>
                <a:cs typeface="Bangla MN"/>
              </a:rPr>
              <a:t> 2018</a:t>
            </a:r>
          </a:p>
          <a:p>
            <a:r>
              <a:rPr lang="en-GB" sz="1100" dirty="0" smtClean="0">
                <a:latin typeface="Bangla MN"/>
                <a:cs typeface="Bangla MN"/>
              </a:rPr>
              <a:t>Promotor </a:t>
            </a:r>
            <a:r>
              <a:rPr lang="en-GB" sz="1100" dirty="0" err="1" smtClean="0">
                <a:latin typeface="Bangla MN"/>
                <a:cs typeface="Bangla MN"/>
              </a:rPr>
              <a:t>Prof.</a:t>
            </a:r>
            <a:r>
              <a:rPr lang="en-GB" sz="1100" dirty="0" smtClean="0">
                <a:latin typeface="Bangla MN"/>
                <a:cs typeface="Bangla MN"/>
              </a:rPr>
              <a:t> J. D’Hondt</a:t>
            </a:r>
            <a:endParaRPr lang="en-GB" sz="1100" dirty="0">
              <a:latin typeface="Bangla MN"/>
              <a:cs typeface="Bangla MN"/>
            </a:endParaRPr>
          </a:p>
        </p:txBody>
      </p:sp>
      <p:pic>
        <p:nvPicPr>
          <p:cNvPr id="5" name="Picture 4"/>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7893538" y="147760"/>
            <a:ext cx="996462" cy="1014193"/>
          </a:xfrm>
          <a:prstGeom prst="rect">
            <a:avLst/>
          </a:prstGeom>
          <a:ln>
            <a:noFill/>
          </a:ln>
          <a:effectLst>
            <a:innerShdw blurRad="63500" dist="50800" dir="16200000">
              <a:prstClr val="black">
                <a:alpha val="50000"/>
              </a:prstClr>
            </a:innerShdw>
          </a:effectLst>
        </p:spPr>
      </p:pic>
      <p:pic>
        <p:nvPicPr>
          <p:cNvPr id="6" name="Picture 5" descr="15156649072399730-2.png"/>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368816" y="4558092"/>
            <a:ext cx="638415" cy="447397"/>
          </a:xfrm>
          <a:prstGeom prst="rect">
            <a:avLst/>
          </a:prstGeom>
        </p:spPr>
      </p:pic>
    </p:spTree>
    <p:extLst>
      <p:ext uri="{BB962C8B-B14F-4D97-AF65-F5344CB8AC3E}">
        <p14:creationId xmlns:p14="http://schemas.microsoft.com/office/powerpoint/2010/main" val="74791543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grpSp>
        <p:nvGrpSpPr>
          <p:cNvPr id="138" name="Group 137"/>
          <p:cNvGrpSpPr/>
          <p:nvPr/>
        </p:nvGrpSpPr>
        <p:grpSpPr>
          <a:xfrm>
            <a:off x="-1" y="5"/>
            <a:ext cx="7583381" cy="5143495"/>
            <a:chOff x="-104189" y="5"/>
            <a:chExt cx="6888819" cy="5599290"/>
          </a:xfrm>
        </p:grpSpPr>
        <p:sp>
          <p:nvSpPr>
            <p:cNvPr id="106" name="Oval 105"/>
            <p:cNvSpPr/>
            <p:nvPr/>
          </p:nvSpPr>
          <p:spPr>
            <a:xfrm>
              <a:off x="3525800" y="2302939"/>
              <a:ext cx="1123098" cy="1196623"/>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7" name="Oval 106"/>
            <p:cNvSpPr/>
            <p:nvPr/>
          </p:nvSpPr>
          <p:spPr>
            <a:xfrm>
              <a:off x="3019483" y="1636896"/>
              <a:ext cx="2144936" cy="2423513"/>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8" name="Oval 107"/>
            <p:cNvSpPr/>
            <p:nvPr/>
          </p:nvSpPr>
          <p:spPr>
            <a:xfrm>
              <a:off x="2503961" y="1151468"/>
              <a:ext cx="3203596" cy="3397956"/>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Oval 108"/>
            <p:cNvSpPr/>
            <p:nvPr/>
          </p:nvSpPr>
          <p:spPr>
            <a:xfrm>
              <a:off x="1454508" y="6"/>
              <a:ext cx="5330122" cy="5599289"/>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0" name="Oval 109"/>
            <p:cNvSpPr/>
            <p:nvPr/>
          </p:nvSpPr>
          <p:spPr>
            <a:xfrm>
              <a:off x="3700707" y="2517424"/>
              <a:ext cx="764076" cy="767644"/>
            </a:xfrm>
            <a:prstGeom prst="ellipse">
              <a:avLst/>
            </a:prstGeom>
            <a:noFill/>
            <a:ln w="38100" cmpd="sng">
              <a:solidFill>
                <a:srgbClr val="FD8E8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11" name="Curved Connector 110"/>
            <p:cNvCxnSpPr/>
            <p:nvPr/>
          </p:nvCxnSpPr>
          <p:spPr>
            <a:xfrm rot="5400000">
              <a:off x="3102387" y="1122511"/>
              <a:ext cx="2743200" cy="791693"/>
            </a:xfrm>
            <a:prstGeom prst="curvedConnector3">
              <a:avLst>
                <a:gd name="adj1" fmla="val 50000"/>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4914062" y="318923"/>
              <a:ext cx="581763" cy="338554"/>
            </a:xfrm>
            <a:prstGeom prst="rect">
              <a:avLst/>
            </a:prstGeom>
            <a:noFill/>
          </p:spPr>
          <p:txBody>
            <a:bodyPr wrap="square" rtlCol="0">
              <a:spAutoFit/>
            </a:bodyPr>
            <a:lstStyle/>
            <a:p>
              <a:r>
                <a:rPr lang="en-GB" sz="1600" b="1" dirty="0" smtClean="0">
                  <a:solidFill>
                    <a:schemeClr val="accent6"/>
                  </a:solidFill>
                  <a:effectLst>
                    <a:innerShdw blurRad="63500" dist="50800" dir="13500000">
                      <a:srgbClr val="000000">
                        <a:alpha val="50000"/>
                      </a:srgbClr>
                    </a:innerShdw>
                  </a:effectLst>
                </a:rPr>
                <a:t>μ</a:t>
              </a:r>
              <a:r>
                <a:rPr lang="en-GB" sz="1600" b="1" baseline="30000" dirty="0" smtClean="0">
                  <a:solidFill>
                    <a:schemeClr val="accent6"/>
                  </a:solidFill>
                  <a:effectLst>
                    <a:innerShdw blurRad="63500" dist="50800" dir="13500000">
                      <a:srgbClr val="000000">
                        <a:alpha val="50000"/>
                      </a:srgbClr>
                    </a:innerShdw>
                  </a:effectLst>
                </a:rPr>
                <a:t>-</a:t>
              </a:r>
              <a:endParaRPr lang="en-GB" sz="1600" b="1" dirty="0">
                <a:solidFill>
                  <a:schemeClr val="accent6"/>
                </a:solidFill>
                <a:effectLst>
                  <a:innerShdw blurRad="63500" dist="50800" dir="13500000">
                    <a:srgbClr val="000000">
                      <a:alpha val="50000"/>
                    </a:srgbClr>
                  </a:innerShdw>
                </a:effectLst>
              </a:endParaRPr>
            </a:p>
          </p:txBody>
        </p:sp>
        <p:sp>
          <p:nvSpPr>
            <p:cNvPr id="113" name="Arc 112"/>
            <p:cNvSpPr/>
            <p:nvPr/>
          </p:nvSpPr>
          <p:spPr>
            <a:xfrm>
              <a:off x="3502785" y="2889958"/>
              <a:ext cx="1100085" cy="1170446"/>
            </a:xfrm>
            <a:prstGeom prst="arc">
              <a:avLst>
                <a:gd name="adj1" fmla="val 16200000"/>
                <a:gd name="adj2" fmla="val 19779244"/>
              </a:avLst>
            </a:prstGeom>
            <a:ln w="38100" cmpd="sng">
              <a:solidFill>
                <a:srgbClr val="00009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4" name="Arc 113"/>
            <p:cNvSpPr/>
            <p:nvPr/>
          </p:nvSpPr>
          <p:spPr>
            <a:xfrm rot="16200000" flipH="1" flipV="1">
              <a:off x="3309698" y="1898672"/>
              <a:ext cx="1095023" cy="932713"/>
            </a:xfrm>
            <a:prstGeom prst="arc">
              <a:avLst>
                <a:gd name="adj1" fmla="val 16907930"/>
                <a:gd name="adj2" fmla="val 19779244"/>
              </a:avLst>
            </a:prstGeom>
            <a:ln w="38100" cmpd="sng">
              <a:solidFill>
                <a:srgbClr val="00009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5" name="TextBox 114"/>
            <p:cNvSpPr txBox="1"/>
            <p:nvPr/>
          </p:nvSpPr>
          <p:spPr>
            <a:xfrm>
              <a:off x="4218232" y="2072856"/>
              <a:ext cx="449079" cy="338554"/>
            </a:xfrm>
            <a:prstGeom prst="rect">
              <a:avLst/>
            </a:prstGeom>
            <a:noFill/>
          </p:spPr>
          <p:txBody>
            <a:bodyPr wrap="square" rtlCol="0">
              <a:spAutoFit/>
            </a:bodyPr>
            <a:lstStyle/>
            <a:p>
              <a:r>
                <a:rPr lang="en-GB" sz="1600" b="1" dirty="0" smtClean="0">
                  <a:solidFill>
                    <a:srgbClr val="000090"/>
                  </a:solidFill>
                  <a:effectLst>
                    <a:innerShdw blurRad="63500" dist="50800" dir="13500000">
                      <a:srgbClr val="000000">
                        <a:alpha val="50000"/>
                      </a:srgbClr>
                    </a:innerShdw>
                  </a:effectLst>
                </a:rPr>
                <a:t>e</a:t>
              </a:r>
              <a:r>
                <a:rPr lang="en-GB" sz="1600" b="1" baseline="30000" dirty="0" smtClean="0">
                  <a:solidFill>
                    <a:srgbClr val="000090"/>
                  </a:solidFill>
                  <a:effectLst>
                    <a:innerShdw blurRad="63500" dist="50800" dir="13500000">
                      <a:srgbClr val="000000">
                        <a:alpha val="50000"/>
                      </a:srgbClr>
                    </a:innerShdw>
                  </a:effectLst>
                </a:rPr>
                <a:t>+</a:t>
              </a:r>
              <a:endParaRPr lang="en-GB" sz="1600" b="1" dirty="0">
                <a:solidFill>
                  <a:srgbClr val="000090"/>
                </a:solidFill>
                <a:effectLst>
                  <a:innerShdw blurRad="63500" dist="50800" dir="13500000">
                    <a:srgbClr val="000000">
                      <a:alpha val="50000"/>
                    </a:srgbClr>
                  </a:innerShdw>
                </a:effectLst>
              </a:endParaRPr>
            </a:p>
          </p:txBody>
        </p:sp>
        <p:sp>
          <p:nvSpPr>
            <p:cNvPr id="116" name="TextBox 115"/>
            <p:cNvSpPr txBox="1"/>
            <p:nvPr/>
          </p:nvSpPr>
          <p:spPr>
            <a:xfrm>
              <a:off x="4466788" y="3039400"/>
              <a:ext cx="449079" cy="338554"/>
            </a:xfrm>
            <a:prstGeom prst="rect">
              <a:avLst/>
            </a:prstGeom>
            <a:noFill/>
          </p:spPr>
          <p:txBody>
            <a:bodyPr wrap="square" rtlCol="0">
              <a:spAutoFit/>
            </a:bodyPr>
            <a:lstStyle/>
            <a:p>
              <a:r>
                <a:rPr lang="en-GB" sz="1600" b="1" dirty="0" smtClean="0">
                  <a:solidFill>
                    <a:srgbClr val="000090"/>
                  </a:solidFill>
                  <a:effectLst>
                    <a:innerShdw blurRad="63500" dist="50800" dir="13500000">
                      <a:srgbClr val="000000">
                        <a:alpha val="50000"/>
                      </a:srgbClr>
                    </a:innerShdw>
                  </a:effectLst>
                </a:rPr>
                <a:t>e-</a:t>
              </a:r>
              <a:endParaRPr lang="en-GB" sz="1600" b="1" dirty="0">
                <a:solidFill>
                  <a:srgbClr val="000090"/>
                </a:solidFill>
                <a:effectLst>
                  <a:innerShdw blurRad="63500" dist="50800" dir="13500000">
                    <a:srgbClr val="000000">
                      <a:alpha val="50000"/>
                    </a:srgbClr>
                  </a:innerShdw>
                </a:effectLst>
              </a:endParaRPr>
            </a:p>
          </p:txBody>
        </p:sp>
        <p:cxnSp>
          <p:nvCxnSpPr>
            <p:cNvPr id="129" name="Straight Connector 128"/>
            <p:cNvCxnSpPr>
              <a:stCxn id="114" idx="2"/>
            </p:cNvCxnSpPr>
            <p:nvPr/>
          </p:nvCxnSpPr>
          <p:spPr>
            <a:xfrm flipH="1" flipV="1">
              <a:off x="3940060" y="5"/>
              <a:ext cx="145160" cy="2842633"/>
            </a:xfrm>
            <a:prstGeom prst="line">
              <a:avLst/>
            </a:prstGeom>
            <a:ln w="28575" cmpd="sng">
              <a:solidFill>
                <a:schemeClr val="accent5">
                  <a:lumMod val="75000"/>
                </a:schemeClr>
              </a:solidFill>
              <a:prstDash val="solid"/>
            </a:ln>
          </p:spPr>
          <p:style>
            <a:lnRef idx="2">
              <a:schemeClr val="accent1"/>
            </a:lnRef>
            <a:fillRef idx="0">
              <a:schemeClr val="accent1"/>
            </a:fillRef>
            <a:effectRef idx="1">
              <a:schemeClr val="accent1"/>
            </a:effectRef>
            <a:fontRef idx="minor">
              <a:schemeClr val="tx1"/>
            </a:fontRef>
          </p:style>
        </p:cxnSp>
        <p:sp>
          <p:nvSpPr>
            <p:cNvPr id="130" name="Arc 129"/>
            <p:cNvSpPr/>
            <p:nvPr/>
          </p:nvSpPr>
          <p:spPr>
            <a:xfrm rot="14428938" flipV="1">
              <a:off x="3314095" y="2752594"/>
              <a:ext cx="869711" cy="723781"/>
            </a:xfrm>
            <a:prstGeom prst="arc">
              <a:avLst>
                <a:gd name="adj1" fmla="val 16200000"/>
                <a:gd name="adj2" fmla="val 18386043"/>
              </a:avLst>
            </a:prstGeom>
            <a:ln>
              <a:solidFill>
                <a:srgbClr val="80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31" name="TextBox 130"/>
            <p:cNvSpPr txBox="1"/>
            <p:nvPr/>
          </p:nvSpPr>
          <p:spPr>
            <a:xfrm rot="19517582">
              <a:off x="-104189" y="485507"/>
              <a:ext cx="1976034"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sz="1200" b="1" dirty="0" smtClean="0">
                  <a:ln w="1905">
                    <a:noFill/>
                  </a:ln>
                  <a:solidFill>
                    <a:schemeClr val="tx1"/>
                  </a:solidFill>
                  <a:effectLst>
                    <a:innerShdw blurRad="69850" dist="43180" dir="5400000">
                      <a:srgbClr val="000000">
                        <a:alpha val="65000"/>
                      </a:srgbClr>
                    </a:innerShdw>
                  </a:effectLst>
                </a:rPr>
                <a:t>SKETCH OF </a:t>
              </a:r>
            </a:p>
            <a:p>
              <a:pPr algn="ctr"/>
              <a:r>
                <a:rPr lang="en-GB" sz="1200" b="1" dirty="0" smtClean="0">
                  <a:ln w="1905">
                    <a:noFill/>
                  </a:ln>
                  <a:solidFill>
                    <a:schemeClr val="tx1"/>
                  </a:solidFill>
                  <a:effectLst>
                    <a:innerShdw blurRad="69850" dist="43180" dir="5400000">
                      <a:srgbClr val="000000">
                        <a:alpha val="65000"/>
                      </a:srgbClr>
                    </a:innerShdw>
                  </a:effectLst>
                </a:rPr>
                <a:t>FCNC </a:t>
              </a:r>
            </a:p>
            <a:p>
              <a:pPr algn="ctr"/>
              <a:r>
                <a:rPr lang="en-GB" sz="1200" b="1" dirty="0" smtClean="0">
                  <a:ln w="1905">
                    <a:noFill/>
                  </a:ln>
                  <a:solidFill>
                    <a:schemeClr val="tx1"/>
                  </a:solidFill>
                  <a:effectLst>
                    <a:innerShdw blurRad="69850" dist="43180" dir="5400000">
                      <a:srgbClr val="000000">
                        <a:alpha val="65000"/>
                      </a:srgbClr>
                    </a:innerShdw>
                  </a:effectLst>
                </a:rPr>
                <a:t>SIGNATURE</a:t>
              </a:r>
            </a:p>
          </p:txBody>
        </p:sp>
        <p:sp>
          <p:nvSpPr>
            <p:cNvPr id="134" name="TextBox 133"/>
            <p:cNvSpPr txBox="1"/>
            <p:nvPr/>
          </p:nvSpPr>
          <p:spPr>
            <a:xfrm>
              <a:off x="2479479" y="628353"/>
              <a:ext cx="1738753" cy="338554"/>
            </a:xfrm>
            <a:prstGeom prst="rect">
              <a:avLst/>
            </a:prstGeom>
            <a:noFill/>
          </p:spPr>
          <p:txBody>
            <a:bodyPr wrap="square" rtlCol="0">
              <a:spAutoFit/>
            </a:bodyPr>
            <a:lstStyle/>
            <a:p>
              <a:r>
                <a:rPr lang="en-GB" sz="1600" b="1" dirty="0" smtClean="0">
                  <a:ln w="1905"/>
                  <a:solidFill>
                    <a:srgbClr val="5243BB"/>
                  </a:solidFill>
                  <a:effectLst>
                    <a:innerShdw blurRad="69850" dist="43180" dir="5400000">
                      <a:srgbClr val="000000">
                        <a:alpha val="65000"/>
                      </a:srgbClr>
                    </a:innerShdw>
                  </a:effectLst>
                </a:rPr>
                <a:t>Undetected: </a:t>
              </a:r>
              <a:r>
                <a:rPr lang="en-GB" sz="1600" b="1" dirty="0" err="1" smtClean="0">
                  <a:ln w="1905"/>
                  <a:solidFill>
                    <a:srgbClr val="5243BB"/>
                  </a:solidFill>
                  <a:effectLst>
                    <a:innerShdw blurRad="69850" dist="43180" dir="5400000">
                      <a:srgbClr val="000000">
                        <a:alpha val="65000"/>
                      </a:srgbClr>
                    </a:innerShdw>
                  </a:effectLst>
                </a:rPr>
                <a:t>ν</a:t>
              </a:r>
              <a:r>
                <a:rPr lang="en-GB" sz="1600" b="1" baseline="-25000" dirty="0" err="1" smtClean="0">
                  <a:ln w="1905"/>
                  <a:solidFill>
                    <a:srgbClr val="5243BB"/>
                  </a:solidFill>
                  <a:effectLst>
                    <a:innerShdw blurRad="69850" dist="43180" dir="5400000">
                      <a:srgbClr val="000000">
                        <a:alpha val="65000"/>
                      </a:srgbClr>
                    </a:innerShdw>
                  </a:effectLst>
                </a:rPr>
                <a:t>μ</a:t>
              </a:r>
              <a:endParaRPr lang="en-GB" sz="1600" b="1" baseline="-25000" dirty="0">
                <a:ln w="1905"/>
                <a:solidFill>
                  <a:srgbClr val="5243BB"/>
                </a:solidFill>
                <a:effectLst>
                  <a:innerShdw blurRad="69850" dist="43180" dir="5400000">
                    <a:srgbClr val="000000">
                      <a:alpha val="65000"/>
                    </a:srgbClr>
                  </a:innerShdw>
                </a:effectLst>
              </a:endParaRPr>
            </a:p>
          </p:txBody>
        </p:sp>
      </p:grpSp>
      <p:pic>
        <p:nvPicPr>
          <p:cNvPr id="161" name="Picture 160" descr="151653083466557090-3.png"/>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l="34085" t="2856" r="33323" b="-2856"/>
          <a:stretch/>
        </p:blipFill>
        <p:spPr>
          <a:xfrm>
            <a:off x="4149150" y="-118010"/>
            <a:ext cx="519601" cy="548224"/>
          </a:xfrm>
          <a:prstGeom prst="rect">
            <a:avLst/>
          </a:prstGeom>
        </p:spPr>
      </p:pic>
      <p:pic>
        <p:nvPicPr>
          <p:cNvPr id="162" name="Picture 161"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l="40330" r="33626"/>
          <a:stretch/>
        </p:blipFill>
        <p:spPr>
          <a:xfrm>
            <a:off x="5232314" y="-6147"/>
            <a:ext cx="498719" cy="583351"/>
          </a:xfrm>
          <a:prstGeom prst="rect">
            <a:avLst/>
          </a:prstGeom>
        </p:spPr>
      </p:pic>
      <p:pic>
        <p:nvPicPr>
          <p:cNvPr id="163" name="Picture 162"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4625100" y="2115475"/>
            <a:ext cx="437921" cy="369951"/>
          </a:xfrm>
          <a:prstGeom prst="rect">
            <a:avLst/>
          </a:prstGeom>
        </p:spPr>
      </p:pic>
      <p:pic>
        <p:nvPicPr>
          <p:cNvPr id="164" name="Picture 163"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4810675" y="2672648"/>
            <a:ext cx="437921" cy="369951"/>
          </a:xfrm>
          <a:prstGeom prst="rect">
            <a:avLst/>
          </a:prstGeom>
        </p:spPr>
      </p:pic>
      <p:pic>
        <p:nvPicPr>
          <p:cNvPr id="167" name="Picture 166" descr="151653083466557090-9.png"/>
          <p:cNvPicPr>
            <a:picLocks noChangeAspect="1"/>
          </p:cNvPicPr>
          <p:nvPr/>
        </p:nvPicPr>
        <p:blipFill rotWithShape="1">
          <a:blip r:embed="rId6">
            <a:duotone>
              <a:prstClr val="black"/>
              <a:schemeClr val="accent3">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30693" t="35937" r="23052" b="20940"/>
          <a:stretch/>
        </p:blipFill>
        <p:spPr>
          <a:xfrm>
            <a:off x="3698149" y="2659022"/>
            <a:ext cx="991971" cy="702630"/>
          </a:xfrm>
          <a:prstGeom prst="rect">
            <a:avLst/>
          </a:prstGeom>
        </p:spPr>
      </p:pic>
      <p:pic>
        <p:nvPicPr>
          <p:cNvPr id="166" name="Picture 165" descr="151653083466557090-2.png"/>
          <p:cNvPicPr>
            <a:picLocks noChangeAspect="1"/>
          </p:cNvPicPr>
          <p:nvPr/>
        </p:nvPicPr>
        <p:blipFill rotWithShape="1">
          <a:blip r:embed="rId8">
            <a:extLst>
              <a:ext uri="{28A0092B-C50C-407E-A947-70E740481C1C}">
                <a14:useLocalDpi xmlns:a14="http://schemas.microsoft.com/office/drawing/2010/main" val="0"/>
              </a:ext>
            </a:extLst>
          </a:blip>
          <a:srcRect l="29577" r="50629" b="63908"/>
          <a:stretch/>
        </p:blipFill>
        <p:spPr>
          <a:xfrm>
            <a:off x="3568902" y="2865143"/>
            <a:ext cx="609515" cy="626156"/>
          </a:xfrm>
          <a:prstGeom prst="rect">
            <a:avLst/>
          </a:prstGeom>
        </p:spPr>
      </p:pic>
      <p:pic>
        <p:nvPicPr>
          <p:cNvPr id="168" name="Picture 167" descr="151653083466557090-9.png"/>
          <p:cNvPicPr>
            <a:picLocks noChangeAspect="1"/>
          </p:cNvPicPr>
          <p:nvPr/>
        </p:nvPicPr>
        <p:blipFill rotWithShape="1">
          <a:blip r:embed="rId9">
            <a:duotone>
              <a:prstClr val="black"/>
              <a:srgbClr val="D9C3A5">
                <a:tint val="50000"/>
                <a:satMod val="180000"/>
              </a:srgbClr>
            </a:duotone>
            <a:extLst>
              <a:ext uri="{BEBA8EAE-BF5A-486C-A8C5-ECC9F3942E4B}">
                <a14:imgProps xmlns:a14="http://schemas.microsoft.com/office/drawing/2010/main">
                  <a14:imgLayer r:embed="rId10">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30693" t="35937" r="23052" b="20940"/>
          <a:stretch/>
        </p:blipFill>
        <p:spPr>
          <a:xfrm rot="4547380">
            <a:off x="3537464" y="1873620"/>
            <a:ext cx="991971" cy="702630"/>
          </a:xfrm>
          <a:prstGeom prst="rect">
            <a:avLst/>
          </a:prstGeom>
        </p:spPr>
      </p:pic>
      <p:pic>
        <p:nvPicPr>
          <p:cNvPr id="165" name="Picture 164" descr="151653083466557090-2.png"/>
          <p:cNvPicPr>
            <a:picLocks noChangeAspect="1"/>
          </p:cNvPicPr>
          <p:nvPr/>
        </p:nvPicPr>
        <p:blipFill rotWithShape="1">
          <a:blip r:embed="rId8">
            <a:extLst>
              <a:ext uri="{28A0092B-C50C-407E-A947-70E740481C1C}">
                <a14:useLocalDpi xmlns:a14="http://schemas.microsoft.com/office/drawing/2010/main" val="0"/>
              </a:ext>
            </a:extLst>
          </a:blip>
          <a:srcRect l="69229" t="32723" r="8155" b="25441"/>
          <a:stretch/>
        </p:blipFill>
        <p:spPr>
          <a:xfrm>
            <a:off x="3336252" y="1503649"/>
            <a:ext cx="634392" cy="661190"/>
          </a:xfrm>
          <a:prstGeom prst="rect">
            <a:avLst/>
          </a:prstGeom>
        </p:spPr>
      </p:pic>
      <p:sp>
        <p:nvSpPr>
          <p:cNvPr id="169" name="TextBox 168"/>
          <p:cNvSpPr txBox="1"/>
          <p:nvPr/>
        </p:nvSpPr>
        <p:spPr>
          <a:xfrm>
            <a:off x="3560532" y="2487982"/>
            <a:ext cx="706644" cy="369332"/>
          </a:xfrm>
          <a:prstGeom prst="rect">
            <a:avLst/>
          </a:prstGeom>
          <a:noFill/>
        </p:spPr>
        <p:txBody>
          <a:bodyPr wrap="square" rtlCol="0">
            <a:spAutoFit/>
          </a:bodyPr>
          <a:lstStyle/>
          <a:p>
            <a:r>
              <a:rPr lang="en-GB" sz="1800" dirty="0" smtClean="0">
                <a:solidFill>
                  <a:schemeClr val="accent3">
                    <a:lumMod val="40000"/>
                    <a:lumOff val="60000"/>
                  </a:schemeClr>
                </a:solidFill>
                <a:effectLst>
                  <a:glow rad="101600">
                    <a:schemeClr val="tx1">
                      <a:alpha val="75000"/>
                    </a:schemeClr>
                  </a:glow>
                </a:effectLst>
              </a:rPr>
              <a:t>Jets</a:t>
            </a:r>
            <a:endParaRPr lang="en-GB" sz="1800" dirty="0">
              <a:solidFill>
                <a:schemeClr val="accent3">
                  <a:lumMod val="40000"/>
                  <a:lumOff val="60000"/>
                </a:schemeClr>
              </a:solidFill>
              <a:effectLst>
                <a:glow rad="101600">
                  <a:schemeClr val="tx1">
                    <a:alpha val="75000"/>
                  </a:schemeClr>
                </a:glow>
              </a:effectLst>
            </a:endParaRPr>
          </a:p>
        </p:txBody>
      </p:sp>
      <p:pic>
        <p:nvPicPr>
          <p:cNvPr id="48" name="Picture 47" descr="Screen Shot 2018-01-24 at 08.45.5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6704" y="2303868"/>
            <a:ext cx="3174556" cy="2031000"/>
          </a:xfrm>
          <a:prstGeom prst="rect">
            <a:avLst/>
          </a:prstGeom>
        </p:spPr>
      </p:pic>
      <p:grpSp>
        <p:nvGrpSpPr>
          <p:cNvPr id="3" name="Group 2"/>
          <p:cNvGrpSpPr/>
          <p:nvPr/>
        </p:nvGrpSpPr>
        <p:grpSpPr>
          <a:xfrm>
            <a:off x="5836704" y="703430"/>
            <a:ext cx="3174556" cy="1600438"/>
            <a:chOff x="6030154" y="529564"/>
            <a:chExt cx="3174556" cy="1600438"/>
          </a:xfrm>
        </p:grpSpPr>
        <p:sp>
          <p:nvSpPr>
            <p:cNvPr id="49" name="TextBox 48"/>
            <p:cNvSpPr txBox="1"/>
            <p:nvPr/>
          </p:nvSpPr>
          <p:spPr>
            <a:xfrm>
              <a:off x="6030154" y="529564"/>
              <a:ext cx="3174556" cy="1600438"/>
            </a:xfrm>
            <a:prstGeom prst="rect">
              <a:avLst/>
            </a:prstGeom>
            <a:solidFill>
              <a:schemeClr val="accent1"/>
            </a:solidFill>
          </p:spPr>
          <p:txBody>
            <a:bodyPr wrap="square" rtlCol="0">
              <a:spAutoFit/>
            </a:bodyPr>
            <a:lstStyle/>
            <a:p>
              <a:r>
                <a:rPr lang="en-GB" dirty="0" smtClean="0">
                  <a:solidFill>
                    <a:schemeClr val="bg1"/>
                  </a:solidFill>
                </a:rPr>
                <a:t>The invariant mass of these objects should give the mass of the top quark</a:t>
              </a:r>
            </a:p>
            <a:p>
              <a:endParaRPr lang="en-GB" dirty="0" smtClean="0">
                <a:solidFill>
                  <a:schemeClr val="bg1"/>
                </a:solidFill>
              </a:endParaRPr>
            </a:p>
            <a:p>
              <a:endParaRPr lang="en-GB" dirty="0">
                <a:solidFill>
                  <a:schemeClr val="bg1"/>
                </a:solidFill>
              </a:endParaRPr>
            </a:p>
            <a:p>
              <a:endParaRPr lang="en-GB" dirty="0" smtClean="0">
                <a:solidFill>
                  <a:schemeClr val="bg1"/>
                </a:solidFill>
              </a:endParaRPr>
            </a:p>
            <a:p>
              <a:endParaRPr lang="en-GB" dirty="0">
                <a:solidFill>
                  <a:schemeClr val="bg1"/>
                </a:solidFill>
              </a:endParaRPr>
            </a:p>
            <a:p>
              <a:endParaRPr lang="en-GB" dirty="0">
                <a:solidFill>
                  <a:schemeClr val="bg1"/>
                </a:solidFill>
              </a:endParaRPr>
            </a:p>
          </p:txBody>
        </p:sp>
        <p:grpSp>
          <p:nvGrpSpPr>
            <p:cNvPr id="139" name="Group 138"/>
            <p:cNvGrpSpPr/>
            <p:nvPr/>
          </p:nvGrpSpPr>
          <p:grpSpPr>
            <a:xfrm>
              <a:off x="6135045" y="1074046"/>
              <a:ext cx="2991710" cy="973080"/>
              <a:chOff x="1263134" y="3813706"/>
              <a:chExt cx="2991710" cy="973080"/>
            </a:xfrm>
          </p:grpSpPr>
          <p:pic>
            <p:nvPicPr>
              <p:cNvPr id="140" name="Picture 139" descr="151653083466557090-2.png"/>
              <p:cNvPicPr>
                <a:picLocks noChangeAspect="1"/>
              </p:cNvPicPr>
              <p:nvPr/>
            </p:nvPicPr>
            <p:blipFill rotWithShape="1">
              <a:blip r:embed="rId8">
                <a:extLst>
                  <a:ext uri="{28A0092B-C50C-407E-A947-70E740481C1C}">
                    <a14:useLocalDpi xmlns:a14="http://schemas.microsoft.com/office/drawing/2010/main" val="0"/>
                  </a:ext>
                </a:extLst>
              </a:blip>
              <a:srcRect l="29577" r="50629" b="63908"/>
              <a:stretch/>
            </p:blipFill>
            <p:spPr>
              <a:xfrm>
                <a:off x="3564383" y="3998665"/>
                <a:ext cx="609515" cy="626156"/>
              </a:xfrm>
              <a:prstGeom prst="rect">
                <a:avLst/>
              </a:prstGeom>
            </p:spPr>
          </p:pic>
          <p:pic>
            <p:nvPicPr>
              <p:cNvPr id="142" name="Picture 141" descr="151653083466557090-2.png"/>
              <p:cNvPicPr>
                <a:picLocks noChangeAspect="1"/>
              </p:cNvPicPr>
              <p:nvPr/>
            </p:nvPicPr>
            <p:blipFill rotWithShape="1">
              <a:blip r:embed="rId8">
                <a:extLst>
                  <a:ext uri="{28A0092B-C50C-407E-A947-70E740481C1C}">
                    <a14:useLocalDpi xmlns:a14="http://schemas.microsoft.com/office/drawing/2010/main" val="0"/>
                  </a:ext>
                </a:extLst>
              </a:blip>
              <a:srcRect l="50222" t="32723" r="31539" b="4104"/>
              <a:stretch/>
            </p:blipFill>
            <p:spPr>
              <a:xfrm>
                <a:off x="1263134" y="3813706"/>
                <a:ext cx="481632" cy="939875"/>
              </a:xfrm>
              <a:prstGeom prst="rect">
                <a:avLst/>
              </a:prstGeom>
            </p:spPr>
          </p:pic>
          <p:grpSp>
            <p:nvGrpSpPr>
              <p:cNvPr id="146" name="Group 145"/>
              <p:cNvGrpSpPr/>
              <p:nvPr/>
            </p:nvGrpSpPr>
            <p:grpSpPr>
              <a:xfrm>
                <a:off x="2348216" y="4066368"/>
                <a:ext cx="865112" cy="627419"/>
                <a:chOff x="2348216" y="3383842"/>
                <a:chExt cx="865112" cy="627419"/>
              </a:xfrm>
            </p:grpSpPr>
            <p:pic>
              <p:nvPicPr>
                <p:cNvPr id="159" name="Picture 158" descr="151653083466557090-8.png"/>
                <p:cNvPicPr>
                  <a:picLocks noChangeAspect="1"/>
                </p:cNvPicPr>
                <p:nvPr/>
              </p:nvPicPr>
              <p:blipFill rotWithShape="1">
                <a:blip r:embed="rId12">
                  <a:extLst>
                    <a:ext uri="{28A0092B-C50C-407E-A947-70E740481C1C}">
                      <a14:useLocalDpi xmlns:a14="http://schemas.microsoft.com/office/drawing/2010/main" val="0"/>
                    </a:ext>
                  </a:extLst>
                </a:blip>
                <a:srcRect l="6492" r="46816"/>
                <a:stretch/>
              </p:blipFill>
              <p:spPr>
                <a:xfrm>
                  <a:off x="2348216" y="3383842"/>
                  <a:ext cx="426959" cy="514352"/>
                </a:xfrm>
                <a:prstGeom prst="rect">
                  <a:avLst/>
                </a:prstGeom>
              </p:spPr>
            </p:pic>
            <p:pic>
              <p:nvPicPr>
                <p:cNvPr id="160" name="Picture 159" descr="151653083466557090-2.png"/>
                <p:cNvPicPr>
                  <a:picLocks noChangeAspect="1"/>
                </p:cNvPicPr>
                <p:nvPr/>
              </p:nvPicPr>
              <p:blipFill rotWithShape="1">
                <a:blip r:embed="rId8">
                  <a:extLst>
                    <a:ext uri="{28A0092B-C50C-407E-A947-70E740481C1C}">
                      <a14:useLocalDpi xmlns:a14="http://schemas.microsoft.com/office/drawing/2010/main" val="0"/>
                    </a:ext>
                  </a:extLst>
                </a:blip>
                <a:srcRect l="29577" r="50629" b="63908"/>
                <a:stretch/>
              </p:blipFill>
              <p:spPr>
                <a:xfrm>
                  <a:off x="2603813" y="3385105"/>
                  <a:ext cx="609515" cy="626156"/>
                </a:xfrm>
                <a:prstGeom prst="rect">
                  <a:avLst/>
                </a:prstGeom>
              </p:spPr>
            </p:pic>
          </p:grpSp>
          <p:pic>
            <p:nvPicPr>
              <p:cNvPr id="149" name="Picture 5" descr="E:\fppt\template\arrows\arrow3.png"/>
              <p:cNvPicPr>
                <a:picLocks noChangeAspect="1" noChangeArrowheads="1"/>
              </p:cNvPicPr>
              <p:nvPr/>
            </p:nvPicPr>
            <p:blipFill rotWithShape="1">
              <a:blip r:embed="rId13">
                <a:extLst>
                  <a:ext uri="{28A0092B-C50C-407E-A947-70E740481C1C}">
                    <a14:useLocalDpi xmlns:a14="http://schemas.microsoft.com/office/drawing/2010/main" val="0"/>
                  </a:ext>
                </a:extLst>
              </a:blip>
              <a:srcRect l="31375" b="30347"/>
              <a:stretch/>
            </p:blipFill>
            <p:spPr bwMode="auto">
              <a:xfrm rot="1910504">
                <a:off x="1872297" y="4100981"/>
                <a:ext cx="409785" cy="244215"/>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3659718" y="4275132"/>
                <a:ext cx="595126" cy="502756"/>
              </a:xfrm>
              <a:prstGeom prst="rect">
                <a:avLst/>
              </a:prstGeom>
            </p:spPr>
          </p:pic>
          <p:pic>
            <p:nvPicPr>
              <p:cNvPr id="151" name="Picture 150"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3362155" y="4284030"/>
                <a:ext cx="595126" cy="502756"/>
              </a:xfrm>
              <a:prstGeom prst="rect">
                <a:avLst/>
              </a:prstGeom>
            </p:spPr>
          </p:pic>
          <p:pic>
            <p:nvPicPr>
              <p:cNvPr id="152" name="Picture 5" descr="E:\fppt\template\arrows\arrow3.png"/>
              <p:cNvPicPr>
                <a:picLocks noChangeAspect="1" noChangeArrowheads="1"/>
              </p:cNvPicPr>
              <p:nvPr/>
            </p:nvPicPr>
            <p:blipFill rotWithShape="1">
              <a:blip r:embed="rId13">
                <a:extLst>
                  <a:ext uri="{28A0092B-C50C-407E-A947-70E740481C1C}">
                    <a14:useLocalDpi xmlns:a14="http://schemas.microsoft.com/office/drawing/2010/main" val="0"/>
                  </a:ext>
                </a:extLst>
              </a:blip>
              <a:srcRect l="31375" b="30347"/>
              <a:stretch/>
            </p:blipFill>
            <p:spPr bwMode="auto">
              <a:xfrm rot="1910504">
                <a:off x="3121011" y="4207108"/>
                <a:ext cx="409785" cy="24421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 name="Freeform 1"/>
          <p:cNvSpPr/>
          <p:nvPr/>
        </p:nvSpPr>
        <p:spPr>
          <a:xfrm>
            <a:off x="3536193" y="1919090"/>
            <a:ext cx="2062955" cy="1665132"/>
          </a:xfrm>
          <a:custGeom>
            <a:avLst/>
            <a:gdLst>
              <a:gd name="connsiteX0" fmla="*/ 1647288 w 2062955"/>
              <a:gd name="connsiteY0" fmla="*/ 56466 h 1665132"/>
              <a:gd name="connsiteX1" fmla="*/ 1647288 w 2062955"/>
              <a:gd name="connsiteY1" fmla="*/ 56466 h 1665132"/>
              <a:gd name="connsiteX2" fmla="*/ 1572029 w 2062955"/>
              <a:gd name="connsiteY2" fmla="*/ 9429 h 1665132"/>
              <a:gd name="connsiteX3" fmla="*/ 1496770 w 2062955"/>
              <a:gd name="connsiteY3" fmla="*/ 9429 h 1665132"/>
              <a:gd name="connsiteX4" fmla="*/ 1440326 w 2062955"/>
              <a:gd name="connsiteY4" fmla="*/ 18836 h 1665132"/>
              <a:gd name="connsiteX5" fmla="*/ 1383881 w 2062955"/>
              <a:gd name="connsiteY5" fmla="*/ 37651 h 1665132"/>
              <a:gd name="connsiteX6" fmla="*/ 1355659 w 2062955"/>
              <a:gd name="connsiteY6" fmla="*/ 47058 h 1665132"/>
              <a:gd name="connsiteX7" fmla="*/ 1327437 w 2062955"/>
              <a:gd name="connsiteY7" fmla="*/ 56466 h 1665132"/>
              <a:gd name="connsiteX8" fmla="*/ 1299214 w 2062955"/>
              <a:gd name="connsiteY8" fmla="*/ 84688 h 1665132"/>
              <a:gd name="connsiteX9" fmla="*/ 1289807 w 2062955"/>
              <a:gd name="connsiteY9" fmla="*/ 112910 h 1665132"/>
              <a:gd name="connsiteX10" fmla="*/ 1270992 w 2062955"/>
              <a:gd name="connsiteY10" fmla="*/ 141132 h 1665132"/>
              <a:gd name="connsiteX11" fmla="*/ 1252177 w 2062955"/>
              <a:gd name="connsiteY11" fmla="*/ 197577 h 1665132"/>
              <a:gd name="connsiteX12" fmla="*/ 1242770 w 2062955"/>
              <a:gd name="connsiteY12" fmla="*/ 225799 h 1665132"/>
              <a:gd name="connsiteX13" fmla="*/ 1223955 w 2062955"/>
              <a:gd name="connsiteY13" fmla="*/ 254021 h 1665132"/>
              <a:gd name="connsiteX14" fmla="*/ 1205140 w 2062955"/>
              <a:gd name="connsiteY14" fmla="*/ 310466 h 1665132"/>
              <a:gd name="connsiteX15" fmla="*/ 1186326 w 2062955"/>
              <a:gd name="connsiteY15" fmla="*/ 376317 h 1665132"/>
              <a:gd name="connsiteX16" fmla="*/ 1176918 w 2062955"/>
              <a:gd name="connsiteY16" fmla="*/ 451577 h 1665132"/>
              <a:gd name="connsiteX17" fmla="*/ 1148696 w 2062955"/>
              <a:gd name="connsiteY17" fmla="*/ 545651 h 1665132"/>
              <a:gd name="connsiteX18" fmla="*/ 1120474 w 2062955"/>
              <a:gd name="connsiteY18" fmla="*/ 602095 h 1665132"/>
              <a:gd name="connsiteX19" fmla="*/ 1035807 w 2062955"/>
              <a:gd name="connsiteY19" fmla="*/ 649132 h 1665132"/>
              <a:gd name="connsiteX20" fmla="*/ 979363 w 2062955"/>
              <a:gd name="connsiteY20" fmla="*/ 677354 h 1665132"/>
              <a:gd name="connsiteX21" fmla="*/ 951140 w 2062955"/>
              <a:gd name="connsiteY21" fmla="*/ 696169 h 1665132"/>
              <a:gd name="connsiteX22" fmla="*/ 922918 w 2062955"/>
              <a:gd name="connsiteY22" fmla="*/ 705577 h 1665132"/>
              <a:gd name="connsiteX23" fmla="*/ 885288 w 2062955"/>
              <a:gd name="connsiteY23" fmla="*/ 724391 h 1665132"/>
              <a:gd name="connsiteX24" fmla="*/ 857066 w 2062955"/>
              <a:gd name="connsiteY24" fmla="*/ 733799 h 1665132"/>
              <a:gd name="connsiteX25" fmla="*/ 800622 w 2062955"/>
              <a:gd name="connsiteY25" fmla="*/ 762021 h 1665132"/>
              <a:gd name="connsiteX26" fmla="*/ 772400 w 2062955"/>
              <a:gd name="connsiteY26" fmla="*/ 780836 h 1665132"/>
              <a:gd name="connsiteX27" fmla="*/ 744177 w 2062955"/>
              <a:gd name="connsiteY27" fmla="*/ 790243 h 1665132"/>
              <a:gd name="connsiteX28" fmla="*/ 659511 w 2062955"/>
              <a:gd name="connsiteY28" fmla="*/ 818466 h 1665132"/>
              <a:gd name="connsiteX29" fmla="*/ 603066 w 2062955"/>
              <a:gd name="connsiteY29" fmla="*/ 837280 h 1665132"/>
              <a:gd name="connsiteX30" fmla="*/ 565437 w 2062955"/>
              <a:gd name="connsiteY30" fmla="*/ 856095 h 1665132"/>
              <a:gd name="connsiteX31" fmla="*/ 518400 w 2062955"/>
              <a:gd name="connsiteY31" fmla="*/ 865503 h 1665132"/>
              <a:gd name="connsiteX32" fmla="*/ 396103 w 2062955"/>
              <a:gd name="connsiteY32" fmla="*/ 884317 h 1665132"/>
              <a:gd name="connsiteX33" fmla="*/ 339659 w 2062955"/>
              <a:gd name="connsiteY33" fmla="*/ 903132 h 1665132"/>
              <a:gd name="connsiteX34" fmla="*/ 273807 w 2062955"/>
              <a:gd name="connsiteY34" fmla="*/ 940762 h 1665132"/>
              <a:gd name="connsiteX35" fmla="*/ 245585 w 2062955"/>
              <a:gd name="connsiteY35" fmla="*/ 950169 h 1665132"/>
              <a:gd name="connsiteX36" fmla="*/ 189140 w 2062955"/>
              <a:gd name="connsiteY36" fmla="*/ 987799 h 1665132"/>
              <a:gd name="connsiteX37" fmla="*/ 132696 w 2062955"/>
              <a:gd name="connsiteY37" fmla="*/ 1006614 h 1665132"/>
              <a:gd name="connsiteX38" fmla="*/ 76251 w 2062955"/>
              <a:gd name="connsiteY38" fmla="*/ 1044243 h 1665132"/>
              <a:gd name="connsiteX39" fmla="*/ 19807 w 2062955"/>
              <a:gd name="connsiteY39" fmla="*/ 1072466 h 1665132"/>
              <a:gd name="connsiteX40" fmla="*/ 10400 w 2062955"/>
              <a:gd name="connsiteY40" fmla="*/ 1100688 h 1665132"/>
              <a:gd name="connsiteX41" fmla="*/ 10400 w 2062955"/>
              <a:gd name="connsiteY41" fmla="*/ 1279429 h 1665132"/>
              <a:gd name="connsiteX42" fmla="*/ 29214 w 2062955"/>
              <a:gd name="connsiteY42" fmla="*/ 1354688 h 1665132"/>
              <a:gd name="connsiteX43" fmla="*/ 38622 w 2062955"/>
              <a:gd name="connsiteY43" fmla="*/ 1401725 h 1665132"/>
              <a:gd name="connsiteX44" fmla="*/ 104474 w 2062955"/>
              <a:gd name="connsiteY44" fmla="*/ 1486391 h 1665132"/>
              <a:gd name="connsiteX45" fmla="*/ 151511 w 2062955"/>
              <a:gd name="connsiteY45" fmla="*/ 1533429 h 1665132"/>
              <a:gd name="connsiteX46" fmla="*/ 189140 w 2062955"/>
              <a:gd name="connsiteY46" fmla="*/ 1561651 h 1665132"/>
              <a:gd name="connsiteX47" fmla="*/ 217363 w 2062955"/>
              <a:gd name="connsiteY47" fmla="*/ 1589873 h 1665132"/>
              <a:gd name="connsiteX48" fmla="*/ 245585 w 2062955"/>
              <a:gd name="connsiteY48" fmla="*/ 1599280 h 1665132"/>
              <a:gd name="connsiteX49" fmla="*/ 273807 w 2062955"/>
              <a:gd name="connsiteY49" fmla="*/ 1618095 h 1665132"/>
              <a:gd name="connsiteX50" fmla="*/ 339659 w 2062955"/>
              <a:gd name="connsiteY50" fmla="*/ 1636910 h 1665132"/>
              <a:gd name="connsiteX51" fmla="*/ 367881 w 2062955"/>
              <a:gd name="connsiteY51" fmla="*/ 1646317 h 1665132"/>
              <a:gd name="connsiteX52" fmla="*/ 471363 w 2062955"/>
              <a:gd name="connsiteY52" fmla="*/ 1665132 h 1665132"/>
              <a:gd name="connsiteX53" fmla="*/ 565437 w 2062955"/>
              <a:gd name="connsiteY53" fmla="*/ 1646317 h 1665132"/>
              <a:gd name="connsiteX54" fmla="*/ 612474 w 2062955"/>
              <a:gd name="connsiteY54" fmla="*/ 1636910 h 1665132"/>
              <a:gd name="connsiteX55" fmla="*/ 668918 w 2062955"/>
              <a:gd name="connsiteY55" fmla="*/ 1618095 h 1665132"/>
              <a:gd name="connsiteX56" fmla="*/ 697140 w 2062955"/>
              <a:gd name="connsiteY56" fmla="*/ 1599280 h 1665132"/>
              <a:gd name="connsiteX57" fmla="*/ 753585 w 2062955"/>
              <a:gd name="connsiteY57" fmla="*/ 1552243 h 1665132"/>
              <a:gd name="connsiteX58" fmla="*/ 781807 w 2062955"/>
              <a:gd name="connsiteY58" fmla="*/ 1542836 h 1665132"/>
              <a:gd name="connsiteX59" fmla="*/ 800622 w 2062955"/>
              <a:gd name="connsiteY59" fmla="*/ 1514614 h 1665132"/>
              <a:gd name="connsiteX60" fmla="*/ 810029 w 2062955"/>
              <a:gd name="connsiteY60" fmla="*/ 1486391 h 1665132"/>
              <a:gd name="connsiteX61" fmla="*/ 838251 w 2062955"/>
              <a:gd name="connsiteY61" fmla="*/ 1467577 h 1665132"/>
              <a:gd name="connsiteX62" fmla="*/ 857066 w 2062955"/>
              <a:gd name="connsiteY62" fmla="*/ 1439354 h 1665132"/>
              <a:gd name="connsiteX63" fmla="*/ 866474 w 2062955"/>
              <a:gd name="connsiteY63" fmla="*/ 1411132 h 1665132"/>
              <a:gd name="connsiteX64" fmla="*/ 894696 w 2062955"/>
              <a:gd name="connsiteY64" fmla="*/ 1392317 h 1665132"/>
              <a:gd name="connsiteX65" fmla="*/ 941733 w 2062955"/>
              <a:gd name="connsiteY65" fmla="*/ 1335873 h 1665132"/>
              <a:gd name="connsiteX66" fmla="*/ 988770 w 2062955"/>
              <a:gd name="connsiteY66" fmla="*/ 1279429 h 1665132"/>
              <a:gd name="connsiteX67" fmla="*/ 1045214 w 2062955"/>
              <a:gd name="connsiteY67" fmla="*/ 1241799 h 1665132"/>
              <a:gd name="connsiteX68" fmla="*/ 1073437 w 2062955"/>
              <a:gd name="connsiteY68" fmla="*/ 1213577 h 1665132"/>
              <a:gd name="connsiteX69" fmla="*/ 1092251 w 2062955"/>
              <a:gd name="connsiteY69" fmla="*/ 1185354 h 1665132"/>
              <a:gd name="connsiteX70" fmla="*/ 1120474 w 2062955"/>
              <a:gd name="connsiteY70" fmla="*/ 1166540 h 1665132"/>
              <a:gd name="connsiteX71" fmla="*/ 1214548 w 2062955"/>
              <a:gd name="connsiteY71" fmla="*/ 1175947 h 1665132"/>
              <a:gd name="connsiteX72" fmla="*/ 1252177 w 2062955"/>
              <a:gd name="connsiteY72" fmla="*/ 1185354 h 1665132"/>
              <a:gd name="connsiteX73" fmla="*/ 1308622 w 2062955"/>
              <a:gd name="connsiteY73" fmla="*/ 1194762 h 1665132"/>
              <a:gd name="connsiteX74" fmla="*/ 1346251 w 2062955"/>
              <a:gd name="connsiteY74" fmla="*/ 1204169 h 1665132"/>
              <a:gd name="connsiteX75" fmla="*/ 1430918 w 2062955"/>
              <a:gd name="connsiteY75" fmla="*/ 1222984 h 1665132"/>
              <a:gd name="connsiteX76" fmla="*/ 1459140 w 2062955"/>
              <a:gd name="connsiteY76" fmla="*/ 1232391 h 1665132"/>
              <a:gd name="connsiteX77" fmla="*/ 1543807 w 2062955"/>
              <a:gd name="connsiteY77" fmla="*/ 1251206 h 1665132"/>
              <a:gd name="connsiteX78" fmla="*/ 1572029 w 2062955"/>
              <a:gd name="connsiteY78" fmla="*/ 1260614 h 1665132"/>
              <a:gd name="connsiteX79" fmla="*/ 1647288 w 2062955"/>
              <a:gd name="connsiteY79" fmla="*/ 1279429 h 1665132"/>
              <a:gd name="connsiteX80" fmla="*/ 1703733 w 2062955"/>
              <a:gd name="connsiteY80" fmla="*/ 1288836 h 1665132"/>
              <a:gd name="connsiteX81" fmla="*/ 1816622 w 2062955"/>
              <a:gd name="connsiteY81" fmla="*/ 1307651 h 1665132"/>
              <a:gd name="connsiteX82" fmla="*/ 1929511 w 2062955"/>
              <a:gd name="connsiteY82" fmla="*/ 1279429 h 1665132"/>
              <a:gd name="connsiteX83" fmla="*/ 1985955 w 2062955"/>
              <a:gd name="connsiteY83" fmla="*/ 1241799 h 1665132"/>
              <a:gd name="connsiteX84" fmla="*/ 2042400 w 2062955"/>
              <a:gd name="connsiteY84" fmla="*/ 1166540 h 1665132"/>
              <a:gd name="connsiteX85" fmla="*/ 2061214 w 2062955"/>
              <a:gd name="connsiteY85" fmla="*/ 1072466 h 1665132"/>
              <a:gd name="connsiteX86" fmla="*/ 2051807 w 2062955"/>
              <a:gd name="connsiteY86" fmla="*/ 1034836 h 1665132"/>
              <a:gd name="connsiteX87" fmla="*/ 2042400 w 2062955"/>
              <a:gd name="connsiteY87" fmla="*/ 959577 h 1665132"/>
              <a:gd name="connsiteX88" fmla="*/ 2023585 w 2062955"/>
              <a:gd name="connsiteY88" fmla="*/ 903132 h 1665132"/>
              <a:gd name="connsiteX89" fmla="*/ 1976548 w 2062955"/>
              <a:gd name="connsiteY89" fmla="*/ 846688 h 1665132"/>
              <a:gd name="connsiteX90" fmla="*/ 1920103 w 2062955"/>
              <a:gd name="connsiteY90" fmla="*/ 799651 h 1665132"/>
              <a:gd name="connsiteX91" fmla="*/ 1863659 w 2062955"/>
              <a:gd name="connsiteY91" fmla="*/ 752614 h 1665132"/>
              <a:gd name="connsiteX92" fmla="*/ 1816622 w 2062955"/>
              <a:gd name="connsiteY92" fmla="*/ 686762 h 1665132"/>
              <a:gd name="connsiteX93" fmla="*/ 1778992 w 2062955"/>
              <a:gd name="connsiteY93" fmla="*/ 630317 h 1665132"/>
              <a:gd name="connsiteX94" fmla="*/ 1741363 w 2062955"/>
              <a:gd name="connsiteY94" fmla="*/ 573873 h 1665132"/>
              <a:gd name="connsiteX95" fmla="*/ 1703733 w 2062955"/>
              <a:gd name="connsiteY95" fmla="*/ 498614 h 1665132"/>
              <a:gd name="connsiteX96" fmla="*/ 1684918 w 2062955"/>
              <a:gd name="connsiteY96" fmla="*/ 460984 h 1665132"/>
              <a:gd name="connsiteX97" fmla="*/ 1666103 w 2062955"/>
              <a:gd name="connsiteY97" fmla="*/ 404540 h 1665132"/>
              <a:gd name="connsiteX98" fmla="*/ 1647288 w 2062955"/>
              <a:gd name="connsiteY98" fmla="*/ 216391 h 1665132"/>
              <a:gd name="connsiteX99" fmla="*/ 1619066 w 2062955"/>
              <a:gd name="connsiteY99" fmla="*/ 9429 h 1665132"/>
              <a:gd name="connsiteX100" fmla="*/ 1647288 w 2062955"/>
              <a:gd name="connsiteY100" fmla="*/ 56466 h 166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062955" h="1665132">
                <a:moveTo>
                  <a:pt x="1647288" y="56466"/>
                </a:moveTo>
                <a:lnTo>
                  <a:pt x="1647288" y="56466"/>
                </a:lnTo>
                <a:cubicBezTo>
                  <a:pt x="1622202" y="40787"/>
                  <a:pt x="1598000" y="23595"/>
                  <a:pt x="1572029" y="9429"/>
                </a:cubicBezTo>
                <a:cubicBezTo>
                  <a:pt x="1540412" y="-7817"/>
                  <a:pt x="1534546" y="2561"/>
                  <a:pt x="1496770" y="9429"/>
                </a:cubicBezTo>
                <a:cubicBezTo>
                  <a:pt x="1478004" y="12841"/>
                  <a:pt x="1458831" y="14210"/>
                  <a:pt x="1440326" y="18836"/>
                </a:cubicBezTo>
                <a:cubicBezTo>
                  <a:pt x="1421085" y="23646"/>
                  <a:pt x="1402696" y="31379"/>
                  <a:pt x="1383881" y="37651"/>
                </a:cubicBezTo>
                <a:lnTo>
                  <a:pt x="1355659" y="47058"/>
                </a:lnTo>
                <a:lnTo>
                  <a:pt x="1327437" y="56466"/>
                </a:lnTo>
                <a:cubicBezTo>
                  <a:pt x="1318029" y="65873"/>
                  <a:pt x="1306594" y="73618"/>
                  <a:pt x="1299214" y="84688"/>
                </a:cubicBezTo>
                <a:cubicBezTo>
                  <a:pt x="1293713" y="92939"/>
                  <a:pt x="1294242" y="104041"/>
                  <a:pt x="1289807" y="112910"/>
                </a:cubicBezTo>
                <a:cubicBezTo>
                  <a:pt x="1284751" y="123023"/>
                  <a:pt x="1277264" y="131725"/>
                  <a:pt x="1270992" y="141132"/>
                </a:cubicBezTo>
                <a:lnTo>
                  <a:pt x="1252177" y="197577"/>
                </a:lnTo>
                <a:cubicBezTo>
                  <a:pt x="1249041" y="206984"/>
                  <a:pt x="1248271" y="217548"/>
                  <a:pt x="1242770" y="225799"/>
                </a:cubicBezTo>
                <a:lnTo>
                  <a:pt x="1223955" y="254021"/>
                </a:lnTo>
                <a:cubicBezTo>
                  <a:pt x="1217683" y="272836"/>
                  <a:pt x="1209950" y="291225"/>
                  <a:pt x="1205140" y="310466"/>
                </a:cubicBezTo>
                <a:cubicBezTo>
                  <a:pt x="1193328" y="357715"/>
                  <a:pt x="1199821" y="335829"/>
                  <a:pt x="1186326" y="376317"/>
                </a:cubicBezTo>
                <a:cubicBezTo>
                  <a:pt x="1183190" y="401404"/>
                  <a:pt x="1181074" y="426639"/>
                  <a:pt x="1176918" y="451577"/>
                </a:cubicBezTo>
                <a:cubicBezTo>
                  <a:pt x="1172179" y="480014"/>
                  <a:pt x="1157061" y="520556"/>
                  <a:pt x="1148696" y="545651"/>
                </a:cubicBezTo>
                <a:cubicBezTo>
                  <a:pt x="1141986" y="565780"/>
                  <a:pt x="1137635" y="587079"/>
                  <a:pt x="1120474" y="602095"/>
                </a:cubicBezTo>
                <a:cubicBezTo>
                  <a:pt x="1080661" y="636932"/>
                  <a:pt x="1074570" y="636211"/>
                  <a:pt x="1035807" y="649132"/>
                </a:cubicBezTo>
                <a:cubicBezTo>
                  <a:pt x="954931" y="703050"/>
                  <a:pt x="1057255" y="638409"/>
                  <a:pt x="979363" y="677354"/>
                </a:cubicBezTo>
                <a:cubicBezTo>
                  <a:pt x="969250" y="682410"/>
                  <a:pt x="961253" y="691112"/>
                  <a:pt x="951140" y="696169"/>
                </a:cubicBezTo>
                <a:cubicBezTo>
                  <a:pt x="942271" y="700604"/>
                  <a:pt x="932033" y="701671"/>
                  <a:pt x="922918" y="705577"/>
                </a:cubicBezTo>
                <a:cubicBezTo>
                  <a:pt x="910028" y="711101"/>
                  <a:pt x="898178" y="718867"/>
                  <a:pt x="885288" y="724391"/>
                </a:cubicBezTo>
                <a:cubicBezTo>
                  <a:pt x="876173" y="728297"/>
                  <a:pt x="865935" y="729364"/>
                  <a:pt x="857066" y="733799"/>
                </a:cubicBezTo>
                <a:cubicBezTo>
                  <a:pt x="784128" y="770269"/>
                  <a:pt x="871552" y="738379"/>
                  <a:pt x="800622" y="762021"/>
                </a:cubicBezTo>
                <a:cubicBezTo>
                  <a:pt x="791215" y="768293"/>
                  <a:pt x="782513" y="775780"/>
                  <a:pt x="772400" y="780836"/>
                </a:cubicBezTo>
                <a:cubicBezTo>
                  <a:pt x="763530" y="785271"/>
                  <a:pt x="753462" y="786761"/>
                  <a:pt x="744177" y="790243"/>
                </a:cubicBezTo>
                <a:cubicBezTo>
                  <a:pt x="618433" y="837396"/>
                  <a:pt x="764592" y="786942"/>
                  <a:pt x="659511" y="818466"/>
                </a:cubicBezTo>
                <a:cubicBezTo>
                  <a:pt x="640515" y="824165"/>
                  <a:pt x="620805" y="828410"/>
                  <a:pt x="603066" y="837280"/>
                </a:cubicBezTo>
                <a:cubicBezTo>
                  <a:pt x="590523" y="843552"/>
                  <a:pt x="578741" y="851660"/>
                  <a:pt x="565437" y="856095"/>
                </a:cubicBezTo>
                <a:cubicBezTo>
                  <a:pt x="550268" y="861151"/>
                  <a:pt x="534204" y="863072"/>
                  <a:pt x="518400" y="865503"/>
                </a:cubicBezTo>
                <a:cubicBezTo>
                  <a:pt x="474644" y="872235"/>
                  <a:pt x="437972" y="872898"/>
                  <a:pt x="396103" y="884317"/>
                </a:cubicBezTo>
                <a:cubicBezTo>
                  <a:pt x="376969" y="889535"/>
                  <a:pt x="339659" y="903132"/>
                  <a:pt x="339659" y="903132"/>
                </a:cubicBezTo>
                <a:cubicBezTo>
                  <a:pt x="311316" y="922028"/>
                  <a:pt x="307227" y="926439"/>
                  <a:pt x="273807" y="940762"/>
                </a:cubicBezTo>
                <a:cubicBezTo>
                  <a:pt x="264693" y="944668"/>
                  <a:pt x="254992" y="947033"/>
                  <a:pt x="245585" y="950169"/>
                </a:cubicBezTo>
                <a:cubicBezTo>
                  <a:pt x="226770" y="962712"/>
                  <a:pt x="210592" y="980648"/>
                  <a:pt x="189140" y="987799"/>
                </a:cubicBezTo>
                <a:cubicBezTo>
                  <a:pt x="170325" y="994071"/>
                  <a:pt x="149198" y="995613"/>
                  <a:pt x="132696" y="1006614"/>
                </a:cubicBezTo>
                <a:cubicBezTo>
                  <a:pt x="113881" y="1019157"/>
                  <a:pt x="97703" y="1037092"/>
                  <a:pt x="76251" y="1044243"/>
                </a:cubicBezTo>
                <a:cubicBezTo>
                  <a:pt x="37303" y="1057227"/>
                  <a:pt x="56280" y="1048150"/>
                  <a:pt x="19807" y="1072466"/>
                </a:cubicBezTo>
                <a:cubicBezTo>
                  <a:pt x="16671" y="1081873"/>
                  <a:pt x="12551" y="1091008"/>
                  <a:pt x="10400" y="1100688"/>
                </a:cubicBezTo>
                <a:cubicBezTo>
                  <a:pt x="-5188" y="1170832"/>
                  <a:pt x="-1633" y="1195195"/>
                  <a:pt x="10400" y="1279429"/>
                </a:cubicBezTo>
                <a:cubicBezTo>
                  <a:pt x="14057" y="1305027"/>
                  <a:pt x="24142" y="1329332"/>
                  <a:pt x="29214" y="1354688"/>
                </a:cubicBezTo>
                <a:cubicBezTo>
                  <a:pt x="32350" y="1370367"/>
                  <a:pt x="32005" y="1387169"/>
                  <a:pt x="38622" y="1401725"/>
                </a:cubicBezTo>
                <a:cubicBezTo>
                  <a:pt x="67158" y="1464504"/>
                  <a:pt x="69953" y="1444966"/>
                  <a:pt x="104474" y="1486391"/>
                </a:cubicBezTo>
                <a:cubicBezTo>
                  <a:pt x="148748" y="1539520"/>
                  <a:pt x="94692" y="1492844"/>
                  <a:pt x="151511" y="1533429"/>
                </a:cubicBezTo>
                <a:cubicBezTo>
                  <a:pt x="164269" y="1542542"/>
                  <a:pt x="177236" y="1551447"/>
                  <a:pt x="189140" y="1561651"/>
                </a:cubicBezTo>
                <a:cubicBezTo>
                  <a:pt x="199241" y="1570309"/>
                  <a:pt x="206293" y="1582493"/>
                  <a:pt x="217363" y="1589873"/>
                </a:cubicBezTo>
                <a:cubicBezTo>
                  <a:pt x="225614" y="1595373"/>
                  <a:pt x="236178" y="1596144"/>
                  <a:pt x="245585" y="1599280"/>
                </a:cubicBezTo>
                <a:cubicBezTo>
                  <a:pt x="254992" y="1605552"/>
                  <a:pt x="263694" y="1613039"/>
                  <a:pt x="273807" y="1618095"/>
                </a:cubicBezTo>
                <a:cubicBezTo>
                  <a:pt x="288849" y="1625616"/>
                  <a:pt x="325586" y="1632889"/>
                  <a:pt x="339659" y="1636910"/>
                </a:cubicBezTo>
                <a:cubicBezTo>
                  <a:pt x="349194" y="1639634"/>
                  <a:pt x="358261" y="1643912"/>
                  <a:pt x="367881" y="1646317"/>
                </a:cubicBezTo>
                <a:cubicBezTo>
                  <a:pt x="394191" y="1652894"/>
                  <a:pt x="446185" y="1660936"/>
                  <a:pt x="471363" y="1665132"/>
                </a:cubicBezTo>
                <a:cubicBezTo>
                  <a:pt x="581979" y="1646697"/>
                  <a:pt x="481227" y="1665031"/>
                  <a:pt x="565437" y="1646317"/>
                </a:cubicBezTo>
                <a:cubicBezTo>
                  <a:pt x="581046" y="1642848"/>
                  <a:pt x="597048" y="1641117"/>
                  <a:pt x="612474" y="1636910"/>
                </a:cubicBezTo>
                <a:cubicBezTo>
                  <a:pt x="631608" y="1631692"/>
                  <a:pt x="652417" y="1629096"/>
                  <a:pt x="668918" y="1618095"/>
                </a:cubicBezTo>
                <a:cubicBezTo>
                  <a:pt x="678325" y="1611823"/>
                  <a:pt x="688454" y="1606518"/>
                  <a:pt x="697140" y="1599280"/>
                </a:cubicBezTo>
                <a:cubicBezTo>
                  <a:pt x="728345" y="1573276"/>
                  <a:pt x="718554" y="1569759"/>
                  <a:pt x="753585" y="1552243"/>
                </a:cubicBezTo>
                <a:cubicBezTo>
                  <a:pt x="762454" y="1547808"/>
                  <a:pt x="772400" y="1545972"/>
                  <a:pt x="781807" y="1542836"/>
                </a:cubicBezTo>
                <a:cubicBezTo>
                  <a:pt x="788079" y="1533429"/>
                  <a:pt x="795566" y="1524727"/>
                  <a:pt x="800622" y="1514614"/>
                </a:cubicBezTo>
                <a:cubicBezTo>
                  <a:pt x="805057" y="1505744"/>
                  <a:pt x="803834" y="1494135"/>
                  <a:pt x="810029" y="1486391"/>
                </a:cubicBezTo>
                <a:cubicBezTo>
                  <a:pt x="817092" y="1477562"/>
                  <a:pt x="828844" y="1473848"/>
                  <a:pt x="838251" y="1467577"/>
                </a:cubicBezTo>
                <a:cubicBezTo>
                  <a:pt x="844523" y="1458169"/>
                  <a:pt x="852009" y="1449467"/>
                  <a:pt x="857066" y="1439354"/>
                </a:cubicBezTo>
                <a:cubicBezTo>
                  <a:pt x="861501" y="1430485"/>
                  <a:pt x="860279" y="1418875"/>
                  <a:pt x="866474" y="1411132"/>
                </a:cubicBezTo>
                <a:cubicBezTo>
                  <a:pt x="873537" y="1402303"/>
                  <a:pt x="885289" y="1398589"/>
                  <a:pt x="894696" y="1392317"/>
                </a:cubicBezTo>
                <a:cubicBezTo>
                  <a:pt x="941410" y="1322247"/>
                  <a:pt x="881371" y="1408306"/>
                  <a:pt x="941733" y="1335873"/>
                </a:cubicBezTo>
                <a:cubicBezTo>
                  <a:pt x="970340" y="1301545"/>
                  <a:pt x="949715" y="1309806"/>
                  <a:pt x="988770" y="1279429"/>
                </a:cubicBezTo>
                <a:cubicBezTo>
                  <a:pt x="1006619" y="1265546"/>
                  <a:pt x="1029224" y="1257788"/>
                  <a:pt x="1045214" y="1241799"/>
                </a:cubicBezTo>
                <a:cubicBezTo>
                  <a:pt x="1054622" y="1232392"/>
                  <a:pt x="1064920" y="1223798"/>
                  <a:pt x="1073437" y="1213577"/>
                </a:cubicBezTo>
                <a:cubicBezTo>
                  <a:pt x="1080675" y="1204891"/>
                  <a:pt x="1084256" y="1193349"/>
                  <a:pt x="1092251" y="1185354"/>
                </a:cubicBezTo>
                <a:cubicBezTo>
                  <a:pt x="1100246" y="1177359"/>
                  <a:pt x="1111066" y="1172811"/>
                  <a:pt x="1120474" y="1166540"/>
                </a:cubicBezTo>
                <a:cubicBezTo>
                  <a:pt x="1151832" y="1169676"/>
                  <a:pt x="1183350" y="1171490"/>
                  <a:pt x="1214548" y="1175947"/>
                </a:cubicBezTo>
                <a:cubicBezTo>
                  <a:pt x="1227347" y="1177775"/>
                  <a:pt x="1239499" y="1182818"/>
                  <a:pt x="1252177" y="1185354"/>
                </a:cubicBezTo>
                <a:cubicBezTo>
                  <a:pt x="1270881" y="1189095"/>
                  <a:pt x="1289918" y="1191021"/>
                  <a:pt x="1308622" y="1194762"/>
                </a:cubicBezTo>
                <a:cubicBezTo>
                  <a:pt x="1321300" y="1197298"/>
                  <a:pt x="1333630" y="1201364"/>
                  <a:pt x="1346251" y="1204169"/>
                </a:cubicBezTo>
                <a:cubicBezTo>
                  <a:pt x="1389886" y="1213866"/>
                  <a:pt x="1390778" y="1211516"/>
                  <a:pt x="1430918" y="1222984"/>
                </a:cubicBezTo>
                <a:cubicBezTo>
                  <a:pt x="1440453" y="1225708"/>
                  <a:pt x="1449605" y="1229667"/>
                  <a:pt x="1459140" y="1232391"/>
                </a:cubicBezTo>
                <a:cubicBezTo>
                  <a:pt x="1526775" y="1251715"/>
                  <a:pt x="1466169" y="1231796"/>
                  <a:pt x="1543807" y="1251206"/>
                </a:cubicBezTo>
                <a:cubicBezTo>
                  <a:pt x="1553427" y="1253611"/>
                  <a:pt x="1562462" y="1258005"/>
                  <a:pt x="1572029" y="1260614"/>
                </a:cubicBezTo>
                <a:cubicBezTo>
                  <a:pt x="1596976" y="1267418"/>
                  <a:pt x="1622004" y="1274011"/>
                  <a:pt x="1647288" y="1279429"/>
                </a:cubicBezTo>
                <a:cubicBezTo>
                  <a:pt x="1665939" y="1283426"/>
                  <a:pt x="1684966" y="1285424"/>
                  <a:pt x="1703733" y="1288836"/>
                </a:cubicBezTo>
                <a:cubicBezTo>
                  <a:pt x="1804625" y="1307179"/>
                  <a:pt x="1690409" y="1289620"/>
                  <a:pt x="1816622" y="1307651"/>
                </a:cubicBezTo>
                <a:cubicBezTo>
                  <a:pt x="1891162" y="1282804"/>
                  <a:pt x="1853503" y="1292096"/>
                  <a:pt x="1929511" y="1279429"/>
                </a:cubicBezTo>
                <a:cubicBezTo>
                  <a:pt x="1948326" y="1266886"/>
                  <a:pt x="1972387" y="1259889"/>
                  <a:pt x="1985955" y="1241799"/>
                </a:cubicBezTo>
                <a:lnTo>
                  <a:pt x="2042400" y="1166540"/>
                </a:lnTo>
                <a:cubicBezTo>
                  <a:pt x="2048671" y="1135182"/>
                  <a:pt x="2068970" y="1103490"/>
                  <a:pt x="2061214" y="1072466"/>
                </a:cubicBezTo>
                <a:cubicBezTo>
                  <a:pt x="2058078" y="1059923"/>
                  <a:pt x="2053932" y="1047589"/>
                  <a:pt x="2051807" y="1034836"/>
                </a:cubicBezTo>
                <a:cubicBezTo>
                  <a:pt x="2047651" y="1009898"/>
                  <a:pt x="2047697" y="984297"/>
                  <a:pt x="2042400" y="959577"/>
                </a:cubicBezTo>
                <a:cubicBezTo>
                  <a:pt x="2038245" y="940184"/>
                  <a:pt x="2037609" y="917156"/>
                  <a:pt x="2023585" y="903132"/>
                </a:cubicBezTo>
                <a:cubicBezTo>
                  <a:pt x="1941134" y="820681"/>
                  <a:pt x="2042034" y="925271"/>
                  <a:pt x="1976548" y="846688"/>
                </a:cubicBezTo>
                <a:cubicBezTo>
                  <a:pt x="1939069" y="801714"/>
                  <a:pt x="1960468" y="833288"/>
                  <a:pt x="1920103" y="799651"/>
                </a:cubicBezTo>
                <a:cubicBezTo>
                  <a:pt x="1847663" y="739285"/>
                  <a:pt x="1933734" y="799332"/>
                  <a:pt x="1863659" y="752614"/>
                </a:cubicBezTo>
                <a:cubicBezTo>
                  <a:pt x="1802500" y="660874"/>
                  <a:pt x="1898286" y="803425"/>
                  <a:pt x="1816622" y="686762"/>
                </a:cubicBezTo>
                <a:cubicBezTo>
                  <a:pt x="1803654" y="668237"/>
                  <a:pt x="1791535" y="649132"/>
                  <a:pt x="1778992" y="630317"/>
                </a:cubicBezTo>
                <a:cubicBezTo>
                  <a:pt x="1778987" y="630310"/>
                  <a:pt x="1741367" y="573881"/>
                  <a:pt x="1741363" y="573873"/>
                </a:cubicBezTo>
                <a:lnTo>
                  <a:pt x="1703733" y="498614"/>
                </a:lnTo>
                <a:cubicBezTo>
                  <a:pt x="1697461" y="486071"/>
                  <a:pt x="1689353" y="474288"/>
                  <a:pt x="1684918" y="460984"/>
                </a:cubicBezTo>
                <a:lnTo>
                  <a:pt x="1666103" y="404540"/>
                </a:lnTo>
                <a:cubicBezTo>
                  <a:pt x="1650881" y="313204"/>
                  <a:pt x="1654777" y="347454"/>
                  <a:pt x="1647288" y="216391"/>
                </a:cubicBezTo>
                <a:cubicBezTo>
                  <a:pt x="1635541" y="10829"/>
                  <a:pt x="1697061" y="48425"/>
                  <a:pt x="1619066" y="9429"/>
                </a:cubicBezTo>
                <a:lnTo>
                  <a:pt x="1647288" y="56466"/>
                </a:lnTo>
                <a:close/>
              </a:path>
            </a:pathLst>
          </a:custGeom>
          <a:noFill/>
          <a:ln w="38100" cmpd="sng">
            <a:solidFill>
              <a:srgbClr val="3A81B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3" name="Picture 6" descr="E:\fppt\template\arrows\arrow4.png"/>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94769" flipV="1">
            <a:off x="5942461" y="4266522"/>
            <a:ext cx="910501" cy="50621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151653083466557090-2.png"/>
          <p:cNvPicPr>
            <a:picLocks noChangeAspect="1"/>
          </p:cNvPicPr>
          <p:nvPr/>
        </p:nvPicPr>
        <p:blipFill rotWithShape="1">
          <a:blip r:embed="rId8">
            <a:extLst>
              <a:ext uri="{28A0092B-C50C-407E-A947-70E740481C1C}">
                <a14:useLocalDpi xmlns:a14="http://schemas.microsoft.com/office/drawing/2010/main" val="0"/>
              </a:ext>
            </a:extLst>
          </a:blip>
          <a:srcRect l="50221" t="32723" r="28864" b="20392"/>
          <a:stretch/>
        </p:blipFill>
        <p:spPr>
          <a:xfrm>
            <a:off x="5612362" y="4344831"/>
            <a:ext cx="552269" cy="697540"/>
          </a:xfrm>
          <a:prstGeom prst="rect">
            <a:avLst/>
          </a:prstGeom>
        </p:spPr>
      </p:pic>
    </p:spTree>
    <p:extLst>
      <p:ext uri="{BB962C8B-B14F-4D97-AF65-F5344CB8AC3E}">
        <p14:creationId xmlns:p14="http://schemas.microsoft.com/office/powerpoint/2010/main" val="342910968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151662409393971634-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82" y="2417542"/>
            <a:ext cx="1481952" cy="2198652"/>
          </a:xfrm>
          <a:prstGeom prst="rect">
            <a:avLst/>
          </a:prstGeom>
        </p:spPr>
      </p:pic>
      <p:pic>
        <p:nvPicPr>
          <p:cNvPr id="6" name="Picture 5" descr="15167814713299788-2.gif"/>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9302" y="2907315"/>
            <a:ext cx="1019136" cy="2293056"/>
          </a:xfrm>
          <a:prstGeom prst="rect">
            <a:avLst/>
          </a:prstGeom>
        </p:spPr>
      </p:pic>
      <p:sp>
        <p:nvSpPr>
          <p:cNvPr id="2" name="Title 1"/>
          <p:cNvSpPr>
            <a:spLocks noGrp="1"/>
          </p:cNvSpPr>
          <p:nvPr>
            <p:ph type="title"/>
          </p:nvPr>
        </p:nvSpPr>
        <p:spPr>
          <a:xfrm>
            <a:off x="593575" y="131703"/>
            <a:ext cx="7956600" cy="676200"/>
          </a:xfrm>
        </p:spPr>
        <p:txBody>
          <a:bodyPr/>
          <a:lstStyle/>
          <a:p>
            <a:r>
              <a:rPr lang="en-GB" sz="2000" dirty="0" smtClean="0"/>
              <a:t>How to distinguish signal processes from background processes</a:t>
            </a:r>
            <a:endParaRPr lang="en-GB" sz="2000" dirty="0"/>
          </a:p>
        </p:txBody>
      </p:sp>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21</a:t>
            </a:fld>
            <a:endParaRPr lang="uk-UA" sz="1000" dirty="0">
              <a:solidFill>
                <a:srgbClr val="666666"/>
              </a:solidFill>
              <a:latin typeface="Playfair Display"/>
              <a:ea typeface="Playfair Display"/>
              <a:cs typeface="Playfair Display"/>
              <a:sym typeface="Playfair Display"/>
            </a:endParaRPr>
          </a:p>
        </p:txBody>
      </p:sp>
      <p:sp>
        <p:nvSpPr>
          <p:cNvPr id="4" name="TextBox 3"/>
          <p:cNvSpPr txBox="1"/>
          <p:nvPr/>
        </p:nvSpPr>
        <p:spPr>
          <a:xfrm>
            <a:off x="2201334" y="693880"/>
            <a:ext cx="6151286" cy="400110"/>
          </a:xfrm>
          <a:prstGeom prst="rect">
            <a:avLst/>
          </a:prstGeom>
          <a:noFill/>
        </p:spPr>
        <p:txBody>
          <a:bodyPr wrap="square" rtlCol="0">
            <a:spAutoFit/>
          </a:bodyPr>
          <a:lstStyle/>
          <a:p>
            <a:pPr algn="r"/>
            <a:r>
              <a:rPr lang="en-GB" sz="2000" b="1" dirty="0" smtClean="0">
                <a:latin typeface="Bangla MN"/>
                <a:cs typeface="Bangla MN"/>
              </a:rPr>
              <a:t>Look at the properties!</a:t>
            </a:r>
            <a:endParaRPr lang="en-GB" sz="2000" b="1" dirty="0">
              <a:latin typeface="Bangla MN"/>
              <a:cs typeface="Bangla MN"/>
            </a:endParaRPr>
          </a:p>
        </p:txBody>
      </p:sp>
      <p:pic>
        <p:nvPicPr>
          <p:cNvPr id="27" name="Picture 26" descr="151662409393971634.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7973" y="2672140"/>
            <a:ext cx="957276" cy="1939537"/>
          </a:xfrm>
          <a:prstGeom prst="rect">
            <a:avLst/>
          </a:prstGeom>
        </p:spPr>
      </p:pic>
      <p:sp>
        <p:nvSpPr>
          <p:cNvPr id="32" name="TextBox 31"/>
          <p:cNvSpPr txBox="1"/>
          <p:nvPr/>
        </p:nvSpPr>
        <p:spPr>
          <a:xfrm>
            <a:off x="376297" y="1292184"/>
            <a:ext cx="2540000" cy="307777"/>
          </a:xfrm>
          <a:prstGeom prst="rect">
            <a:avLst/>
          </a:prstGeom>
          <a:solidFill>
            <a:schemeClr val="tx1"/>
          </a:solidFill>
        </p:spPr>
        <p:txBody>
          <a:bodyPr wrap="square" rtlCol="0">
            <a:spAutoFit/>
          </a:bodyPr>
          <a:lstStyle/>
          <a:p>
            <a:pPr algn="ctr"/>
            <a:r>
              <a:rPr lang="en-GB" dirty="0" smtClean="0">
                <a:solidFill>
                  <a:srgbClr val="FFFFFF"/>
                </a:solidFill>
              </a:rPr>
              <a:t>Example: Is my dog there? </a:t>
            </a:r>
            <a:endParaRPr lang="en-GB" dirty="0">
              <a:solidFill>
                <a:srgbClr val="FFFFFF"/>
              </a:solidFill>
            </a:endParaRPr>
          </a:p>
        </p:txBody>
      </p:sp>
      <p:sp>
        <p:nvSpPr>
          <p:cNvPr id="33" name="TextBox 32"/>
          <p:cNvSpPr txBox="1"/>
          <p:nvPr/>
        </p:nvSpPr>
        <p:spPr>
          <a:xfrm>
            <a:off x="4417698" y="1292184"/>
            <a:ext cx="4474170" cy="523220"/>
          </a:xfrm>
          <a:prstGeom prst="rect">
            <a:avLst/>
          </a:prstGeom>
          <a:noFill/>
        </p:spPr>
        <p:txBody>
          <a:bodyPr wrap="square" rtlCol="0">
            <a:spAutoFit/>
          </a:bodyPr>
          <a:lstStyle/>
          <a:p>
            <a:r>
              <a:rPr lang="en-GB" dirty="0" smtClean="0">
                <a:solidFill>
                  <a:schemeClr val="accent5">
                    <a:lumMod val="75000"/>
                  </a:schemeClr>
                </a:solidFill>
              </a:rPr>
              <a:t>Obvious properties</a:t>
            </a:r>
            <a:r>
              <a:rPr lang="mr-IN" dirty="0" smtClean="0">
                <a:solidFill>
                  <a:schemeClr val="accent5">
                    <a:lumMod val="75000"/>
                  </a:schemeClr>
                </a:solidFill>
              </a:rPr>
              <a:t>…</a:t>
            </a:r>
            <a:r>
              <a:rPr lang="nl-BE" dirty="0" smtClean="0">
                <a:solidFill>
                  <a:schemeClr val="accent5">
                    <a:lumMod val="75000"/>
                  </a:schemeClr>
                </a:solidFill>
              </a:rPr>
              <a:t> size, colour,weight, species</a:t>
            </a:r>
            <a:r>
              <a:rPr lang="mr-IN" dirty="0" smtClean="0">
                <a:solidFill>
                  <a:schemeClr val="accent5">
                    <a:lumMod val="75000"/>
                  </a:schemeClr>
                </a:solidFill>
              </a:rPr>
              <a:t>…</a:t>
            </a:r>
            <a:endParaRPr lang="nl-BE" dirty="0" smtClean="0">
              <a:solidFill>
                <a:schemeClr val="accent5">
                  <a:lumMod val="75000"/>
                </a:schemeClr>
              </a:solidFill>
            </a:endParaRPr>
          </a:p>
          <a:p>
            <a:r>
              <a:rPr lang="nl-BE" dirty="0" smtClean="0">
                <a:solidFill>
                  <a:schemeClr val="accent5">
                    <a:lumMod val="75000"/>
                  </a:schemeClr>
                </a:solidFill>
              </a:rPr>
              <a:t> </a:t>
            </a:r>
            <a:endParaRPr lang="en-GB" dirty="0">
              <a:solidFill>
                <a:schemeClr val="accent5">
                  <a:lumMod val="75000"/>
                </a:schemeClr>
              </a:solidFill>
            </a:endParaRPr>
          </a:p>
        </p:txBody>
      </p:sp>
      <p:sp>
        <p:nvSpPr>
          <p:cNvPr id="34" name="TextBox 33"/>
          <p:cNvSpPr txBox="1"/>
          <p:nvPr/>
        </p:nvSpPr>
        <p:spPr>
          <a:xfrm>
            <a:off x="4412076" y="1552924"/>
            <a:ext cx="4479791" cy="523220"/>
          </a:xfrm>
          <a:prstGeom prst="rect">
            <a:avLst/>
          </a:prstGeom>
          <a:noFill/>
        </p:spPr>
        <p:txBody>
          <a:bodyPr wrap="square" rtlCol="0">
            <a:spAutoFit/>
          </a:bodyPr>
          <a:lstStyle/>
          <a:p>
            <a:r>
              <a:rPr lang="en-GB" dirty="0" smtClean="0">
                <a:solidFill>
                  <a:srgbClr val="5243BB"/>
                </a:solidFill>
              </a:rPr>
              <a:t>Also less </a:t>
            </a:r>
            <a:r>
              <a:rPr lang="en-GB" dirty="0">
                <a:solidFill>
                  <a:srgbClr val="5243BB"/>
                </a:solidFill>
              </a:rPr>
              <a:t>o</a:t>
            </a:r>
            <a:r>
              <a:rPr lang="en-GB" dirty="0" smtClean="0">
                <a:solidFill>
                  <a:srgbClr val="5243BB"/>
                </a:solidFill>
              </a:rPr>
              <a:t>bvious properties</a:t>
            </a:r>
            <a:r>
              <a:rPr lang="mr-IN" dirty="0" smtClean="0">
                <a:solidFill>
                  <a:srgbClr val="5243BB"/>
                </a:solidFill>
              </a:rPr>
              <a:t>…</a:t>
            </a:r>
            <a:endParaRPr lang="nl-BE" dirty="0" smtClean="0">
              <a:solidFill>
                <a:srgbClr val="5243BB"/>
              </a:solidFill>
            </a:endParaRPr>
          </a:p>
          <a:p>
            <a:r>
              <a:rPr lang="nl-BE" dirty="0" smtClean="0">
                <a:solidFill>
                  <a:srgbClr val="5243BB"/>
                </a:solidFill>
              </a:rPr>
              <a:t>What is his DNA, does he know physics?, </a:t>
            </a:r>
            <a:r>
              <a:rPr lang="mr-IN" dirty="0" smtClean="0">
                <a:solidFill>
                  <a:srgbClr val="5243BB"/>
                </a:solidFill>
              </a:rPr>
              <a:t>…</a:t>
            </a:r>
            <a:r>
              <a:rPr lang="nl-BE" dirty="0" smtClean="0">
                <a:solidFill>
                  <a:srgbClr val="5243BB"/>
                </a:solidFill>
              </a:rPr>
              <a:t> </a:t>
            </a:r>
            <a:endParaRPr lang="en-GB" dirty="0">
              <a:solidFill>
                <a:srgbClr val="5243BB"/>
              </a:solidFill>
            </a:endParaRPr>
          </a:p>
        </p:txBody>
      </p:sp>
      <p:pic>
        <p:nvPicPr>
          <p:cNvPr id="5" name="Picture 4" descr="15167814713299788.png"/>
          <p:cNvPicPr>
            <a:picLocks noChangeAspect="1"/>
          </p:cNvPicPr>
          <p:nvPr/>
        </p:nvPicPr>
        <p:blipFill rotWithShape="1">
          <a:blip r:embed="rId7">
            <a:extLst>
              <a:ext uri="{28A0092B-C50C-407E-A947-70E740481C1C}">
                <a14:useLocalDpi xmlns:a14="http://schemas.microsoft.com/office/drawing/2010/main" val="0"/>
              </a:ext>
            </a:extLst>
          </a:blip>
          <a:srcRect r="53401"/>
          <a:stretch/>
        </p:blipFill>
        <p:spPr>
          <a:xfrm>
            <a:off x="-37629" y="1972667"/>
            <a:ext cx="3621851" cy="3238500"/>
          </a:xfrm>
          <a:prstGeom prst="rect">
            <a:avLst/>
          </a:prstGeom>
        </p:spPr>
      </p:pic>
      <p:pic>
        <p:nvPicPr>
          <p:cNvPr id="29" name="Picture 28" descr="151653083466557090-2.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1407" y="2527701"/>
            <a:ext cx="2888074" cy="2484046"/>
          </a:xfrm>
          <a:prstGeom prst="rect">
            <a:avLst/>
          </a:prstGeom>
        </p:spPr>
      </p:pic>
    </p:spTree>
    <p:extLst>
      <p:ext uri="{BB962C8B-B14F-4D97-AF65-F5344CB8AC3E}">
        <p14:creationId xmlns:p14="http://schemas.microsoft.com/office/powerpoint/2010/main" val="171518742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575" y="131703"/>
            <a:ext cx="7956600" cy="676200"/>
          </a:xfrm>
        </p:spPr>
        <p:txBody>
          <a:bodyPr/>
          <a:lstStyle/>
          <a:p>
            <a:r>
              <a:rPr lang="en-GB" sz="2000" dirty="0" smtClean="0"/>
              <a:t>How to distinguish signal processes from background processes</a:t>
            </a:r>
            <a:endParaRPr lang="en-GB" sz="2000" dirty="0"/>
          </a:p>
        </p:txBody>
      </p:sp>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22</a:t>
            </a:fld>
            <a:endParaRPr lang="uk-UA" sz="1000" dirty="0">
              <a:solidFill>
                <a:srgbClr val="666666"/>
              </a:solidFill>
              <a:latin typeface="Playfair Display"/>
              <a:ea typeface="Playfair Display"/>
              <a:cs typeface="Playfair Display"/>
              <a:sym typeface="Playfair Display"/>
            </a:endParaRPr>
          </a:p>
        </p:txBody>
      </p:sp>
      <p:sp>
        <p:nvSpPr>
          <p:cNvPr id="4" name="TextBox 3"/>
          <p:cNvSpPr txBox="1"/>
          <p:nvPr/>
        </p:nvSpPr>
        <p:spPr>
          <a:xfrm>
            <a:off x="2201334" y="693880"/>
            <a:ext cx="6151286" cy="400110"/>
          </a:xfrm>
          <a:prstGeom prst="rect">
            <a:avLst/>
          </a:prstGeom>
          <a:noFill/>
        </p:spPr>
        <p:txBody>
          <a:bodyPr wrap="square" rtlCol="0">
            <a:spAutoFit/>
          </a:bodyPr>
          <a:lstStyle/>
          <a:p>
            <a:pPr algn="r"/>
            <a:r>
              <a:rPr lang="en-GB" sz="2000" b="1" dirty="0" smtClean="0">
                <a:latin typeface="Bangla MN"/>
                <a:cs typeface="Bangla MN"/>
              </a:rPr>
              <a:t>Look at the properties!</a:t>
            </a:r>
            <a:endParaRPr lang="en-GB" sz="2000" b="1" dirty="0">
              <a:latin typeface="Bangla MN"/>
              <a:cs typeface="Bangla MN"/>
            </a:endParaRPr>
          </a:p>
        </p:txBody>
      </p:sp>
      <p:cxnSp>
        <p:nvCxnSpPr>
          <p:cNvPr id="10" name="Straight Arrow Connector 9"/>
          <p:cNvCxnSpPr/>
          <p:nvPr/>
        </p:nvCxnSpPr>
        <p:spPr>
          <a:xfrm>
            <a:off x="4487333" y="4261547"/>
            <a:ext cx="3932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628444" y="2299471"/>
            <a:ext cx="0" cy="1952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800593" y="2299471"/>
            <a:ext cx="818444" cy="523220"/>
          </a:xfrm>
          <a:prstGeom prst="rect">
            <a:avLst/>
          </a:prstGeom>
          <a:noFill/>
        </p:spPr>
        <p:txBody>
          <a:bodyPr wrap="square" rtlCol="0">
            <a:spAutoFit/>
          </a:bodyPr>
          <a:lstStyle/>
          <a:p>
            <a:r>
              <a:rPr lang="en-GB" dirty="0" smtClean="0"/>
              <a:t>Nb. of dogs</a:t>
            </a:r>
            <a:endParaRPr lang="en-GB" dirty="0"/>
          </a:p>
        </p:txBody>
      </p:sp>
      <p:sp>
        <p:nvSpPr>
          <p:cNvPr id="16" name="TextBox 15"/>
          <p:cNvSpPr txBox="1"/>
          <p:nvPr/>
        </p:nvSpPr>
        <p:spPr>
          <a:xfrm>
            <a:off x="8156223" y="4361658"/>
            <a:ext cx="1157111" cy="523220"/>
          </a:xfrm>
          <a:prstGeom prst="rect">
            <a:avLst/>
          </a:prstGeom>
          <a:noFill/>
        </p:spPr>
        <p:txBody>
          <a:bodyPr wrap="square" rtlCol="0">
            <a:spAutoFit/>
          </a:bodyPr>
          <a:lstStyle/>
          <a:p>
            <a:r>
              <a:rPr lang="en-GB" dirty="0"/>
              <a:t>w</a:t>
            </a:r>
            <a:r>
              <a:rPr lang="en-GB" dirty="0" smtClean="0"/>
              <a:t>eight</a:t>
            </a:r>
          </a:p>
          <a:p>
            <a:r>
              <a:rPr lang="en-GB" dirty="0" smtClean="0"/>
              <a:t>(kg)</a:t>
            </a:r>
            <a:endParaRPr lang="en-GB" dirty="0"/>
          </a:p>
        </p:txBody>
      </p:sp>
      <p:cxnSp>
        <p:nvCxnSpPr>
          <p:cNvPr id="18" name="Straight Connector 17"/>
          <p:cNvCxnSpPr/>
          <p:nvPr/>
        </p:nvCxnSpPr>
        <p:spPr>
          <a:xfrm flipV="1">
            <a:off x="5475111" y="4075084"/>
            <a:ext cx="0" cy="354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321778" y="4115158"/>
            <a:ext cx="0" cy="354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7162793" y="4075084"/>
            <a:ext cx="0" cy="354110"/>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861761" y="4457417"/>
            <a:ext cx="476017" cy="307777"/>
          </a:xfrm>
          <a:prstGeom prst="rect">
            <a:avLst/>
          </a:prstGeom>
          <a:noFill/>
        </p:spPr>
        <p:txBody>
          <a:bodyPr wrap="square" rtlCol="0">
            <a:spAutoFit/>
          </a:bodyPr>
          <a:lstStyle/>
          <a:p>
            <a:endParaRPr lang="en-GB" dirty="0"/>
          </a:p>
        </p:txBody>
      </p:sp>
      <p:pic>
        <p:nvPicPr>
          <p:cNvPr id="40" name="Picture 6" descr="E:\fppt\template\arrows\arrow4.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139" flipV="1">
            <a:off x="3632320" y="3957371"/>
            <a:ext cx="1112299" cy="111774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6380089" y="2145582"/>
            <a:ext cx="2511779" cy="307777"/>
          </a:xfrm>
          <a:prstGeom prst="rect">
            <a:avLst/>
          </a:prstGeom>
          <a:solidFill>
            <a:srgbClr val="455621"/>
          </a:solidFill>
        </p:spPr>
        <p:txBody>
          <a:bodyPr wrap="square" rtlCol="0">
            <a:spAutoFit/>
          </a:bodyPr>
          <a:lstStyle/>
          <a:p>
            <a:pPr algn="ctr"/>
            <a:r>
              <a:rPr lang="en-GB" dirty="0" smtClean="0">
                <a:solidFill>
                  <a:schemeClr val="bg1"/>
                </a:solidFill>
              </a:rPr>
              <a:t>Simulate what you expect</a:t>
            </a:r>
            <a:endParaRPr lang="en-GB" dirty="0">
              <a:solidFill>
                <a:schemeClr val="bg1"/>
              </a:solidFill>
            </a:endParaRPr>
          </a:p>
        </p:txBody>
      </p:sp>
      <p:pic>
        <p:nvPicPr>
          <p:cNvPr id="48" name="Picture 47" descr="151653083466557090-3.gif"/>
          <p:cNvPicPr>
            <a:picLocks noChangeAspect="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17371" r="27918" b="19508"/>
          <a:stretch/>
        </p:blipFill>
        <p:spPr>
          <a:xfrm>
            <a:off x="4667941" y="2996723"/>
            <a:ext cx="4223927" cy="1241778"/>
          </a:xfrm>
          <a:prstGeom prst="rect">
            <a:avLst/>
          </a:prstGeom>
        </p:spPr>
      </p:pic>
      <p:sp>
        <p:nvSpPr>
          <p:cNvPr id="50" name="TextBox 49"/>
          <p:cNvSpPr txBox="1"/>
          <p:nvPr/>
        </p:nvSpPr>
        <p:spPr>
          <a:xfrm>
            <a:off x="7202290" y="2499924"/>
            <a:ext cx="1781784" cy="738664"/>
          </a:xfrm>
          <a:prstGeom prst="rect">
            <a:avLst/>
          </a:prstGeom>
          <a:noFill/>
        </p:spPr>
        <p:txBody>
          <a:bodyPr wrap="square" rtlCol="0">
            <a:spAutoFit/>
          </a:bodyPr>
          <a:lstStyle/>
          <a:p>
            <a:r>
              <a:rPr lang="en-GB" dirty="0" smtClean="0"/>
              <a:t>Signal </a:t>
            </a:r>
          </a:p>
          <a:p>
            <a:r>
              <a:rPr lang="en-GB" dirty="0"/>
              <a:t>d</a:t>
            </a:r>
            <a:r>
              <a:rPr lang="en-GB" dirty="0" smtClean="0"/>
              <a:t>istribution</a:t>
            </a:r>
          </a:p>
          <a:p>
            <a:r>
              <a:rPr lang="en-GB" dirty="0" smtClean="0"/>
              <a:t>e.g. </a:t>
            </a:r>
            <a:r>
              <a:rPr lang="en-GB" dirty="0" err="1"/>
              <a:t>L</a:t>
            </a:r>
            <a:r>
              <a:rPr lang="en-GB" dirty="0" err="1" smtClean="0"/>
              <a:t>abradoodles</a:t>
            </a:r>
            <a:endParaRPr lang="en-GB" dirty="0"/>
          </a:p>
        </p:txBody>
      </p:sp>
      <p:grpSp>
        <p:nvGrpSpPr>
          <p:cNvPr id="26" name="Group 25"/>
          <p:cNvGrpSpPr/>
          <p:nvPr/>
        </p:nvGrpSpPr>
        <p:grpSpPr>
          <a:xfrm>
            <a:off x="197556" y="1729123"/>
            <a:ext cx="3603037" cy="3352162"/>
            <a:chOff x="197556" y="1729123"/>
            <a:chExt cx="3603037" cy="3352162"/>
          </a:xfrm>
        </p:grpSpPr>
        <p:pic>
          <p:nvPicPr>
            <p:cNvPr id="27" name="Picture 26" descr="151662409393971634.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2617" y="1729123"/>
              <a:ext cx="1194257" cy="2483709"/>
            </a:xfrm>
            <a:prstGeom prst="rect">
              <a:avLst/>
            </a:prstGeom>
          </p:spPr>
        </p:pic>
        <p:pic>
          <p:nvPicPr>
            <p:cNvPr id="29" name="Picture 28" descr="151653083466557090-2.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556" y="1900296"/>
              <a:ext cx="3603037" cy="3180989"/>
            </a:xfrm>
            <a:prstGeom prst="rect">
              <a:avLst/>
            </a:prstGeom>
          </p:spPr>
        </p:pic>
      </p:grpSp>
      <p:sp>
        <p:nvSpPr>
          <p:cNvPr id="30" name="TextBox 29"/>
          <p:cNvSpPr txBox="1"/>
          <p:nvPr/>
        </p:nvSpPr>
        <p:spPr>
          <a:xfrm>
            <a:off x="4417698" y="1292184"/>
            <a:ext cx="4474170" cy="523220"/>
          </a:xfrm>
          <a:prstGeom prst="rect">
            <a:avLst/>
          </a:prstGeom>
          <a:noFill/>
        </p:spPr>
        <p:txBody>
          <a:bodyPr wrap="square" rtlCol="0">
            <a:spAutoFit/>
          </a:bodyPr>
          <a:lstStyle/>
          <a:p>
            <a:r>
              <a:rPr lang="en-GB" dirty="0" smtClean="0">
                <a:solidFill>
                  <a:schemeClr val="accent5">
                    <a:lumMod val="75000"/>
                  </a:schemeClr>
                </a:solidFill>
              </a:rPr>
              <a:t>Obvious properties</a:t>
            </a:r>
            <a:r>
              <a:rPr lang="mr-IN" dirty="0" smtClean="0">
                <a:solidFill>
                  <a:schemeClr val="accent5">
                    <a:lumMod val="75000"/>
                  </a:schemeClr>
                </a:solidFill>
              </a:rPr>
              <a:t>…</a:t>
            </a:r>
            <a:r>
              <a:rPr lang="nl-BE" dirty="0" smtClean="0">
                <a:solidFill>
                  <a:schemeClr val="accent5">
                    <a:lumMod val="75000"/>
                  </a:schemeClr>
                </a:solidFill>
              </a:rPr>
              <a:t> size, colour,weight, species</a:t>
            </a:r>
            <a:r>
              <a:rPr lang="mr-IN" dirty="0" smtClean="0">
                <a:solidFill>
                  <a:schemeClr val="accent5">
                    <a:lumMod val="75000"/>
                  </a:schemeClr>
                </a:solidFill>
              </a:rPr>
              <a:t>…</a:t>
            </a:r>
            <a:endParaRPr lang="nl-BE" dirty="0" smtClean="0">
              <a:solidFill>
                <a:schemeClr val="accent5">
                  <a:lumMod val="75000"/>
                </a:schemeClr>
              </a:solidFill>
            </a:endParaRPr>
          </a:p>
          <a:p>
            <a:r>
              <a:rPr lang="nl-BE" dirty="0" smtClean="0">
                <a:solidFill>
                  <a:schemeClr val="accent5">
                    <a:lumMod val="75000"/>
                  </a:schemeClr>
                </a:solidFill>
              </a:rPr>
              <a:t> </a:t>
            </a:r>
            <a:endParaRPr lang="en-GB" dirty="0">
              <a:solidFill>
                <a:schemeClr val="accent5">
                  <a:lumMod val="75000"/>
                </a:schemeClr>
              </a:solidFill>
            </a:endParaRPr>
          </a:p>
        </p:txBody>
      </p:sp>
      <p:sp>
        <p:nvSpPr>
          <p:cNvPr id="31" name="TextBox 30"/>
          <p:cNvSpPr txBox="1"/>
          <p:nvPr/>
        </p:nvSpPr>
        <p:spPr>
          <a:xfrm>
            <a:off x="4412077" y="1581145"/>
            <a:ext cx="4120444" cy="523220"/>
          </a:xfrm>
          <a:prstGeom prst="rect">
            <a:avLst/>
          </a:prstGeom>
          <a:noFill/>
        </p:spPr>
        <p:txBody>
          <a:bodyPr wrap="square" rtlCol="0">
            <a:spAutoFit/>
          </a:bodyPr>
          <a:lstStyle/>
          <a:p>
            <a:r>
              <a:rPr lang="en-GB" dirty="0" smtClean="0">
                <a:solidFill>
                  <a:srgbClr val="5243BB"/>
                </a:solidFill>
              </a:rPr>
              <a:t>Also less </a:t>
            </a:r>
            <a:r>
              <a:rPr lang="en-GB" dirty="0">
                <a:solidFill>
                  <a:srgbClr val="5243BB"/>
                </a:solidFill>
              </a:rPr>
              <a:t>o</a:t>
            </a:r>
            <a:r>
              <a:rPr lang="en-GB" dirty="0" smtClean="0">
                <a:solidFill>
                  <a:srgbClr val="5243BB"/>
                </a:solidFill>
              </a:rPr>
              <a:t>bvious properties</a:t>
            </a:r>
            <a:r>
              <a:rPr lang="mr-IN" dirty="0" smtClean="0">
                <a:solidFill>
                  <a:srgbClr val="5243BB"/>
                </a:solidFill>
              </a:rPr>
              <a:t>…</a:t>
            </a:r>
            <a:endParaRPr lang="nl-BE" dirty="0" smtClean="0">
              <a:solidFill>
                <a:srgbClr val="5243BB"/>
              </a:solidFill>
            </a:endParaRPr>
          </a:p>
          <a:p>
            <a:r>
              <a:rPr lang="nl-BE" dirty="0" smtClean="0">
                <a:solidFill>
                  <a:srgbClr val="5243BB"/>
                </a:solidFill>
              </a:rPr>
              <a:t>What is his DNA, does he know physics?, </a:t>
            </a:r>
            <a:r>
              <a:rPr lang="mr-IN" dirty="0" smtClean="0">
                <a:solidFill>
                  <a:srgbClr val="5243BB"/>
                </a:solidFill>
              </a:rPr>
              <a:t>…</a:t>
            </a:r>
            <a:r>
              <a:rPr lang="nl-BE" dirty="0" smtClean="0">
                <a:solidFill>
                  <a:srgbClr val="5243BB"/>
                </a:solidFill>
              </a:rPr>
              <a:t> </a:t>
            </a:r>
            <a:endParaRPr lang="en-GB" dirty="0">
              <a:solidFill>
                <a:srgbClr val="5243BB"/>
              </a:solidFill>
            </a:endParaRPr>
          </a:p>
        </p:txBody>
      </p:sp>
      <p:sp>
        <p:nvSpPr>
          <p:cNvPr id="33" name="TextBox 32"/>
          <p:cNvSpPr txBox="1"/>
          <p:nvPr/>
        </p:nvSpPr>
        <p:spPr>
          <a:xfrm>
            <a:off x="4760149" y="4335004"/>
            <a:ext cx="658788" cy="315617"/>
          </a:xfrm>
          <a:prstGeom prst="rect">
            <a:avLst/>
          </a:prstGeom>
          <a:noFill/>
        </p:spPr>
        <p:txBody>
          <a:bodyPr wrap="square" rtlCol="0">
            <a:spAutoFit/>
          </a:bodyPr>
          <a:lstStyle/>
          <a:p>
            <a:r>
              <a:rPr lang="en-GB" dirty="0" smtClean="0"/>
              <a:t>1-10 </a:t>
            </a:r>
            <a:endParaRPr lang="en-GB" dirty="0"/>
          </a:p>
        </p:txBody>
      </p:sp>
      <p:sp>
        <p:nvSpPr>
          <p:cNvPr id="34" name="TextBox 33"/>
          <p:cNvSpPr txBox="1"/>
          <p:nvPr/>
        </p:nvSpPr>
        <p:spPr>
          <a:xfrm>
            <a:off x="5475112" y="4335004"/>
            <a:ext cx="658788" cy="315617"/>
          </a:xfrm>
          <a:prstGeom prst="rect">
            <a:avLst/>
          </a:prstGeom>
          <a:noFill/>
        </p:spPr>
        <p:txBody>
          <a:bodyPr wrap="square" rtlCol="0">
            <a:spAutoFit/>
          </a:bodyPr>
          <a:lstStyle/>
          <a:p>
            <a:r>
              <a:rPr lang="en-GB" dirty="0" smtClean="0"/>
              <a:t>10-20</a:t>
            </a:r>
            <a:endParaRPr lang="en-GB" dirty="0"/>
          </a:p>
        </p:txBody>
      </p:sp>
      <p:sp>
        <p:nvSpPr>
          <p:cNvPr id="35" name="TextBox 34"/>
          <p:cNvSpPr txBox="1"/>
          <p:nvPr/>
        </p:nvSpPr>
        <p:spPr>
          <a:xfrm>
            <a:off x="6436535" y="4335004"/>
            <a:ext cx="658788" cy="315617"/>
          </a:xfrm>
          <a:prstGeom prst="rect">
            <a:avLst/>
          </a:prstGeom>
          <a:noFill/>
        </p:spPr>
        <p:txBody>
          <a:bodyPr wrap="square" rtlCol="0">
            <a:spAutoFit/>
          </a:bodyPr>
          <a:lstStyle/>
          <a:p>
            <a:r>
              <a:rPr lang="en-GB" dirty="0" smtClean="0"/>
              <a:t>20-30</a:t>
            </a:r>
            <a:endParaRPr lang="en-GB" dirty="0"/>
          </a:p>
        </p:txBody>
      </p:sp>
      <p:sp>
        <p:nvSpPr>
          <p:cNvPr id="36" name="TextBox 35"/>
          <p:cNvSpPr txBox="1"/>
          <p:nvPr/>
        </p:nvSpPr>
        <p:spPr>
          <a:xfrm>
            <a:off x="376297" y="1292184"/>
            <a:ext cx="2540000" cy="307777"/>
          </a:xfrm>
          <a:prstGeom prst="rect">
            <a:avLst/>
          </a:prstGeom>
          <a:solidFill>
            <a:schemeClr val="tx1"/>
          </a:solidFill>
        </p:spPr>
        <p:txBody>
          <a:bodyPr wrap="square" rtlCol="0">
            <a:spAutoFit/>
          </a:bodyPr>
          <a:lstStyle/>
          <a:p>
            <a:pPr algn="ctr"/>
            <a:r>
              <a:rPr lang="en-GB" dirty="0" smtClean="0">
                <a:solidFill>
                  <a:srgbClr val="FFFFFF"/>
                </a:solidFill>
              </a:rPr>
              <a:t>Example: Is my dog there? </a:t>
            </a:r>
            <a:endParaRPr lang="en-GB" dirty="0">
              <a:solidFill>
                <a:srgbClr val="FFFFFF"/>
              </a:solidFill>
            </a:endParaRPr>
          </a:p>
        </p:txBody>
      </p:sp>
    </p:spTree>
    <p:extLst>
      <p:ext uri="{BB962C8B-B14F-4D97-AF65-F5344CB8AC3E}">
        <p14:creationId xmlns:p14="http://schemas.microsoft.com/office/powerpoint/2010/main" val="73133118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575" y="131703"/>
            <a:ext cx="7956600" cy="676200"/>
          </a:xfrm>
        </p:spPr>
        <p:txBody>
          <a:bodyPr/>
          <a:lstStyle/>
          <a:p>
            <a:r>
              <a:rPr lang="en-GB" sz="2000" dirty="0" smtClean="0"/>
              <a:t>How to distinguish signal processes from background processes</a:t>
            </a:r>
            <a:endParaRPr lang="en-GB" sz="2000" dirty="0"/>
          </a:p>
        </p:txBody>
      </p:sp>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23</a:t>
            </a:fld>
            <a:endParaRPr lang="uk-UA" sz="1000" dirty="0">
              <a:solidFill>
                <a:srgbClr val="666666"/>
              </a:solidFill>
              <a:latin typeface="Playfair Display"/>
              <a:ea typeface="Playfair Display"/>
              <a:cs typeface="Playfair Display"/>
              <a:sym typeface="Playfair Display"/>
            </a:endParaRPr>
          </a:p>
        </p:txBody>
      </p:sp>
      <p:sp>
        <p:nvSpPr>
          <p:cNvPr id="4" name="TextBox 3"/>
          <p:cNvSpPr txBox="1"/>
          <p:nvPr/>
        </p:nvSpPr>
        <p:spPr>
          <a:xfrm>
            <a:off x="2201334" y="693880"/>
            <a:ext cx="6151286" cy="400110"/>
          </a:xfrm>
          <a:prstGeom prst="rect">
            <a:avLst/>
          </a:prstGeom>
          <a:noFill/>
        </p:spPr>
        <p:txBody>
          <a:bodyPr wrap="square" rtlCol="0">
            <a:spAutoFit/>
          </a:bodyPr>
          <a:lstStyle/>
          <a:p>
            <a:pPr algn="r"/>
            <a:r>
              <a:rPr lang="en-GB" sz="2000" b="1" dirty="0" smtClean="0">
                <a:latin typeface="Bangla MN"/>
                <a:cs typeface="Bangla MN"/>
              </a:rPr>
              <a:t>Look at the properties!</a:t>
            </a:r>
            <a:endParaRPr lang="en-GB" sz="2000" b="1" dirty="0">
              <a:latin typeface="Bangla MN"/>
              <a:cs typeface="Bangla MN"/>
            </a:endParaRPr>
          </a:p>
        </p:txBody>
      </p:sp>
      <p:cxnSp>
        <p:nvCxnSpPr>
          <p:cNvPr id="10" name="Straight Arrow Connector 9"/>
          <p:cNvCxnSpPr/>
          <p:nvPr/>
        </p:nvCxnSpPr>
        <p:spPr>
          <a:xfrm>
            <a:off x="4487333" y="4261547"/>
            <a:ext cx="3932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628444" y="2299471"/>
            <a:ext cx="0" cy="1952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800593" y="2299471"/>
            <a:ext cx="818444" cy="523220"/>
          </a:xfrm>
          <a:prstGeom prst="rect">
            <a:avLst/>
          </a:prstGeom>
          <a:noFill/>
        </p:spPr>
        <p:txBody>
          <a:bodyPr wrap="square" rtlCol="0">
            <a:spAutoFit/>
          </a:bodyPr>
          <a:lstStyle/>
          <a:p>
            <a:r>
              <a:rPr lang="en-GB" dirty="0" smtClean="0"/>
              <a:t>Nb. of dogs</a:t>
            </a:r>
            <a:endParaRPr lang="en-GB" dirty="0"/>
          </a:p>
        </p:txBody>
      </p:sp>
      <p:sp>
        <p:nvSpPr>
          <p:cNvPr id="16" name="TextBox 15"/>
          <p:cNvSpPr txBox="1"/>
          <p:nvPr/>
        </p:nvSpPr>
        <p:spPr>
          <a:xfrm>
            <a:off x="8156223" y="4361658"/>
            <a:ext cx="1157111" cy="523220"/>
          </a:xfrm>
          <a:prstGeom prst="rect">
            <a:avLst/>
          </a:prstGeom>
          <a:noFill/>
        </p:spPr>
        <p:txBody>
          <a:bodyPr wrap="square" rtlCol="0">
            <a:spAutoFit/>
          </a:bodyPr>
          <a:lstStyle/>
          <a:p>
            <a:r>
              <a:rPr lang="en-GB" dirty="0"/>
              <a:t>w</a:t>
            </a:r>
            <a:r>
              <a:rPr lang="en-GB" dirty="0" smtClean="0"/>
              <a:t>eight</a:t>
            </a:r>
          </a:p>
          <a:p>
            <a:r>
              <a:rPr lang="en-GB" dirty="0" smtClean="0"/>
              <a:t>(kg)</a:t>
            </a:r>
            <a:endParaRPr lang="en-GB" dirty="0"/>
          </a:p>
        </p:txBody>
      </p:sp>
      <p:cxnSp>
        <p:nvCxnSpPr>
          <p:cNvPr id="18" name="Straight Connector 17"/>
          <p:cNvCxnSpPr/>
          <p:nvPr/>
        </p:nvCxnSpPr>
        <p:spPr>
          <a:xfrm flipV="1">
            <a:off x="5475111" y="4075084"/>
            <a:ext cx="0" cy="354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321778" y="4115158"/>
            <a:ext cx="0" cy="354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7162793" y="4075084"/>
            <a:ext cx="0" cy="354110"/>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861761" y="4457417"/>
            <a:ext cx="476017" cy="307777"/>
          </a:xfrm>
          <a:prstGeom prst="rect">
            <a:avLst/>
          </a:prstGeom>
          <a:noFill/>
        </p:spPr>
        <p:txBody>
          <a:bodyPr wrap="square" rtlCol="0">
            <a:spAutoFit/>
          </a:bodyPr>
          <a:lstStyle/>
          <a:p>
            <a:endParaRPr lang="en-GB" dirty="0"/>
          </a:p>
        </p:txBody>
      </p:sp>
      <p:pic>
        <p:nvPicPr>
          <p:cNvPr id="40" name="Picture 6" descr="E:\fppt\template\arrows\arrow4.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139" flipV="1">
            <a:off x="3632320" y="3957371"/>
            <a:ext cx="1112299" cy="111774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6380089" y="2145582"/>
            <a:ext cx="2511779" cy="307777"/>
          </a:xfrm>
          <a:prstGeom prst="rect">
            <a:avLst/>
          </a:prstGeom>
          <a:solidFill>
            <a:srgbClr val="455621"/>
          </a:solidFill>
        </p:spPr>
        <p:txBody>
          <a:bodyPr wrap="square" rtlCol="0">
            <a:spAutoFit/>
          </a:bodyPr>
          <a:lstStyle/>
          <a:p>
            <a:pPr algn="ctr"/>
            <a:r>
              <a:rPr lang="en-GB" dirty="0" smtClean="0">
                <a:solidFill>
                  <a:schemeClr val="bg1"/>
                </a:solidFill>
              </a:rPr>
              <a:t>Simulate what you expect</a:t>
            </a:r>
            <a:endParaRPr lang="en-GB" dirty="0">
              <a:solidFill>
                <a:schemeClr val="bg1"/>
              </a:solidFill>
            </a:endParaRPr>
          </a:p>
        </p:txBody>
      </p:sp>
      <p:pic>
        <p:nvPicPr>
          <p:cNvPr id="48" name="Picture 47" descr="151653083466557090-3.gif"/>
          <p:cNvPicPr>
            <a:picLocks noChangeAspect="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17371" r="27918" b="19508"/>
          <a:stretch/>
        </p:blipFill>
        <p:spPr>
          <a:xfrm>
            <a:off x="4667941" y="2996723"/>
            <a:ext cx="4223927" cy="1241778"/>
          </a:xfrm>
          <a:prstGeom prst="rect">
            <a:avLst/>
          </a:prstGeom>
        </p:spPr>
      </p:pic>
      <p:sp>
        <p:nvSpPr>
          <p:cNvPr id="49" name="TextBox 48"/>
          <p:cNvSpPr txBox="1"/>
          <p:nvPr/>
        </p:nvSpPr>
        <p:spPr>
          <a:xfrm>
            <a:off x="4667941" y="2325906"/>
            <a:ext cx="1768594" cy="738664"/>
          </a:xfrm>
          <a:prstGeom prst="rect">
            <a:avLst/>
          </a:prstGeom>
          <a:noFill/>
        </p:spPr>
        <p:txBody>
          <a:bodyPr wrap="square" rtlCol="0">
            <a:spAutoFit/>
          </a:bodyPr>
          <a:lstStyle/>
          <a:p>
            <a:r>
              <a:rPr lang="en-GB" dirty="0" smtClean="0"/>
              <a:t>Background</a:t>
            </a:r>
          </a:p>
          <a:p>
            <a:r>
              <a:rPr lang="en-GB" dirty="0" smtClean="0"/>
              <a:t>distribution</a:t>
            </a:r>
          </a:p>
          <a:p>
            <a:r>
              <a:rPr lang="en-GB" dirty="0" smtClean="0"/>
              <a:t>e.g</a:t>
            </a:r>
            <a:r>
              <a:rPr lang="en-GB" dirty="0"/>
              <a:t>.</a:t>
            </a:r>
            <a:r>
              <a:rPr lang="en-GB" dirty="0" smtClean="0"/>
              <a:t> other do(u)</a:t>
            </a:r>
            <a:r>
              <a:rPr lang="en-GB" dirty="0" err="1" smtClean="0"/>
              <a:t>gs</a:t>
            </a:r>
            <a:endParaRPr lang="en-GB" dirty="0" smtClean="0"/>
          </a:p>
        </p:txBody>
      </p:sp>
      <p:sp>
        <p:nvSpPr>
          <p:cNvPr id="50" name="TextBox 49"/>
          <p:cNvSpPr txBox="1"/>
          <p:nvPr/>
        </p:nvSpPr>
        <p:spPr>
          <a:xfrm>
            <a:off x="7202290" y="2499924"/>
            <a:ext cx="1781784" cy="738664"/>
          </a:xfrm>
          <a:prstGeom prst="rect">
            <a:avLst/>
          </a:prstGeom>
          <a:noFill/>
        </p:spPr>
        <p:txBody>
          <a:bodyPr wrap="square" rtlCol="0">
            <a:spAutoFit/>
          </a:bodyPr>
          <a:lstStyle/>
          <a:p>
            <a:r>
              <a:rPr lang="en-GB" dirty="0" smtClean="0"/>
              <a:t>Signal </a:t>
            </a:r>
          </a:p>
          <a:p>
            <a:r>
              <a:rPr lang="en-GB" dirty="0"/>
              <a:t>d</a:t>
            </a:r>
            <a:r>
              <a:rPr lang="en-GB" dirty="0" smtClean="0"/>
              <a:t>istribution</a:t>
            </a:r>
          </a:p>
          <a:p>
            <a:r>
              <a:rPr lang="en-GB" dirty="0" smtClean="0"/>
              <a:t>e.g. </a:t>
            </a:r>
            <a:r>
              <a:rPr lang="en-GB" dirty="0" err="1"/>
              <a:t>L</a:t>
            </a:r>
            <a:r>
              <a:rPr lang="en-GB" dirty="0" err="1" smtClean="0"/>
              <a:t>abradoodles</a:t>
            </a:r>
            <a:endParaRPr lang="en-GB" dirty="0"/>
          </a:p>
        </p:txBody>
      </p:sp>
      <p:sp>
        <p:nvSpPr>
          <p:cNvPr id="30" name="TextBox 29"/>
          <p:cNvSpPr txBox="1"/>
          <p:nvPr/>
        </p:nvSpPr>
        <p:spPr>
          <a:xfrm>
            <a:off x="4417698" y="1292184"/>
            <a:ext cx="4474170" cy="523220"/>
          </a:xfrm>
          <a:prstGeom prst="rect">
            <a:avLst/>
          </a:prstGeom>
          <a:noFill/>
        </p:spPr>
        <p:txBody>
          <a:bodyPr wrap="square" rtlCol="0">
            <a:spAutoFit/>
          </a:bodyPr>
          <a:lstStyle/>
          <a:p>
            <a:r>
              <a:rPr lang="en-GB" dirty="0" smtClean="0">
                <a:solidFill>
                  <a:schemeClr val="accent5">
                    <a:lumMod val="75000"/>
                  </a:schemeClr>
                </a:solidFill>
              </a:rPr>
              <a:t>Obvious properties</a:t>
            </a:r>
            <a:r>
              <a:rPr lang="mr-IN" dirty="0" smtClean="0">
                <a:solidFill>
                  <a:schemeClr val="accent5">
                    <a:lumMod val="75000"/>
                  </a:schemeClr>
                </a:solidFill>
              </a:rPr>
              <a:t>…</a:t>
            </a:r>
            <a:r>
              <a:rPr lang="nl-BE" dirty="0" smtClean="0">
                <a:solidFill>
                  <a:schemeClr val="accent5">
                    <a:lumMod val="75000"/>
                  </a:schemeClr>
                </a:solidFill>
              </a:rPr>
              <a:t> size, colour,weight, species</a:t>
            </a:r>
            <a:r>
              <a:rPr lang="mr-IN" dirty="0" smtClean="0">
                <a:solidFill>
                  <a:schemeClr val="accent5">
                    <a:lumMod val="75000"/>
                  </a:schemeClr>
                </a:solidFill>
              </a:rPr>
              <a:t>…</a:t>
            </a:r>
            <a:endParaRPr lang="nl-BE" dirty="0" smtClean="0">
              <a:solidFill>
                <a:schemeClr val="accent5">
                  <a:lumMod val="75000"/>
                </a:schemeClr>
              </a:solidFill>
            </a:endParaRPr>
          </a:p>
          <a:p>
            <a:r>
              <a:rPr lang="nl-BE" dirty="0" smtClean="0">
                <a:solidFill>
                  <a:schemeClr val="accent5">
                    <a:lumMod val="75000"/>
                  </a:schemeClr>
                </a:solidFill>
              </a:rPr>
              <a:t> </a:t>
            </a:r>
            <a:endParaRPr lang="en-GB" dirty="0">
              <a:solidFill>
                <a:schemeClr val="accent5">
                  <a:lumMod val="75000"/>
                </a:schemeClr>
              </a:solidFill>
            </a:endParaRPr>
          </a:p>
        </p:txBody>
      </p:sp>
      <p:sp>
        <p:nvSpPr>
          <p:cNvPr id="31" name="TextBox 30"/>
          <p:cNvSpPr txBox="1"/>
          <p:nvPr/>
        </p:nvSpPr>
        <p:spPr>
          <a:xfrm>
            <a:off x="4412077" y="1581145"/>
            <a:ext cx="4120444" cy="523220"/>
          </a:xfrm>
          <a:prstGeom prst="rect">
            <a:avLst/>
          </a:prstGeom>
          <a:noFill/>
        </p:spPr>
        <p:txBody>
          <a:bodyPr wrap="square" rtlCol="0">
            <a:spAutoFit/>
          </a:bodyPr>
          <a:lstStyle/>
          <a:p>
            <a:r>
              <a:rPr lang="en-GB" dirty="0" smtClean="0">
                <a:solidFill>
                  <a:srgbClr val="5243BB"/>
                </a:solidFill>
              </a:rPr>
              <a:t>Also less </a:t>
            </a:r>
            <a:r>
              <a:rPr lang="en-GB" dirty="0">
                <a:solidFill>
                  <a:srgbClr val="5243BB"/>
                </a:solidFill>
              </a:rPr>
              <a:t>o</a:t>
            </a:r>
            <a:r>
              <a:rPr lang="en-GB" dirty="0" smtClean="0">
                <a:solidFill>
                  <a:srgbClr val="5243BB"/>
                </a:solidFill>
              </a:rPr>
              <a:t>bvious properties</a:t>
            </a:r>
            <a:r>
              <a:rPr lang="mr-IN" dirty="0" smtClean="0">
                <a:solidFill>
                  <a:srgbClr val="5243BB"/>
                </a:solidFill>
              </a:rPr>
              <a:t>…</a:t>
            </a:r>
            <a:endParaRPr lang="nl-BE" dirty="0" smtClean="0">
              <a:solidFill>
                <a:srgbClr val="5243BB"/>
              </a:solidFill>
            </a:endParaRPr>
          </a:p>
          <a:p>
            <a:r>
              <a:rPr lang="nl-BE" dirty="0" smtClean="0">
                <a:solidFill>
                  <a:srgbClr val="5243BB"/>
                </a:solidFill>
              </a:rPr>
              <a:t>What is his DNA, does he know physics?, </a:t>
            </a:r>
            <a:r>
              <a:rPr lang="mr-IN" dirty="0" smtClean="0">
                <a:solidFill>
                  <a:srgbClr val="5243BB"/>
                </a:solidFill>
              </a:rPr>
              <a:t>…</a:t>
            </a:r>
            <a:r>
              <a:rPr lang="nl-BE" dirty="0" smtClean="0">
                <a:solidFill>
                  <a:srgbClr val="5243BB"/>
                </a:solidFill>
              </a:rPr>
              <a:t> </a:t>
            </a:r>
            <a:endParaRPr lang="en-GB" dirty="0">
              <a:solidFill>
                <a:srgbClr val="5243BB"/>
              </a:solidFill>
            </a:endParaRPr>
          </a:p>
        </p:txBody>
      </p:sp>
      <p:sp>
        <p:nvSpPr>
          <p:cNvPr id="33" name="TextBox 32"/>
          <p:cNvSpPr txBox="1"/>
          <p:nvPr/>
        </p:nvSpPr>
        <p:spPr>
          <a:xfrm>
            <a:off x="4760149" y="4335004"/>
            <a:ext cx="658788" cy="315617"/>
          </a:xfrm>
          <a:prstGeom prst="rect">
            <a:avLst/>
          </a:prstGeom>
          <a:noFill/>
        </p:spPr>
        <p:txBody>
          <a:bodyPr wrap="square" rtlCol="0">
            <a:spAutoFit/>
          </a:bodyPr>
          <a:lstStyle/>
          <a:p>
            <a:r>
              <a:rPr lang="en-GB" dirty="0" smtClean="0"/>
              <a:t>1-10 </a:t>
            </a:r>
            <a:endParaRPr lang="en-GB" dirty="0"/>
          </a:p>
        </p:txBody>
      </p:sp>
      <p:sp>
        <p:nvSpPr>
          <p:cNvPr id="34" name="TextBox 33"/>
          <p:cNvSpPr txBox="1"/>
          <p:nvPr/>
        </p:nvSpPr>
        <p:spPr>
          <a:xfrm>
            <a:off x="5475112" y="4335004"/>
            <a:ext cx="658788" cy="315617"/>
          </a:xfrm>
          <a:prstGeom prst="rect">
            <a:avLst/>
          </a:prstGeom>
          <a:noFill/>
        </p:spPr>
        <p:txBody>
          <a:bodyPr wrap="square" rtlCol="0">
            <a:spAutoFit/>
          </a:bodyPr>
          <a:lstStyle/>
          <a:p>
            <a:r>
              <a:rPr lang="en-GB" dirty="0" smtClean="0"/>
              <a:t>10-20</a:t>
            </a:r>
            <a:endParaRPr lang="en-GB" dirty="0"/>
          </a:p>
        </p:txBody>
      </p:sp>
      <p:sp>
        <p:nvSpPr>
          <p:cNvPr id="35" name="TextBox 34"/>
          <p:cNvSpPr txBox="1"/>
          <p:nvPr/>
        </p:nvSpPr>
        <p:spPr>
          <a:xfrm>
            <a:off x="6436535" y="4335004"/>
            <a:ext cx="658788" cy="315617"/>
          </a:xfrm>
          <a:prstGeom prst="rect">
            <a:avLst/>
          </a:prstGeom>
          <a:noFill/>
        </p:spPr>
        <p:txBody>
          <a:bodyPr wrap="square" rtlCol="0">
            <a:spAutoFit/>
          </a:bodyPr>
          <a:lstStyle/>
          <a:p>
            <a:r>
              <a:rPr lang="en-GB" dirty="0" smtClean="0"/>
              <a:t>20-30</a:t>
            </a:r>
            <a:endParaRPr lang="en-GB" dirty="0"/>
          </a:p>
        </p:txBody>
      </p:sp>
      <p:sp>
        <p:nvSpPr>
          <p:cNvPr id="6" name="Freeform 5"/>
          <p:cNvSpPr/>
          <p:nvPr/>
        </p:nvSpPr>
        <p:spPr>
          <a:xfrm>
            <a:off x="4609630" y="3705904"/>
            <a:ext cx="4694361" cy="610321"/>
          </a:xfrm>
          <a:custGeom>
            <a:avLst/>
            <a:gdLst>
              <a:gd name="connsiteX0" fmla="*/ 0 w 4694361"/>
              <a:gd name="connsiteY0" fmla="*/ 546244 h 610321"/>
              <a:gd name="connsiteX1" fmla="*/ 216370 w 4694361"/>
              <a:gd name="connsiteY1" fmla="*/ 264022 h 610321"/>
              <a:gd name="connsiteX2" fmla="*/ 968963 w 4694361"/>
              <a:gd name="connsiteY2" fmla="*/ 47652 h 610321"/>
              <a:gd name="connsiteX3" fmla="*/ 3452518 w 4694361"/>
              <a:gd name="connsiteY3" fmla="*/ 47652 h 610321"/>
              <a:gd name="connsiteX4" fmla="*/ 4496740 w 4694361"/>
              <a:gd name="connsiteY4" fmla="*/ 565059 h 610321"/>
              <a:gd name="connsiteX5" fmla="*/ 4694296 w 4694361"/>
              <a:gd name="connsiteY5" fmla="*/ 583874 h 61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4361" h="610321">
                <a:moveTo>
                  <a:pt x="0" y="546244"/>
                </a:moveTo>
                <a:cubicBezTo>
                  <a:pt x="27438" y="446682"/>
                  <a:pt x="54876" y="347121"/>
                  <a:pt x="216370" y="264022"/>
                </a:cubicBezTo>
                <a:cubicBezTo>
                  <a:pt x="377864" y="180923"/>
                  <a:pt x="429605" y="83714"/>
                  <a:pt x="968963" y="47652"/>
                </a:cubicBezTo>
                <a:cubicBezTo>
                  <a:pt x="1508321" y="11590"/>
                  <a:pt x="2864555" y="-38582"/>
                  <a:pt x="3452518" y="47652"/>
                </a:cubicBezTo>
                <a:cubicBezTo>
                  <a:pt x="4040481" y="133886"/>
                  <a:pt x="4289777" y="475689"/>
                  <a:pt x="4496740" y="565059"/>
                </a:cubicBezTo>
                <a:cubicBezTo>
                  <a:pt x="4703703" y="654429"/>
                  <a:pt x="4694296" y="583874"/>
                  <a:pt x="4694296" y="583874"/>
                </a:cubicBezTo>
              </a:path>
            </a:pathLst>
          </a:custGeom>
          <a:ln>
            <a:solidFill>
              <a:srgbClr val="5243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pic>
        <p:nvPicPr>
          <p:cNvPr id="28" name="Picture 27" descr="151662409393971634-2.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98" y="1646296"/>
            <a:ext cx="1702178" cy="2592206"/>
          </a:xfrm>
          <a:prstGeom prst="rect">
            <a:avLst/>
          </a:prstGeom>
        </p:spPr>
      </p:pic>
      <p:pic>
        <p:nvPicPr>
          <p:cNvPr id="7" name="Picture 6" descr="15167814713299788-2.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262154"/>
            <a:ext cx="912920" cy="2054071"/>
          </a:xfrm>
          <a:prstGeom prst="rect">
            <a:avLst/>
          </a:prstGeom>
        </p:spPr>
      </p:pic>
      <p:pic>
        <p:nvPicPr>
          <p:cNvPr id="36" name="Picture 35" descr="15167814713299788.png"/>
          <p:cNvPicPr>
            <a:picLocks noChangeAspect="1"/>
          </p:cNvPicPr>
          <p:nvPr/>
        </p:nvPicPr>
        <p:blipFill rotWithShape="1">
          <a:blip r:embed="rId7">
            <a:extLst>
              <a:ext uri="{28A0092B-C50C-407E-A947-70E740481C1C}">
                <a14:useLocalDpi xmlns:a14="http://schemas.microsoft.com/office/drawing/2010/main" val="0"/>
              </a:ext>
            </a:extLst>
          </a:blip>
          <a:srcRect r="54127"/>
          <a:stretch/>
        </p:blipFill>
        <p:spPr>
          <a:xfrm>
            <a:off x="-152583" y="1292184"/>
            <a:ext cx="3565408" cy="3238500"/>
          </a:xfrm>
          <a:prstGeom prst="rect">
            <a:avLst/>
          </a:prstGeom>
        </p:spPr>
      </p:pic>
      <p:sp>
        <p:nvSpPr>
          <p:cNvPr id="38" name="TextBox 37"/>
          <p:cNvSpPr txBox="1"/>
          <p:nvPr/>
        </p:nvSpPr>
        <p:spPr>
          <a:xfrm>
            <a:off x="376297" y="1292184"/>
            <a:ext cx="2540000" cy="307777"/>
          </a:xfrm>
          <a:prstGeom prst="rect">
            <a:avLst/>
          </a:prstGeom>
          <a:solidFill>
            <a:schemeClr val="tx1"/>
          </a:solidFill>
        </p:spPr>
        <p:txBody>
          <a:bodyPr wrap="square" rtlCol="0">
            <a:spAutoFit/>
          </a:bodyPr>
          <a:lstStyle/>
          <a:p>
            <a:pPr algn="ctr"/>
            <a:r>
              <a:rPr lang="en-GB" dirty="0" smtClean="0">
                <a:solidFill>
                  <a:srgbClr val="FFFFFF"/>
                </a:solidFill>
              </a:rPr>
              <a:t>Example: Is my dog there? </a:t>
            </a:r>
            <a:endParaRPr lang="en-GB" dirty="0">
              <a:solidFill>
                <a:srgbClr val="FFFFFF"/>
              </a:solidFill>
            </a:endParaRPr>
          </a:p>
        </p:txBody>
      </p:sp>
    </p:spTree>
    <p:extLst>
      <p:ext uri="{BB962C8B-B14F-4D97-AF65-F5344CB8AC3E}">
        <p14:creationId xmlns:p14="http://schemas.microsoft.com/office/powerpoint/2010/main" val="140454852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575" y="131703"/>
            <a:ext cx="7956600" cy="676200"/>
          </a:xfrm>
        </p:spPr>
        <p:txBody>
          <a:bodyPr/>
          <a:lstStyle/>
          <a:p>
            <a:r>
              <a:rPr lang="en-GB" sz="2000" dirty="0" smtClean="0"/>
              <a:t>How to distinguish signal processes from background processes</a:t>
            </a:r>
            <a:endParaRPr lang="en-GB" sz="2000" dirty="0"/>
          </a:p>
        </p:txBody>
      </p:sp>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24</a:t>
            </a:fld>
            <a:endParaRPr lang="uk-UA" sz="1000" dirty="0">
              <a:solidFill>
                <a:srgbClr val="666666"/>
              </a:solidFill>
              <a:latin typeface="Playfair Display"/>
              <a:ea typeface="Playfair Display"/>
              <a:cs typeface="Playfair Display"/>
              <a:sym typeface="Playfair Display"/>
            </a:endParaRPr>
          </a:p>
        </p:txBody>
      </p:sp>
      <p:sp>
        <p:nvSpPr>
          <p:cNvPr id="4" name="TextBox 3"/>
          <p:cNvSpPr txBox="1"/>
          <p:nvPr/>
        </p:nvSpPr>
        <p:spPr>
          <a:xfrm>
            <a:off x="2201334" y="693880"/>
            <a:ext cx="6151286" cy="400110"/>
          </a:xfrm>
          <a:prstGeom prst="rect">
            <a:avLst/>
          </a:prstGeom>
          <a:noFill/>
        </p:spPr>
        <p:txBody>
          <a:bodyPr wrap="square" rtlCol="0">
            <a:spAutoFit/>
          </a:bodyPr>
          <a:lstStyle/>
          <a:p>
            <a:pPr algn="r"/>
            <a:r>
              <a:rPr lang="en-GB" sz="2000" b="1" dirty="0" smtClean="0">
                <a:latin typeface="Bangla MN"/>
                <a:cs typeface="Bangla MN"/>
              </a:rPr>
              <a:t>Look at the properties!</a:t>
            </a:r>
            <a:endParaRPr lang="en-GB" sz="2000" b="1" dirty="0">
              <a:latin typeface="Bangla MN"/>
              <a:cs typeface="Bangla MN"/>
            </a:endParaRPr>
          </a:p>
        </p:txBody>
      </p:sp>
      <p:cxnSp>
        <p:nvCxnSpPr>
          <p:cNvPr id="10" name="Straight Arrow Connector 9"/>
          <p:cNvCxnSpPr/>
          <p:nvPr/>
        </p:nvCxnSpPr>
        <p:spPr>
          <a:xfrm flipV="1">
            <a:off x="4487333" y="4215498"/>
            <a:ext cx="4512132" cy="272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4619027" y="2078299"/>
            <a:ext cx="1" cy="21919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800593" y="2297784"/>
            <a:ext cx="754139" cy="536548"/>
          </a:xfrm>
          <a:prstGeom prst="rect">
            <a:avLst/>
          </a:prstGeom>
          <a:noFill/>
        </p:spPr>
        <p:txBody>
          <a:bodyPr wrap="square" rtlCol="0">
            <a:spAutoFit/>
          </a:bodyPr>
          <a:lstStyle/>
          <a:p>
            <a:r>
              <a:rPr lang="en-GB" dirty="0" smtClean="0"/>
              <a:t>Nb. of dogs</a:t>
            </a:r>
            <a:endParaRPr lang="en-GB" dirty="0"/>
          </a:p>
        </p:txBody>
      </p:sp>
      <p:sp>
        <p:nvSpPr>
          <p:cNvPr id="16" name="TextBox 15"/>
          <p:cNvSpPr txBox="1"/>
          <p:nvPr/>
        </p:nvSpPr>
        <p:spPr>
          <a:xfrm>
            <a:off x="8109187" y="4233739"/>
            <a:ext cx="1066196" cy="536548"/>
          </a:xfrm>
          <a:prstGeom prst="rect">
            <a:avLst/>
          </a:prstGeom>
          <a:noFill/>
        </p:spPr>
        <p:txBody>
          <a:bodyPr wrap="square" rtlCol="0">
            <a:spAutoFit/>
          </a:bodyPr>
          <a:lstStyle/>
          <a:p>
            <a:r>
              <a:rPr lang="en-GB" dirty="0"/>
              <a:t>w</a:t>
            </a:r>
            <a:r>
              <a:rPr lang="en-GB" dirty="0" smtClean="0"/>
              <a:t>eight</a:t>
            </a:r>
          </a:p>
          <a:p>
            <a:r>
              <a:rPr lang="en-GB" dirty="0" smtClean="0"/>
              <a:t>(kg)</a:t>
            </a:r>
            <a:endParaRPr lang="en-GB" dirty="0"/>
          </a:p>
        </p:txBody>
      </p:sp>
      <p:cxnSp>
        <p:nvCxnSpPr>
          <p:cNvPr id="18" name="Straight Connector 17"/>
          <p:cNvCxnSpPr/>
          <p:nvPr/>
        </p:nvCxnSpPr>
        <p:spPr>
          <a:xfrm>
            <a:off x="5475111" y="4047250"/>
            <a:ext cx="0" cy="90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321778" y="4087324"/>
            <a:ext cx="0" cy="90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162793" y="4047250"/>
            <a:ext cx="0" cy="902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760149" y="4335004"/>
            <a:ext cx="658788" cy="315617"/>
          </a:xfrm>
          <a:prstGeom prst="rect">
            <a:avLst/>
          </a:prstGeom>
          <a:noFill/>
        </p:spPr>
        <p:txBody>
          <a:bodyPr wrap="square" rtlCol="0">
            <a:spAutoFit/>
          </a:bodyPr>
          <a:lstStyle/>
          <a:p>
            <a:r>
              <a:rPr lang="en-GB" dirty="0" smtClean="0"/>
              <a:t>1-10 </a:t>
            </a:r>
            <a:endParaRPr lang="en-GB" dirty="0"/>
          </a:p>
        </p:txBody>
      </p:sp>
      <p:sp>
        <p:nvSpPr>
          <p:cNvPr id="23" name="TextBox 22"/>
          <p:cNvSpPr txBox="1"/>
          <p:nvPr/>
        </p:nvSpPr>
        <p:spPr>
          <a:xfrm>
            <a:off x="5475112" y="4335004"/>
            <a:ext cx="658788" cy="315617"/>
          </a:xfrm>
          <a:prstGeom prst="rect">
            <a:avLst/>
          </a:prstGeom>
          <a:noFill/>
        </p:spPr>
        <p:txBody>
          <a:bodyPr wrap="square" rtlCol="0">
            <a:spAutoFit/>
          </a:bodyPr>
          <a:lstStyle/>
          <a:p>
            <a:r>
              <a:rPr lang="en-GB" dirty="0" smtClean="0"/>
              <a:t>10-20</a:t>
            </a:r>
            <a:endParaRPr lang="en-GB" dirty="0"/>
          </a:p>
        </p:txBody>
      </p:sp>
      <p:sp>
        <p:nvSpPr>
          <p:cNvPr id="24" name="TextBox 23"/>
          <p:cNvSpPr txBox="1"/>
          <p:nvPr/>
        </p:nvSpPr>
        <p:spPr>
          <a:xfrm>
            <a:off x="6436535" y="4335004"/>
            <a:ext cx="658788" cy="315617"/>
          </a:xfrm>
          <a:prstGeom prst="rect">
            <a:avLst/>
          </a:prstGeom>
          <a:noFill/>
        </p:spPr>
        <p:txBody>
          <a:bodyPr wrap="square" rtlCol="0">
            <a:spAutoFit/>
          </a:bodyPr>
          <a:lstStyle/>
          <a:p>
            <a:r>
              <a:rPr lang="en-GB" dirty="0" smtClean="0"/>
              <a:t>20-30</a:t>
            </a:r>
            <a:endParaRPr lang="en-GB" dirty="0"/>
          </a:p>
        </p:txBody>
      </p:sp>
      <p:sp>
        <p:nvSpPr>
          <p:cNvPr id="25" name="TextBox 24"/>
          <p:cNvSpPr txBox="1"/>
          <p:nvPr/>
        </p:nvSpPr>
        <p:spPr>
          <a:xfrm>
            <a:off x="6861762" y="4430763"/>
            <a:ext cx="438616" cy="315617"/>
          </a:xfrm>
          <a:prstGeom prst="rect">
            <a:avLst/>
          </a:prstGeom>
          <a:noFill/>
        </p:spPr>
        <p:txBody>
          <a:bodyPr wrap="square" rtlCol="0">
            <a:spAutoFit/>
          </a:bodyPr>
          <a:lstStyle/>
          <a:p>
            <a:endParaRPr lang="en-GB" dirty="0"/>
          </a:p>
        </p:txBody>
      </p:sp>
      <p:pic>
        <p:nvPicPr>
          <p:cNvPr id="48" name="Picture 47" descr="151653083466557090-3.gif"/>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17371" r="27918" b="19508"/>
          <a:stretch/>
        </p:blipFill>
        <p:spPr>
          <a:xfrm>
            <a:off x="4667941" y="2946277"/>
            <a:ext cx="4331524" cy="1273410"/>
          </a:xfrm>
          <a:prstGeom prst="rect">
            <a:avLst/>
          </a:prstGeom>
        </p:spPr>
      </p:pic>
      <p:sp>
        <p:nvSpPr>
          <p:cNvPr id="49" name="TextBox 48"/>
          <p:cNvSpPr txBox="1"/>
          <p:nvPr/>
        </p:nvSpPr>
        <p:spPr>
          <a:xfrm>
            <a:off x="4752203" y="2541030"/>
            <a:ext cx="1230894" cy="536548"/>
          </a:xfrm>
          <a:prstGeom prst="rect">
            <a:avLst/>
          </a:prstGeom>
          <a:noFill/>
        </p:spPr>
        <p:txBody>
          <a:bodyPr wrap="square" rtlCol="0">
            <a:spAutoFit/>
          </a:bodyPr>
          <a:lstStyle/>
          <a:p>
            <a:r>
              <a:rPr lang="en-GB" dirty="0" smtClean="0"/>
              <a:t>Background</a:t>
            </a:r>
          </a:p>
          <a:p>
            <a:r>
              <a:rPr lang="en-GB" dirty="0" smtClean="0"/>
              <a:t>distribution</a:t>
            </a:r>
            <a:endParaRPr lang="en-GB" dirty="0"/>
          </a:p>
        </p:txBody>
      </p:sp>
      <p:sp>
        <p:nvSpPr>
          <p:cNvPr id="50" name="TextBox 49"/>
          <p:cNvSpPr txBox="1"/>
          <p:nvPr/>
        </p:nvSpPr>
        <p:spPr>
          <a:xfrm>
            <a:off x="7366215" y="2645777"/>
            <a:ext cx="1230894" cy="536548"/>
          </a:xfrm>
          <a:prstGeom prst="rect">
            <a:avLst/>
          </a:prstGeom>
          <a:noFill/>
        </p:spPr>
        <p:txBody>
          <a:bodyPr wrap="square" rtlCol="0">
            <a:spAutoFit/>
          </a:bodyPr>
          <a:lstStyle/>
          <a:p>
            <a:r>
              <a:rPr lang="en-GB" dirty="0" smtClean="0"/>
              <a:t>Signal </a:t>
            </a:r>
          </a:p>
          <a:p>
            <a:r>
              <a:rPr lang="en-GB" dirty="0" smtClean="0"/>
              <a:t>distribution</a:t>
            </a:r>
            <a:endParaRPr lang="en-GB" dirty="0"/>
          </a:p>
        </p:txBody>
      </p:sp>
      <p:sp>
        <p:nvSpPr>
          <p:cNvPr id="53" name="TextBox 52"/>
          <p:cNvSpPr txBox="1"/>
          <p:nvPr/>
        </p:nvSpPr>
        <p:spPr>
          <a:xfrm>
            <a:off x="5761082" y="3769884"/>
            <a:ext cx="242711" cy="378740"/>
          </a:xfrm>
          <a:prstGeom prst="rect">
            <a:avLst/>
          </a:prstGeom>
          <a:noFill/>
        </p:spPr>
        <p:txBody>
          <a:bodyPr wrap="square" rtlCol="0">
            <a:spAutoFit/>
          </a:bodyPr>
          <a:lstStyle/>
          <a:p>
            <a:r>
              <a:rPr lang="en-GB" sz="1800" dirty="0" smtClean="0"/>
              <a:t>x</a:t>
            </a:r>
            <a:endParaRPr lang="en-GB" sz="1800" dirty="0"/>
          </a:p>
        </p:txBody>
      </p:sp>
      <p:sp>
        <p:nvSpPr>
          <p:cNvPr id="54" name="TextBox 53"/>
          <p:cNvSpPr txBox="1"/>
          <p:nvPr/>
        </p:nvSpPr>
        <p:spPr>
          <a:xfrm>
            <a:off x="6620927" y="3854585"/>
            <a:ext cx="242711" cy="378740"/>
          </a:xfrm>
          <a:prstGeom prst="rect">
            <a:avLst/>
          </a:prstGeom>
          <a:noFill/>
        </p:spPr>
        <p:txBody>
          <a:bodyPr wrap="square" rtlCol="0">
            <a:spAutoFit/>
          </a:bodyPr>
          <a:lstStyle/>
          <a:p>
            <a:r>
              <a:rPr lang="en-GB" sz="1800" dirty="0" smtClean="0"/>
              <a:t>x</a:t>
            </a:r>
            <a:endParaRPr lang="en-GB" sz="1800" dirty="0"/>
          </a:p>
        </p:txBody>
      </p:sp>
      <p:sp>
        <p:nvSpPr>
          <p:cNvPr id="55" name="TextBox 54"/>
          <p:cNvSpPr txBox="1"/>
          <p:nvPr/>
        </p:nvSpPr>
        <p:spPr>
          <a:xfrm>
            <a:off x="6620927" y="3517519"/>
            <a:ext cx="242711" cy="378740"/>
          </a:xfrm>
          <a:prstGeom prst="rect">
            <a:avLst/>
          </a:prstGeom>
          <a:noFill/>
        </p:spPr>
        <p:txBody>
          <a:bodyPr wrap="square" rtlCol="0">
            <a:spAutoFit/>
          </a:bodyPr>
          <a:lstStyle/>
          <a:p>
            <a:r>
              <a:rPr lang="en-GB" sz="1800" dirty="0" smtClean="0"/>
              <a:t>x</a:t>
            </a:r>
            <a:endParaRPr lang="en-GB" sz="1800" dirty="0"/>
          </a:p>
        </p:txBody>
      </p:sp>
      <p:sp>
        <p:nvSpPr>
          <p:cNvPr id="58" name="TextBox 57"/>
          <p:cNvSpPr txBox="1"/>
          <p:nvPr/>
        </p:nvSpPr>
        <p:spPr>
          <a:xfrm>
            <a:off x="6620927" y="3157099"/>
            <a:ext cx="242711" cy="378740"/>
          </a:xfrm>
          <a:prstGeom prst="rect">
            <a:avLst/>
          </a:prstGeom>
          <a:noFill/>
        </p:spPr>
        <p:txBody>
          <a:bodyPr wrap="square" rtlCol="0">
            <a:spAutoFit/>
          </a:bodyPr>
          <a:lstStyle/>
          <a:p>
            <a:r>
              <a:rPr lang="en-GB" sz="1800" dirty="0" smtClean="0"/>
              <a:t>x</a:t>
            </a:r>
            <a:endParaRPr lang="en-GB" sz="1800" dirty="0"/>
          </a:p>
        </p:txBody>
      </p:sp>
      <p:sp>
        <p:nvSpPr>
          <p:cNvPr id="60" name="Rectangle 59"/>
          <p:cNvSpPr/>
          <p:nvPr/>
        </p:nvSpPr>
        <p:spPr>
          <a:xfrm>
            <a:off x="6331187" y="3068171"/>
            <a:ext cx="780144" cy="1174562"/>
          </a:xfrm>
          <a:prstGeom prst="rect">
            <a:avLst/>
          </a:prstGeom>
          <a:no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 name="Rectangle 61"/>
          <p:cNvSpPr/>
          <p:nvPr/>
        </p:nvSpPr>
        <p:spPr>
          <a:xfrm>
            <a:off x="4667941" y="3792888"/>
            <a:ext cx="666059" cy="445614"/>
          </a:xfrm>
          <a:prstGeom prst="rect">
            <a:avLst/>
          </a:prstGeom>
          <a:no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 name="TextBox 62"/>
          <p:cNvSpPr txBox="1"/>
          <p:nvPr/>
        </p:nvSpPr>
        <p:spPr>
          <a:xfrm>
            <a:off x="4860631" y="3799724"/>
            <a:ext cx="242711" cy="378740"/>
          </a:xfrm>
          <a:prstGeom prst="rect">
            <a:avLst/>
          </a:prstGeom>
          <a:noFill/>
        </p:spPr>
        <p:txBody>
          <a:bodyPr wrap="square" rtlCol="0">
            <a:spAutoFit/>
          </a:bodyPr>
          <a:lstStyle/>
          <a:p>
            <a:r>
              <a:rPr lang="en-GB" sz="1800" dirty="0" smtClean="0"/>
              <a:t>x</a:t>
            </a:r>
            <a:endParaRPr lang="en-GB" sz="1800" dirty="0"/>
          </a:p>
        </p:txBody>
      </p:sp>
      <p:sp>
        <p:nvSpPr>
          <p:cNvPr id="64" name="TextBox 63"/>
          <p:cNvSpPr txBox="1"/>
          <p:nvPr/>
        </p:nvSpPr>
        <p:spPr>
          <a:xfrm>
            <a:off x="7433719" y="3785142"/>
            <a:ext cx="242711" cy="378740"/>
          </a:xfrm>
          <a:prstGeom prst="rect">
            <a:avLst/>
          </a:prstGeom>
          <a:noFill/>
        </p:spPr>
        <p:txBody>
          <a:bodyPr wrap="square" rtlCol="0">
            <a:spAutoFit/>
          </a:bodyPr>
          <a:lstStyle/>
          <a:p>
            <a:r>
              <a:rPr lang="en-GB" sz="1800" dirty="0" smtClean="0"/>
              <a:t>x</a:t>
            </a:r>
            <a:endParaRPr lang="en-GB" sz="1800" dirty="0"/>
          </a:p>
        </p:txBody>
      </p:sp>
      <p:sp>
        <p:nvSpPr>
          <p:cNvPr id="65" name="TextBox 64"/>
          <p:cNvSpPr txBox="1"/>
          <p:nvPr/>
        </p:nvSpPr>
        <p:spPr>
          <a:xfrm>
            <a:off x="7454415" y="3506489"/>
            <a:ext cx="242711" cy="378740"/>
          </a:xfrm>
          <a:prstGeom prst="rect">
            <a:avLst/>
          </a:prstGeom>
          <a:noFill/>
        </p:spPr>
        <p:txBody>
          <a:bodyPr wrap="square" rtlCol="0">
            <a:spAutoFit/>
          </a:bodyPr>
          <a:lstStyle/>
          <a:p>
            <a:r>
              <a:rPr lang="en-GB" sz="1800" dirty="0" smtClean="0"/>
              <a:t>x</a:t>
            </a:r>
            <a:endParaRPr lang="en-GB" sz="1800" dirty="0"/>
          </a:p>
        </p:txBody>
      </p:sp>
      <p:sp>
        <p:nvSpPr>
          <p:cNvPr id="66" name="Rectangle 65"/>
          <p:cNvSpPr/>
          <p:nvPr/>
        </p:nvSpPr>
        <p:spPr>
          <a:xfrm>
            <a:off x="7112004" y="3428124"/>
            <a:ext cx="780144" cy="814609"/>
          </a:xfrm>
          <a:prstGeom prst="rect">
            <a:avLst/>
          </a:prstGeom>
          <a:no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TextBox 45"/>
          <p:cNvSpPr txBox="1"/>
          <p:nvPr/>
        </p:nvSpPr>
        <p:spPr>
          <a:xfrm>
            <a:off x="6331187" y="1872767"/>
            <a:ext cx="2511779" cy="307777"/>
          </a:xfrm>
          <a:prstGeom prst="rect">
            <a:avLst/>
          </a:prstGeom>
          <a:solidFill>
            <a:srgbClr val="455621"/>
          </a:solidFill>
        </p:spPr>
        <p:txBody>
          <a:bodyPr wrap="square" rtlCol="0">
            <a:spAutoFit/>
          </a:bodyPr>
          <a:lstStyle/>
          <a:p>
            <a:pPr algn="ctr"/>
            <a:r>
              <a:rPr lang="en-GB" dirty="0" smtClean="0">
                <a:solidFill>
                  <a:schemeClr val="bg1"/>
                </a:solidFill>
              </a:rPr>
              <a:t>Measurements </a:t>
            </a:r>
            <a:endParaRPr lang="en-GB" dirty="0">
              <a:solidFill>
                <a:schemeClr val="bg1"/>
              </a:solidFill>
            </a:endParaRPr>
          </a:p>
        </p:txBody>
      </p:sp>
      <p:pic>
        <p:nvPicPr>
          <p:cNvPr id="39" name="Picture 38" descr="151662409393971634-2.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98" y="1646296"/>
            <a:ext cx="1702178" cy="2592206"/>
          </a:xfrm>
          <a:prstGeom prst="rect">
            <a:avLst/>
          </a:prstGeom>
        </p:spPr>
      </p:pic>
      <p:pic>
        <p:nvPicPr>
          <p:cNvPr id="42" name="Picture 41" descr="15167814713299788-2.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62154"/>
            <a:ext cx="912920" cy="2054071"/>
          </a:xfrm>
          <a:prstGeom prst="rect">
            <a:avLst/>
          </a:prstGeom>
        </p:spPr>
      </p:pic>
      <p:pic>
        <p:nvPicPr>
          <p:cNvPr id="43" name="Picture 42" descr="15167814713299788.png"/>
          <p:cNvPicPr>
            <a:picLocks noChangeAspect="1"/>
          </p:cNvPicPr>
          <p:nvPr/>
        </p:nvPicPr>
        <p:blipFill rotWithShape="1">
          <a:blip r:embed="rId6">
            <a:extLst>
              <a:ext uri="{28A0092B-C50C-407E-A947-70E740481C1C}">
                <a14:useLocalDpi xmlns:a14="http://schemas.microsoft.com/office/drawing/2010/main" val="0"/>
              </a:ext>
            </a:extLst>
          </a:blip>
          <a:srcRect r="54127"/>
          <a:stretch/>
        </p:blipFill>
        <p:spPr>
          <a:xfrm>
            <a:off x="-152583" y="1292184"/>
            <a:ext cx="3565408" cy="3238500"/>
          </a:xfrm>
          <a:prstGeom prst="rect">
            <a:avLst/>
          </a:prstGeom>
        </p:spPr>
      </p:pic>
      <p:grpSp>
        <p:nvGrpSpPr>
          <p:cNvPr id="44" name="Group 43"/>
          <p:cNvGrpSpPr/>
          <p:nvPr/>
        </p:nvGrpSpPr>
        <p:grpSpPr>
          <a:xfrm>
            <a:off x="1159713" y="2694879"/>
            <a:ext cx="2464740" cy="2246953"/>
            <a:chOff x="197556" y="1729123"/>
            <a:chExt cx="3603037" cy="3352162"/>
          </a:xfrm>
        </p:grpSpPr>
        <p:pic>
          <p:nvPicPr>
            <p:cNvPr id="45" name="Picture 44" descr="151662409393971634.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2617" y="1729123"/>
              <a:ext cx="1194257" cy="2483709"/>
            </a:xfrm>
            <a:prstGeom prst="rect">
              <a:avLst/>
            </a:prstGeom>
          </p:spPr>
        </p:pic>
        <p:pic>
          <p:nvPicPr>
            <p:cNvPr id="47" name="Picture 46" descr="151653083466557090-2.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556" y="1900296"/>
              <a:ext cx="3603037" cy="3180989"/>
            </a:xfrm>
            <a:prstGeom prst="rect">
              <a:avLst/>
            </a:prstGeom>
          </p:spPr>
        </p:pic>
      </p:grpSp>
      <p:sp>
        <p:nvSpPr>
          <p:cNvPr id="56" name="Freeform 55"/>
          <p:cNvSpPr/>
          <p:nvPr/>
        </p:nvSpPr>
        <p:spPr>
          <a:xfrm>
            <a:off x="4609630" y="3705904"/>
            <a:ext cx="4694361" cy="610321"/>
          </a:xfrm>
          <a:custGeom>
            <a:avLst/>
            <a:gdLst>
              <a:gd name="connsiteX0" fmla="*/ 0 w 4694361"/>
              <a:gd name="connsiteY0" fmla="*/ 546244 h 610321"/>
              <a:gd name="connsiteX1" fmla="*/ 216370 w 4694361"/>
              <a:gd name="connsiteY1" fmla="*/ 264022 h 610321"/>
              <a:gd name="connsiteX2" fmla="*/ 968963 w 4694361"/>
              <a:gd name="connsiteY2" fmla="*/ 47652 h 610321"/>
              <a:gd name="connsiteX3" fmla="*/ 3452518 w 4694361"/>
              <a:gd name="connsiteY3" fmla="*/ 47652 h 610321"/>
              <a:gd name="connsiteX4" fmla="*/ 4496740 w 4694361"/>
              <a:gd name="connsiteY4" fmla="*/ 565059 h 610321"/>
              <a:gd name="connsiteX5" fmla="*/ 4694296 w 4694361"/>
              <a:gd name="connsiteY5" fmla="*/ 583874 h 61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4361" h="610321">
                <a:moveTo>
                  <a:pt x="0" y="546244"/>
                </a:moveTo>
                <a:cubicBezTo>
                  <a:pt x="27438" y="446682"/>
                  <a:pt x="54876" y="347121"/>
                  <a:pt x="216370" y="264022"/>
                </a:cubicBezTo>
                <a:cubicBezTo>
                  <a:pt x="377864" y="180923"/>
                  <a:pt x="429605" y="83714"/>
                  <a:pt x="968963" y="47652"/>
                </a:cubicBezTo>
                <a:cubicBezTo>
                  <a:pt x="1508321" y="11590"/>
                  <a:pt x="2864555" y="-38582"/>
                  <a:pt x="3452518" y="47652"/>
                </a:cubicBezTo>
                <a:cubicBezTo>
                  <a:pt x="4040481" y="133886"/>
                  <a:pt x="4289777" y="475689"/>
                  <a:pt x="4496740" y="565059"/>
                </a:cubicBezTo>
                <a:cubicBezTo>
                  <a:pt x="4703703" y="654429"/>
                  <a:pt x="4694296" y="583874"/>
                  <a:pt x="4694296" y="583874"/>
                </a:cubicBezTo>
              </a:path>
            </a:pathLst>
          </a:cu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7" name="Rectangle 56"/>
          <p:cNvSpPr/>
          <p:nvPr/>
        </p:nvSpPr>
        <p:spPr>
          <a:xfrm>
            <a:off x="5353756" y="3428124"/>
            <a:ext cx="968022" cy="814609"/>
          </a:xfrm>
          <a:prstGeom prst="rect">
            <a:avLst/>
          </a:prstGeom>
          <a:no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 name="TextBox 60"/>
          <p:cNvSpPr txBox="1"/>
          <p:nvPr/>
        </p:nvSpPr>
        <p:spPr>
          <a:xfrm>
            <a:off x="5792126" y="3475845"/>
            <a:ext cx="242711" cy="378740"/>
          </a:xfrm>
          <a:prstGeom prst="rect">
            <a:avLst/>
          </a:prstGeom>
          <a:noFill/>
        </p:spPr>
        <p:txBody>
          <a:bodyPr wrap="square" rtlCol="0">
            <a:spAutoFit/>
          </a:bodyPr>
          <a:lstStyle/>
          <a:p>
            <a:r>
              <a:rPr lang="en-GB" sz="1800" dirty="0" smtClean="0"/>
              <a:t>x</a:t>
            </a:r>
            <a:endParaRPr lang="en-GB" sz="1800" dirty="0"/>
          </a:p>
        </p:txBody>
      </p:sp>
      <p:sp>
        <p:nvSpPr>
          <p:cNvPr id="67" name="Rectangle 66"/>
          <p:cNvSpPr/>
          <p:nvPr/>
        </p:nvSpPr>
        <p:spPr>
          <a:xfrm>
            <a:off x="7892148" y="3769884"/>
            <a:ext cx="666059" cy="445614"/>
          </a:xfrm>
          <a:prstGeom prst="rect">
            <a:avLst/>
          </a:prstGeom>
          <a:no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 name="TextBox 67"/>
          <p:cNvSpPr txBox="1"/>
          <p:nvPr/>
        </p:nvSpPr>
        <p:spPr>
          <a:xfrm>
            <a:off x="7989312" y="3785142"/>
            <a:ext cx="242711" cy="378740"/>
          </a:xfrm>
          <a:prstGeom prst="rect">
            <a:avLst/>
          </a:prstGeom>
          <a:noFill/>
        </p:spPr>
        <p:txBody>
          <a:bodyPr wrap="square" rtlCol="0">
            <a:spAutoFit/>
          </a:bodyPr>
          <a:lstStyle/>
          <a:p>
            <a:r>
              <a:rPr lang="en-GB" sz="1800" dirty="0" smtClean="0"/>
              <a:t>x</a:t>
            </a:r>
            <a:endParaRPr lang="en-GB" sz="1800" dirty="0"/>
          </a:p>
        </p:txBody>
      </p:sp>
      <p:sp>
        <p:nvSpPr>
          <p:cNvPr id="69" name="TextBox 68"/>
          <p:cNvSpPr txBox="1"/>
          <p:nvPr/>
        </p:nvSpPr>
        <p:spPr>
          <a:xfrm>
            <a:off x="7193153" y="4316296"/>
            <a:ext cx="658788" cy="315617"/>
          </a:xfrm>
          <a:prstGeom prst="rect">
            <a:avLst/>
          </a:prstGeom>
          <a:noFill/>
        </p:spPr>
        <p:txBody>
          <a:bodyPr wrap="square" rtlCol="0">
            <a:spAutoFit/>
          </a:bodyPr>
          <a:lstStyle/>
          <a:p>
            <a:r>
              <a:rPr lang="en-GB" dirty="0" smtClean="0"/>
              <a:t>30-40</a:t>
            </a:r>
            <a:endParaRPr lang="en-GB" dirty="0"/>
          </a:p>
        </p:txBody>
      </p:sp>
      <p:sp>
        <p:nvSpPr>
          <p:cNvPr id="70" name="TextBox 69"/>
          <p:cNvSpPr txBox="1"/>
          <p:nvPr/>
        </p:nvSpPr>
        <p:spPr>
          <a:xfrm>
            <a:off x="376297" y="1292184"/>
            <a:ext cx="2540000" cy="307777"/>
          </a:xfrm>
          <a:prstGeom prst="rect">
            <a:avLst/>
          </a:prstGeom>
          <a:solidFill>
            <a:schemeClr val="tx1"/>
          </a:solidFill>
        </p:spPr>
        <p:txBody>
          <a:bodyPr wrap="square" rtlCol="0">
            <a:spAutoFit/>
          </a:bodyPr>
          <a:lstStyle/>
          <a:p>
            <a:pPr algn="ctr"/>
            <a:r>
              <a:rPr lang="en-GB" dirty="0" smtClean="0">
                <a:solidFill>
                  <a:srgbClr val="FFFFFF"/>
                </a:solidFill>
              </a:rPr>
              <a:t>Example: Is my dog there? </a:t>
            </a:r>
            <a:endParaRPr lang="en-GB" dirty="0">
              <a:solidFill>
                <a:srgbClr val="FFFFFF"/>
              </a:solidFill>
            </a:endParaRPr>
          </a:p>
        </p:txBody>
      </p:sp>
    </p:spTree>
    <p:extLst>
      <p:ext uri="{BB962C8B-B14F-4D97-AF65-F5344CB8AC3E}">
        <p14:creationId xmlns:p14="http://schemas.microsoft.com/office/powerpoint/2010/main" val="148219709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4717292_10210995990274607_4655134680300583492_n.jpg"/>
          <p:cNvPicPr>
            <a:picLocks noChangeAspect="1"/>
          </p:cNvPicPr>
          <p:nvPr/>
        </p:nvPicPr>
        <p:blipFill rotWithShape="1">
          <a:blip r:embed="rId3">
            <a:extLst>
              <a:ext uri="{28A0092B-C50C-407E-A947-70E740481C1C}">
                <a14:useLocalDpi xmlns:a14="http://schemas.microsoft.com/office/drawing/2010/main" val="0"/>
              </a:ext>
            </a:extLst>
          </a:blip>
          <a:srcRect l="21698" t="11984" b="15977"/>
          <a:stretch/>
        </p:blipFill>
        <p:spPr>
          <a:xfrm>
            <a:off x="6801556" y="1433539"/>
            <a:ext cx="2342444" cy="2873474"/>
          </a:xfrm>
          <a:prstGeom prst="rect">
            <a:avLst/>
          </a:prstGeom>
        </p:spPr>
      </p:pic>
      <p:sp>
        <p:nvSpPr>
          <p:cNvPr id="2" name="Title 1"/>
          <p:cNvSpPr>
            <a:spLocks noGrp="1"/>
          </p:cNvSpPr>
          <p:nvPr>
            <p:ph type="title"/>
          </p:nvPr>
        </p:nvSpPr>
        <p:spPr>
          <a:xfrm>
            <a:off x="593575" y="131703"/>
            <a:ext cx="7956600" cy="676200"/>
          </a:xfrm>
        </p:spPr>
        <p:txBody>
          <a:bodyPr/>
          <a:lstStyle/>
          <a:p>
            <a:r>
              <a:rPr lang="en-GB" sz="2000" dirty="0" smtClean="0"/>
              <a:t>Multivariate analysis</a:t>
            </a:r>
            <a:endParaRPr lang="en-GB" sz="2000" dirty="0"/>
          </a:p>
        </p:txBody>
      </p:sp>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25</a:t>
            </a:fld>
            <a:endParaRPr lang="uk-UA" sz="1000" dirty="0">
              <a:solidFill>
                <a:srgbClr val="666666"/>
              </a:solidFill>
              <a:latin typeface="Playfair Display"/>
              <a:ea typeface="Playfair Display"/>
              <a:cs typeface="Playfair Display"/>
              <a:sym typeface="Playfair Display"/>
            </a:endParaRPr>
          </a:p>
        </p:txBody>
      </p:sp>
      <p:pic>
        <p:nvPicPr>
          <p:cNvPr id="42" name="Picture 9" descr="E:\fppt\template\arrows\arrow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683973" flipH="1">
            <a:off x="2809388" y="2292215"/>
            <a:ext cx="695586" cy="8576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01556" y="1160391"/>
            <a:ext cx="2342444" cy="276999"/>
          </a:xfrm>
          <a:prstGeom prst="rect">
            <a:avLst/>
          </a:prstGeom>
          <a:solidFill>
            <a:schemeClr val="tx1"/>
          </a:solidFill>
        </p:spPr>
        <p:txBody>
          <a:bodyPr wrap="square" rtlCol="0">
            <a:spAutoFit/>
          </a:bodyPr>
          <a:lstStyle/>
          <a:p>
            <a:pPr algn="ctr"/>
            <a:r>
              <a:rPr lang="en-GB" sz="1200" b="1" dirty="0" smtClean="0">
                <a:solidFill>
                  <a:schemeClr val="bg1"/>
                </a:solidFill>
                <a:effectLst>
                  <a:glow rad="190500">
                    <a:schemeClr val="tx1">
                      <a:alpha val="58000"/>
                    </a:schemeClr>
                  </a:glow>
                </a:effectLst>
                <a:latin typeface="Bangla MN"/>
                <a:cs typeface="Bangla MN"/>
              </a:rPr>
              <a:t>LABRADOODLES</a:t>
            </a:r>
            <a:endParaRPr lang="en-GB" sz="1200" b="1" dirty="0">
              <a:solidFill>
                <a:schemeClr val="bg1"/>
              </a:solidFill>
              <a:effectLst>
                <a:glow rad="190500">
                  <a:schemeClr val="tx1">
                    <a:alpha val="58000"/>
                  </a:schemeClr>
                </a:glow>
              </a:effectLst>
              <a:latin typeface="Bangla MN"/>
              <a:cs typeface="Bangla MN"/>
            </a:endParaRPr>
          </a:p>
        </p:txBody>
      </p:sp>
      <p:sp>
        <p:nvSpPr>
          <p:cNvPr id="7" name="TextBox 6"/>
          <p:cNvSpPr txBox="1"/>
          <p:nvPr/>
        </p:nvSpPr>
        <p:spPr>
          <a:xfrm>
            <a:off x="216827" y="836358"/>
            <a:ext cx="1589395" cy="430887"/>
          </a:xfrm>
          <a:prstGeom prst="rect">
            <a:avLst/>
          </a:prstGeom>
          <a:noFill/>
        </p:spPr>
        <p:txBody>
          <a:bodyPr wrap="square" rtlCol="0">
            <a:spAutoFit/>
          </a:bodyPr>
          <a:lstStyle/>
          <a:p>
            <a:pPr algn="ctr"/>
            <a:r>
              <a:rPr lang="en-GB" sz="1100" dirty="0" smtClean="0">
                <a:latin typeface="Bangla MN"/>
                <a:cs typeface="Bangla MN"/>
              </a:rPr>
              <a:t>Colour: </a:t>
            </a:r>
          </a:p>
          <a:p>
            <a:pPr algn="ctr"/>
            <a:r>
              <a:rPr lang="en-GB" sz="1100" dirty="0" smtClean="0">
                <a:latin typeface="Bangla MN"/>
                <a:cs typeface="Bangla MN"/>
              </a:rPr>
              <a:t>brown </a:t>
            </a:r>
            <a:r>
              <a:rPr lang="en-GB" sz="1100" dirty="0" err="1" smtClean="0">
                <a:latin typeface="Bangla MN"/>
                <a:cs typeface="Bangla MN"/>
              </a:rPr>
              <a:t>vs</a:t>
            </a:r>
            <a:r>
              <a:rPr lang="en-GB" sz="1100" dirty="0" smtClean="0">
                <a:latin typeface="Bangla MN"/>
                <a:cs typeface="Bangla MN"/>
              </a:rPr>
              <a:t> beige</a:t>
            </a:r>
            <a:endParaRPr lang="en-GB" sz="1100" dirty="0">
              <a:latin typeface="Bangla MN"/>
              <a:cs typeface="Bangla MN"/>
            </a:endParaRPr>
          </a:p>
        </p:txBody>
      </p:sp>
      <p:sp>
        <p:nvSpPr>
          <p:cNvPr id="27" name="TextBox 26"/>
          <p:cNvSpPr txBox="1"/>
          <p:nvPr/>
        </p:nvSpPr>
        <p:spPr>
          <a:xfrm>
            <a:off x="216827" y="2129666"/>
            <a:ext cx="1589395" cy="430887"/>
          </a:xfrm>
          <a:prstGeom prst="rect">
            <a:avLst/>
          </a:prstGeom>
          <a:solidFill>
            <a:srgbClr val="FFFFFF"/>
          </a:solidFill>
        </p:spPr>
        <p:txBody>
          <a:bodyPr wrap="square" rtlCol="0">
            <a:spAutoFit/>
          </a:bodyPr>
          <a:lstStyle/>
          <a:p>
            <a:pPr algn="ctr"/>
            <a:r>
              <a:rPr lang="en-GB" sz="1100" dirty="0" smtClean="0">
                <a:latin typeface="Bangla MN"/>
                <a:cs typeface="Bangla MN"/>
              </a:rPr>
              <a:t>height:</a:t>
            </a:r>
            <a:br>
              <a:rPr lang="en-GB" sz="1100" dirty="0" smtClean="0">
                <a:latin typeface="Bangla MN"/>
                <a:cs typeface="Bangla MN"/>
              </a:rPr>
            </a:br>
            <a:r>
              <a:rPr lang="en-GB" sz="1100" dirty="0" smtClean="0">
                <a:latin typeface="Bangla MN"/>
                <a:cs typeface="Bangla MN"/>
              </a:rPr>
              <a:t> medium </a:t>
            </a:r>
            <a:r>
              <a:rPr lang="en-GB" sz="1100" dirty="0" err="1" smtClean="0">
                <a:latin typeface="Bangla MN"/>
                <a:cs typeface="Bangla MN"/>
              </a:rPr>
              <a:t>vs</a:t>
            </a:r>
            <a:r>
              <a:rPr lang="en-GB" sz="1100" dirty="0" smtClean="0">
                <a:latin typeface="Bangla MN"/>
                <a:cs typeface="Bangla MN"/>
              </a:rPr>
              <a:t> large</a:t>
            </a:r>
            <a:endParaRPr lang="en-GB" sz="1100" dirty="0">
              <a:latin typeface="Bangla MN"/>
              <a:cs typeface="Bangla MN"/>
            </a:endParaRPr>
          </a:p>
        </p:txBody>
      </p:sp>
      <p:sp>
        <p:nvSpPr>
          <p:cNvPr id="28" name="TextBox 27"/>
          <p:cNvSpPr txBox="1"/>
          <p:nvPr/>
        </p:nvSpPr>
        <p:spPr>
          <a:xfrm>
            <a:off x="216827" y="1577485"/>
            <a:ext cx="1589395" cy="261610"/>
          </a:xfrm>
          <a:prstGeom prst="rect">
            <a:avLst/>
          </a:prstGeom>
          <a:solidFill>
            <a:srgbClr val="FFFFFF"/>
          </a:solidFill>
        </p:spPr>
        <p:txBody>
          <a:bodyPr wrap="square" rtlCol="0">
            <a:spAutoFit/>
          </a:bodyPr>
          <a:lstStyle/>
          <a:p>
            <a:pPr algn="ctr"/>
            <a:r>
              <a:rPr lang="en-GB" sz="1100" dirty="0" smtClean="0">
                <a:latin typeface="Bangla MN"/>
                <a:cs typeface="Bangla MN"/>
              </a:rPr>
              <a:t>obedience</a:t>
            </a:r>
            <a:endParaRPr lang="en-GB" sz="1100" dirty="0">
              <a:latin typeface="Bangla MN"/>
              <a:cs typeface="Bangla MN"/>
            </a:endParaRPr>
          </a:p>
        </p:txBody>
      </p:sp>
      <p:grpSp>
        <p:nvGrpSpPr>
          <p:cNvPr id="30" name="Group 29"/>
          <p:cNvGrpSpPr/>
          <p:nvPr/>
        </p:nvGrpSpPr>
        <p:grpSpPr>
          <a:xfrm>
            <a:off x="216827" y="2939454"/>
            <a:ext cx="1848179" cy="1339840"/>
            <a:chOff x="4487333" y="2092517"/>
            <a:chExt cx="3932297" cy="2465723"/>
          </a:xfrm>
        </p:grpSpPr>
        <p:pic>
          <p:nvPicPr>
            <p:cNvPr id="31" name="Picture 30" descr="151653083466557090-3.gif"/>
            <p:cNvPicPr>
              <a:picLocks noChangeAspect="1"/>
            </p:cNvPicPr>
            <p:nvPr/>
          </p:nvPicPr>
          <p:blipFill rotWithShape="1">
            <a:blip r:embed="rId5">
              <a:extLst>
                <a:ext uri="{28A0092B-C50C-407E-A947-70E740481C1C}">
                  <a14:useLocalDpi xmlns:a14="http://schemas.microsoft.com/office/drawing/2010/main" val="0"/>
                </a:ext>
              </a:extLst>
            </a:blip>
            <a:srcRect l="28338" r="27917" b="19508"/>
            <a:stretch/>
          </p:blipFill>
          <p:spPr>
            <a:xfrm>
              <a:off x="4628444" y="2803407"/>
              <a:ext cx="3377260" cy="1241778"/>
            </a:xfrm>
            <a:prstGeom prst="rect">
              <a:avLst/>
            </a:prstGeom>
          </p:spPr>
        </p:pic>
        <p:cxnSp>
          <p:nvCxnSpPr>
            <p:cNvPr id="32" name="Straight Arrow Connector 31"/>
            <p:cNvCxnSpPr/>
            <p:nvPr/>
          </p:nvCxnSpPr>
          <p:spPr>
            <a:xfrm>
              <a:off x="4487333" y="4054593"/>
              <a:ext cx="3932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4628444" y="2092517"/>
              <a:ext cx="0" cy="1952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5475111" y="3868130"/>
              <a:ext cx="0" cy="354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321778" y="3908204"/>
              <a:ext cx="0" cy="354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7162793" y="3868130"/>
              <a:ext cx="0" cy="354110"/>
            </a:xfrm>
            <a:prstGeom prst="line">
              <a:avLst/>
            </a:prstGeom>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861761" y="4250463"/>
              <a:ext cx="476017" cy="307777"/>
            </a:xfrm>
            <a:prstGeom prst="rect">
              <a:avLst/>
            </a:prstGeom>
            <a:noFill/>
          </p:spPr>
          <p:txBody>
            <a:bodyPr wrap="square" rtlCol="0">
              <a:spAutoFit/>
            </a:bodyPr>
            <a:lstStyle/>
            <a:p>
              <a:endParaRPr lang="en-GB" dirty="0"/>
            </a:p>
          </p:txBody>
        </p:sp>
        <p:sp>
          <p:nvSpPr>
            <p:cNvPr id="43" name="TextBox 42"/>
            <p:cNvSpPr txBox="1"/>
            <p:nvPr/>
          </p:nvSpPr>
          <p:spPr>
            <a:xfrm>
              <a:off x="4903141" y="3260219"/>
              <a:ext cx="263407" cy="369332"/>
            </a:xfrm>
            <a:prstGeom prst="rect">
              <a:avLst/>
            </a:prstGeom>
            <a:noFill/>
          </p:spPr>
          <p:txBody>
            <a:bodyPr wrap="square" rtlCol="0">
              <a:spAutoFit/>
            </a:bodyPr>
            <a:lstStyle/>
            <a:p>
              <a:endParaRPr lang="en-GB" sz="1800" dirty="0"/>
            </a:p>
          </p:txBody>
        </p:sp>
      </p:grpSp>
      <p:pic>
        <p:nvPicPr>
          <p:cNvPr id="44" name="Picture 43" descr="151653083466557090-3.gif"/>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17371" r="27918" b="19508"/>
          <a:stretch/>
        </p:blipFill>
        <p:spPr>
          <a:xfrm>
            <a:off x="216827" y="3325741"/>
            <a:ext cx="1848179" cy="679877"/>
          </a:xfrm>
          <a:prstGeom prst="rect">
            <a:avLst/>
          </a:prstGeom>
        </p:spPr>
      </p:pic>
      <p:sp>
        <p:nvSpPr>
          <p:cNvPr id="8" name="Right Brace 7"/>
          <p:cNvSpPr/>
          <p:nvPr/>
        </p:nvSpPr>
        <p:spPr>
          <a:xfrm>
            <a:off x="1966148" y="807903"/>
            <a:ext cx="940741" cy="3913018"/>
          </a:xfrm>
          <a:prstGeom prst="rightBrace">
            <a:avLst>
              <a:gd name="adj1" fmla="val 8333"/>
              <a:gd name="adj2" fmla="val 5024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65" name="Group 64"/>
          <p:cNvGrpSpPr/>
          <p:nvPr/>
        </p:nvGrpSpPr>
        <p:grpSpPr>
          <a:xfrm>
            <a:off x="2597001" y="1890036"/>
            <a:ext cx="846110" cy="789785"/>
            <a:chOff x="2597001" y="1890036"/>
            <a:chExt cx="846110" cy="789785"/>
          </a:xfrm>
        </p:grpSpPr>
        <p:sp>
          <p:nvSpPr>
            <p:cNvPr id="22" name="Rectangle 21"/>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5" name="Shape 565"/>
            <p:cNvGrpSpPr/>
            <p:nvPr/>
          </p:nvGrpSpPr>
          <p:grpSpPr>
            <a:xfrm>
              <a:off x="2597001" y="1890036"/>
              <a:ext cx="846110" cy="789785"/>
              <a:chOff x="2583100" y="2973775"/>
              <a:chExt cx="461550" cy="437200"/>
            </a:xfrm>
          </p:grpSpPr>
          <p:sp>
            <p:nvSpPr>
              <p:cNvPr id="47"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9" name="TextBox 48"/>
            <p:cNvSpPr txBox="1"/>
            <p:nvPr/>
          </p:nvSpPr>
          <p:spPr>
            <a:xfrm>
              <a:off x="2700661" y="2035073"/>
              <a:ext cx="656346" cy="307777"/>
            </a:xfrm>
            <a:prstGeom prst="rect">
              <a:avLst/>
            </a:prstGeom>
            <a:noFill/>
          </p:spPr>
          <p:txBody>
            <a:bodyPr wrap="none" rtlCol="0">
              <a:spAutoFit/>
            </a:bodyPr>
            <a:lstStyle/>
            <a:p>
              <a:r>
                <a:rPr lang="en-GB" b="1" dirty="0" smtClean="0">
                  <a:solidFill>
                    <a:srgbClr val="FFFFFF"/>
                  </a:solidFill>
                  <a:latin typeface="Bangla MN"/>
                  <a:cs typeface="Bangla MN"/>
                </a:rPr>
                <a:t>BDT</a:t>
              </a:r>
              <a:endParaRPr lang="en-GB" b="1" dirty="0">
                <a:solidFill>
                  <a:srgbClr val="FFFFFF"/>
                </a:solidFill>
                <a:latin typeface="Bangla MN"/>
                <a:cs typeface="Bangla MN"/>
              </a:endParaRPr>
            </a:p>
          </p:txBody>
        </p:sp>
      </p:grpSp>
      <p:sp>
        <p:nvSpPr>
          <p:cNvPr id="23" name="TextBox 22"/>
          <p:cNvSpPr txBox="1"/>
          <p:nvPr/>
        </p:nvSpPr>
        <p:spPr>
          <a:xfrm>
            <a:off x="53441" y="4259256"/>
            <a:ext cx="2033359" cy="461665"/>
          </a:xfrm>
          <a:prstGeom prst="rect">
            <a:avLst/>
          </a:prstGeom>
          <a:solidFill>
            <a:srgbClr val="455621"/>
          </a:solidFill>
        </p:spPr>
        <p:txBody>
          <a:bodyPr wrap="square" rtlCol="0">
            <a:spAutoFit/>
          </a:bodyPr>
          <a:lstStyle/>
          <a:p>
            <a:pPr algn="ctr"/>
            <a:r>
              <a:rPr lang="en-GB" sz="1200" b="1" dirty="0" smtClean="0">
                <a:solidFill>
                  <a:schemeClr val="bg1"/>
                </a:solidFill>
                <a:latin typeface="Bangla Sangam MN"/>
                <a:cs typeface="Bangla Sangam MN"/>
              </a:rPr>
              <a:t>Various weak discriminating variables</a:t>
            </a:r>
            <a:endParaRPr lang="en-GB" sz="1200" b="1" dirty="0">
              <a:solidFill>
                <a:schemeClr val="bg1"/>
              </a:solidFill>
              <a:latin typeface="Bangla Sangam MN"/>
              <a:cs typeface="Bangla Sangam MN"/>
            </a:endParaRPr>
          </a:p>
        </p:txBody>
      </p:sp>
      <p:sp>
        <p:nvSpPr>
          <p:cNvPr id="24" name="TextBox 23"/>
          <p:cNvSpPr txBox="1"/>
          <p:nvPr/>
        </p:nvSpPr>
        <p:spPr>
          <a:xfrm>
            <a:off x="216827" y="2610146"/>
            <a:ext cx="1458204" cy="338554"/>
          </a:xfrm>
          <a:prstGeom prst="rect">
            <a:avLst/>
          </a:prstGeom>
          <a:noFill/>
        </p:spPr>
        <p:txBody>
          <a:bodyPr wrap="square" rtlCol="0">
            <a:spAutoFit/>
          </a:bodyPr>
          <a:lstStyle/>
          <a:p>
            <a:pPr algn="ctr"/>
            <a:r>
              <a:rPr lang="mr-IN" sz="1600" dirty="0" smtClean="0">
                <a:latin typeface="Bangla MN"/>
                <a:cs typeface="Bangla MN"/>
              </a:rPr>
              <a:t>…</a:t>
            </a:r>
            <a:endParaRPr lang="en-GB" sz="1600" dirty="0">
              <a:latin typeface="Bangla MN"/>
              <a:cs typeface="Bangla MN"/>
            </a:endParaRPr>
          </a:p>
        </p:txBody>
      </p:sp>
      <p:grpSp>
        <p:nvGrpSpPr>
          <p:cNvPr id="50" name="Group 49"/>
          <p:cNvGrpSpPr/>
          <p:nvPr/>
        </p:nvGrpSpPr>
        <p:grpSpPr>
          <a:xfrm>
            <a:off x="3727672" y="2035073"/>
            <a:ext cx="1848179" cy="1339840"/>
            <a:chOff x="4487333" y="2092517"/>
            <a:chExt cx="3932297" cy="2465723"/>
          </a:xfrm>
        </p:grpSpPr>
        <p:cxnSp>
          <p:nvCxnSpPr>
            <p:cNvPr id="52" name="Straight Arrow Connector 51"/>
            <p:cNvCxnSpPr/>
            <p:nvPr/>
          </p:nvCxnSpPr>
          <p:spPr>
            <a:xfrm>
              <a:off x="4487333" y="4054593"/>
              <a:ext cx="3932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4628444" y="2092517"/>
              <a:ext cx="0" cy="1952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5475111" y="3868130"/>
              <a:ext cx="0" cy="354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6321778" y="3908204"/>
              <a:ext cx="0" cy="35411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7162793" y="3868130"/>
              <a:ext cx="0" cy="35411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6861761" y="4250463"/>
              <a:ext cx="476017" cy="307777"/>
            </a:xfrm>
            <a:prstGeom prst="rect">
              <a:avLst/>
            </a:prstGeom>
            <a:noFill/>
          </p:spPr>
          <p:txBody>
            <a:bodyPr wrap="square" rtlCol="0">
              <a:spAutoFit/>
            </a:bodyPr>
            <a:lstStyle/>
            <a:p>
              <a:endParaRPr lang="en-GB" dirty="0"/>
            </a:p>
          </p:txBody>
        </p:sp>
        <p:sp>
          <p:nvSpPr>
            <p:cNvPr id="58" name="TextBox 57"/>
            <p:cNvSpPr txBox="1"/>
            <p:nvPr/>
          </p:nvSpPr>
          <p:spPr>
            <a:xfrm>
              <a:off x="4903141" y="3260219"/>
              <a:ext cx="263407" cy="369332"/>
            </a:xfrm>
            <a:prstGeom prst="rect">
              <a:avLst/>
            </a:prstGeom>
            <a:noFill/>
          </p:spPr>
          <p:txBody>
            <a:bodyPr wrap="square" rtlCol="0">
              <a:spAutoFit/>
            </a:bodyPr>
            <a:lstStyle/>
            <a:p>
              <a:endParaRPr lang="en-GB" sz="1800" dirty="0"/>
            </a:p>
          </p:txBody>
        </p:sp>
      </p:grpSp>
      <p:sp>
        <p:nvSpPr>
          <p:cNvPr id="59" name="TextBox 58"/>
          <p:cNvSpPr txBox="1"/>
          <p:nvPr/>
        </p:nvSpPr>
        <p:spPr>
          <a:xfrm>
            <a:off x="3699049" y="3312992"/>
            <a:ext cx="2033359" cy="461665"/>
          </a:xfrm>
          <a:prstGeom prst="rect">
            <a:avLst/>
          </a:prstGeom>
          <a:solidFill>
            <a:schemeClr val="accent3">
              <a:lumMod val="50000"/>
            </a:schemeClr>
          </a:solidFill>
        </p:spPr>
        <p:txBody>
          <a:bodyPr wrap="square" rtlCol="0">
            <a:spAutoFit/>
          </a:bodyPr>
          <a:lstStyle/>
          <a:p>
            <a:pPr algn="ctr"/>
            <a:r>
              <a:rPr lang="en-GB" sz="1200" b="1" dirty="0" smtClean="0">
                <a:solidFill>
                  <a:srgbClr val="FFFFFF"/>
                </a:solidFill>
                <a:latin typeface="Bangla Sangam MN"/>
                <a:cs typeface="Bangla Sangam MN"/>
              </a:rPr>
              <a:t>1 strong discriminating variable</a:t>
            </a:r>
            <a:endParaRPr lang="en-GB" sz="1200" b="1" dirty="0">
              <a:solidFill>
                <a:srgbClr val="FFFFFF"/>
              </a:solidFill>
              <a:latin typeface="Bangla Sangam MN"/>
              <a:cs typeface="Bangla Sangam MN"/>
            </a:endParaRPr>
          </a:p>
        </p:txBody>
      </p:sp>
      <p:sp>
        <p:nvSpPr>
          <p:cNvPr id="60" name="Freeform 59"/>
          <p:cNvSpPr/>
          <p:nvPr/>
        </p:nvSpPr>
        <p:spPr>
          <a:xfrm>
            <a:off x="3781778" y="2342850"/>
            <a:ext cx="1599259" cy="752187"/>
          </a:xfrm>
          <a:custGeom>
            <a:avLst/>
            <a:gdLst>
              <a:gd name="connsiteX0" fmla="*/ 0 w 1599259"/>
              <a:gd name="connsiteY0" fmla="*/ 280594 h 892075"/>
              <a:gd name="connsiteX1" fmla="*/ 197555 w 1599259"/>
              <a:gd name="connsiteY1" fmla="*/ 17186 h 892075"/>
              <a:gd name="connsiteX2" fmla="*/ 818444 w 1599259"/>
              <a:gd name="connsiteY2" fmla="*/ 713334 h 892075"/>
              <a:gd name="connsiteX3" fmla="*/ 1599259 w 1599259"/>
              <a:gd name="connsiteY3" fmla="*/ 892075 h 892075"/>
            </a:gdLst>
            <a:ahLst/>
            <a:cxnLst>
              <a:cxn ang="0">
                <a:pos x="connsiteX0" y="connsiteY0"/>
              </a:cxn>
              <a:cxn ang="0">
                <a:pos x="connsiteX1" y="connsiteY1"/>
              </a:cxn>
              <a:cxn ang="0">
                <a:pos x="connsiteX2" y="connsiteY2"/>
              </a:cxn>
              <a:cxn ang="0">
                <a:pos x="connsiteX3" y="connsiteY3"/>
              </a:cxn>
            </a:cxnLst>
            <a:rect l="l" t="t" r="r" b="b"/>
            <a:pathLst>
              <a:path w="1599259" h="892075">
                <a:moveTo>
                  <a:pt x="0" y="280594"/>
                </a:moveTo>
                <a:cubicBezTo>
                  <a:pt x="30574" y="112828"/>
                  <a:pt x="61148" y="-54937"/>
                  <a:pt x="197555" y="17186"/>
                </a:cubicBezTo>
                <a:cubicBezTo>
                  <a:pt x="333962" y="89309"/>
                  <a:pt x="584827" y="567519"/>
                  <a:pt x="818444" y="713334"/>
                </a:cubicBezTo>
                <a:cubicBezTo>
                  <a:pt x="1052061" y="859149"/>
                  <a:pt x="1325660" y="875612"/>
                  <a:pt x="1599259" y="892075"/>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61" name="Freeform 60"/>
          <p:cNvSpPr/>
          <p:nvPr/>
        </p:nvSpPr>
        <p:spPr>
          <a:xfrm flipH="1">
            <a:off x="3793993" y="2342850"/>
            <a:ext cx="1587044" cy="752187"/>
          </a:xfrm>
          <a:custGeom>
            <a:avLst/>
            <a:gdLst>
              <a:gd name="connsiteX0" fmla="*/ 0 w 1599259"/>
              <a:gd name="connsiteY0" fmla="*/ 280594 h 892075"/>
              <a:gd name="connsiteX1" fmla="*/ 197555 w 1599259"/>
              <a:gd name="connsiteY1" fmla="*/ 17186 h 892075"/>
              <a:gd name="connsiteX2" fmla="*/ 818444 w 1599259"/>
              <a:gd name="connsiteY2" fmla="*/ 713334 h 892075"/>
              <a:gd name="connsiteX3" fmla="*/ 1599259 w 1599259"/>
              <a:gd name="connsiteY3" fmla="*/ 892075 h 892075"/>
            </a:gdLst>
            <a:ahLst/>
            <a:cxnLst>
              <a:cxn ang="0">
                <a:pos x="connsiteX0" y="connsiteY0"/>
              </a:cxn>
              <a:cxn ang="0">
                <a:pos x="connsiteX1" y="connsiteY1"/>
              </a:cxn>
              <a:cxn ang="0">
                <a:pos x="connsiteX2" y="connsiteY2"/>
              </a:cxn>
              <a:cxn ang="0">
                <a:pos x="connsiteX3" y="connsiteY3"/>
              </a:cxn>
            </a:cxnLst>
            <a:rect l="l" t="t" r="r" b="b"/>
            <a:pathLst>
              <a:path w="1599259" h="892075">
                <a:moveTo>
                  <a:pt x="0" y="280594"/>
                </a:moveTo>
                <a:cubicBezTo>
                  <a:pt x="30574" y="112828"/>
                  <a:pt x="61148" y="-54937"/>
                  <a:pt x="197555" y="17186"/>
                </a:cubicBezTo>
                <a:cubicBezTo>
                  <a:pt x="333962" y="89309"/>
                  <a:pt x="584827" y="567519"/>
                  <a:pt x="818444" y="713334"/>
                </a:cubicBezTo>
                <a:cubicBezTo>
                  <a:pt x="1052061" y="859149"/>
                  <a:pt x="1325660" y="875612"/>
                  <a:pt x="1599259" y="892075"/>
                </a:cubicBezTo>
              </a:path>
            </a:pathLst>
          </a:cu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pic>
        <p:nvPicPr>
          <p:cNvPr id="62" name="Picture 9" descr="E:\fppt\template\arrows\arrow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683973" flipH="1">
            <a:off x="5780118" y="2358679"/>
            <a:ext cx="695586" cy="85767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575848" y="2417150"/>
            <a:ext cx="947566" cy="415498"/>
          </a:xfrm>
          <a:prstGeom prst="rect">
            <a:avLst/>
          </a:prstGeom>
          <a:noFill/>
        </p:spPr>
        <p:txBody>
          <a:bodyPr wrap="square" rtlCol="0">
            <a:spAutoFit/>
          </a:bodyPr>
          <a:lstStyle/>
          <a:p>
            <a:pPr algn="ctr"/>
            <a:r>
              <a:rPr lang="en-GB" sz="1050" b="1" dirty="0" smtClean="0">
                <a:latin typeface="Bangla MN"/>
                <a:cs typeface="Bangla MN"/>
              </a:rPr>
              <a:t>FIT TO </a:t>
            </a:r>
          </a:p>
          <a:p>
            <a:pPr algn="ctr"/>
            <a:r>
              <a:rPr lang="en-GB" sz="1050" b="1" dirty="0" smtClean="0">
                <a:latin typeface="Bangla MN"/>
                <a:cs typeface="Bangla MN"/>
              </a:rPr>
              <a:t>DATA</a:t>
            </a:r>
            <a:endParaRPr lang="en-GB" sz="1050" b="1" dirty="0">
              <a:latin typeface="Bangla MN"/>
              <a:cs typeface="Bangla MN"/>
            </a:endParaRPr>
          </a:p>
        </p:txBody>
      </p:sp>
      <p:sp>
        <p:nvSpPr>
          <p:cNvPr id="64" name="TextBox 63"/>
          <p:cNvSpPr txBox="1"/>
          <p:nvPr/>
        </p:nvSpPr>
        <p:spPr>
          <a:xfrm>
            <a:off x="3574752" y="4018595"/>
            <a:ext cx="2537801" cy="646331"/>
          </a:xfrm>
          <a:prstGeom prst="rect">
            <a:avLst/>
          </a:prstGeom>
          <a:noFill/>
        </p:spPr>
        <p:txBody>
          <a:bodyPr wrap="square" rtlCol="0">
            <a:spAutoFit/>
          </a:bodyPr>
          <a:lstStyle/>
          <a:p>
            <a:r>
              <a:rPr lang="en-GB" sz="1200" dirty="0" smtClean="0">
                <a:solidFill>
                  <a:schemeClr val="tx2">
                    <a:lumMod val="75000"/>
                  </a:schemeClr>
                </a:solidFill>
                <a:latin typeface="+mn-lt"/>
                <a:cs typeface="American Typewriter Condensed"/>
              </a:rPr>
              <a:t>BDT = boosted decision tree</a:t>
            </a:r>
          </a:p>
          <a:p>
            <a:r>
              <a:rPr lang="en-GB" sz="1200" dirty="0" smtClean="0">
                <a:solidFill>
                  <a:schemeClr val="tx2">
                    <a:lumMod val="75000"/>
                  </a:schemeClr>
                </a:solidFill>
                <a:latin typeface="+mn-lt"/>
                <a:cs typeface="American Typewriter Condensed"/>
                <a:sym typeface="Wingdings"/>
              </a:rPr>
              <a:t> 1D variable constructed </a:t>
            </a:r>
            <a:br>
              <a:rPr lang="en-GB" sz="1200" dirty="0" smtClean="0">
                <a:solidFill>
                  <a:schemeClr val="tx2">
                    <a:lumMod val="75000"/>
                  </a:schemeClr>
                </a:solidFill>
                <a:latin typeface="+mn-lt"/>
                <a:cs typeface="American Typewriter Condensed"/>
                <a:sym typeface="Wingdings"/>
              </a:rPr>
            </a:br>
            <a:r>
              <a:rPr lang="en-GB" sz="1200" dirty="0" smtClean="0">
                <a:solidFill>
                  <a:schemeClr val="tx2">
                    <a:lumMod val="75000"/>
                  </a:schemeClr>
                </a:solidFill>
                <a:latin typeface="+mn-lt"/>
                <a:cs typeface="American Typewriter Condensed"/>
                <a:sym typeface="Wingdings"/>
              </a:rPr>
              <a:t>      from multiple variables</a:t>
            </a:r>
            <a:endParaRPr lang="en-GB" sz="1200" dirty="0">
              <a:solidFill>
                <a:schemeClr val="tx2">
                  <a:lumMod val="75000"/>
                </a:schemeClr>
              </a:solidFill>
              <a:latin typeface="+mn-lt"/>
              <a:cs typeface="American Typewriter Condensed"/>
            </a:endParaRPr>
          </a:p>
        </p:txBody>
      </p:sp>
      <p:pic>
        <p:nvPicPr>
          <p:cNvPr id="46" name="Picture 45" descr="151653083466557090-2.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3414" y="3445778"/>
            <a:ext cx="1571037" cy="1387011"/>
          </a:xfrm>
          <a:prstGeom prst="rect">
            <a:avLst/>
          </a:prstGeom>
        </p:spPr>
      </p:pic>
    </p:spTree>
    <p:extLst>
      <p:ext uri="{BB962C8B-B14F-4D97-AF65-F5344CB8AC3E}">
        <p14:creationId xmlns:p14="http://schemas.microsoft.com/office/powerpoint/2010/main" val="65447351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575" y="131703"/>
            <a:ext cx="7956600" cy="676200"/>
          </a:xfrm>
        </p:spPr>
        <p:txBody>
          <a:bodyPr/>
          <a:lstStyle/>
          <a:p>
            <a:r>
              <a:rPr lang="en-GB" sz="2000" dirty="0" smtClean="0"/>
              <a:t>Multivariate analysis: physics case</a:t>
            </a:r>
            <a:endParaRPr lang="en-GB" sz="2000" dirty="0"/>
          </a:p>
        </p:txBody>
      </p:sp>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26</a:t>
            </a:fld>
            <a:endParaRPr lang="uk-UA" sz="1000" dirty="0">
              <a:solidFill>
                <a:srgbClr val="666666"/>
              </a:solidFill>
              <a:latin typeface="Playfair Display"/>
              <a:ea typeface="Playfair Display"/>
              <a:cs typeface="Playfair Display"/>
              <a:sym typeface="Playfair Display"/>
            </a:endParaRPr>
          </a:p>
        </p:txBody>
      </p:sp>
      <p:pic>
        <p:nvPicPr>
          <p:cNvPr id="42" name="Picture 9" descr="E:\fppt\template\arrows\arrow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83973" flipH="1">
            <a:off x="2809388" y="2292215"/>
            <a:ext cx="695586" cy="8576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961482" y="2441335"/>
            <a:ext cx="1947333" cy="461665"/>
          </a:xfrm>
          <a:prstGeom prst="rect">
            <a:avLst/>
          </a:prstGeom>
          <a:noFill/>
        </p:spPr>
        <p:txBody>
          <a:bodyPr wrap="square" rtlCol="0">
            <a:spAutoFit/>
          </a:bodyPr>
          <a:lstStyle/>
          <a:p>
            <a:pPr algn="ctr"/>
            <a:r>
              <a:rPr lang="en-GB" sz="2400" b="1" dirty="0" smtClean="0">
                <a:solidFill>
                  <a:schemeClr val="tx1"/>
                </a:solidFill>
                <a:effectLst/>
                <a:latin typeface="Bangla MN"/>
                <a:cs typeface="Bangla MN"/>
              </a:rPr>
              <a:t>My limit!</a:t>
            </a:r>
            <a:endParaRPr lang="en-GB" sz="2400" b="1" dirty="0">
              <a:solidFill>
                <a:schemeClr val="tx1"/>
              </a:solidFill>
              <a:effectLst/>
              <a:latin typeface="Bangla MN"/>
              <a:cs typeface="Bangla MN"/>
            </a:endParaRPr>
          </a:p>
        </p:txBody>
      </p:sp>
      <p:sp>
        <p:nvSpPr>
          <p:cNvPr id="8" name="Right Brace 7"/>
          <p:cNvSpPr/>
          <p:nvPr/>
        </p:nvSpPr>
        <p:spPr>
          <a:xfrm>
            <a:off x="1966148" y="807903"/>
            <a:ext cx="940741" cy="3913018"/>
          </a:xfrm>
          <a:prstGeom prst="rightBrace">
            <a:avLst>
              <a:gd name="adj1" fmla="val 8333"/>
              <a:gd name="adj2" fmla="val 5024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2" name="Rectangle 21"/>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5" name="Shape 565"/>
          <p:cNvGrpSpPr/>
          <p:nvPr/>
        </p:nvGrpSpPr>
        <p:grpSpPr>
          <a:xfrm>
            <a:off x="2597001" y="1890036"/>
            <a:ext cx="846110" cy="789785"/>
            <a:chOff x="2583100" y="2973775"/>
            <a:chExt cx="461550" cy="437200"/>
          </a:xfrm>
        </p:grpSpPr>
        <p:sp>
          <p:nvSpPr>
            <p:cNvPr id="47"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9" name="TextBox 48"/>
          <p:cNvSpPr txBox="1"/>
          <p:nvPr/>
        </p:nvSpPr>
        <p:spPr>
          <a:xfrm>
            <a:off x="2700661" y="2035073"/>
            <a:ext cx="656346" cy="307777"/>
          </a:xfrm>
          <a:prstGeom prst="rect">
            <a:avLst/>
          </a:prstGeom>
          <a:noFill/>
        </p:spPr>
        <p:txBody>
          <a:bodyPr wrap="none" rtlCol="0">
            <a:spAutoFit/>
          </a:bodyPr>
          <a:lstStyle/>
          <a:p>
            <a:r>
              <a:rPr lang="en-GB" b="1" dirty="0" smtClean="0">
                <a:solidFill>
                  <a:srgbClr val="FFFFFF"/>
                </a:solidFill>
                <a:latin typeface="Bangla MN"/>
                <a:cs typeface="Bangla MN"/>
              </a:rPr>
              <a:t>BDT</a:t>
            </a:r>
            <a:endParaRPr lang="en-GB" b="1" dirty="0">
              <a:solidFill>
                <a:srgbClr val="FFFFFF"/>
              </a:solidFill>
              <a:latin typeface="Bangla MN"/>
              <a:cs typeface="Bangla MN"/>
            </a:endParaRPr>
          </a:p>
        </p:txBody>
      </p:sp>
      <p:sp>
        <p:nvSpPr>
          <p:cNvPr id="23" name="TextBox 22"/>
          <p:cNvSpPr txBox="1"/>
          <p:nvPr/>
        </p:nvSpPr>
        <p:spPr>
          <a:xfrm>
            <a:off x="53441" y="4259256"/>
            <a:ext cx="2033359" cy="461665"/>
          </a:xfrm>
          <a:prstGeom prst="rect">
            <a:avLst/>
          </a:prstGeom>
          <a:solidFill>
            <a:srgbClr val="455621"/>
          </a:solidFill>
        </p:spPr>
        <p:txBody>
          <a:bodyPr wrap="square" rtlCol="0">
            <a:spAutoFit/>
          </a:bodyPr>
          <a:lstStyle/>
          <a:p>
            <a:pPr algn="ctr"/>
            <a:r>
              <a:rPr lang="en-GB" sz="1200" b="1" dirty="0" smtClean="0">
                <a:solidFill>
                  <a:schemeClr val="bg1"/>
                </a:solidFill>
                <a:latin typeface="Bangla Sangam MN"/>
                <a:cs typeface="Bangla Sangam MN"/>
              </a:rPr>
              <a:t>Various weak discriminating variables</a:t>
            </a:r>
            <a:endParaRPr lang="en-GB" sz="1200" b="1" dirty="0">
              <a:solidFill>
                <a:schemeClr val="bg1"/>
              </a:solidFill>
              <a:latin typeface="Bangla Sangam MN"/>
              <a:cs typeface="Bangla Sangam MN"/>
            </a:endParaRPr>
          </a:p>
        </p:txBody>
      </p:sp>
      <p:sp>
        <p:nvSpPr>
          <p:cNvPr id="59" name="TextBox 58"/>
          <p:cNvSpPr txBox="1"/>
          <p:nvPr/>
        </p:nvSpPr>
        <p:spPr>
          <a:xfrm>
            <a:off x="3793910" y="3341065"/>
            <a:ext cx="2033359" cy="461665"/>
          </a:xfrm>
          <a:prstGeom prst="rect">
            <a:avLst/>
          </a:prstGeom>
          <a:solidFill>
            <a:schemeClr val="accent3">
              <a:lumMod val="50000"/>
            </a:schemeClr>
          </a:solidFill>
        </p:spPr>
        <p:txBody>
          <a:bodyPr wrap="square" rtlCol="0">
            <a:spAutoFit/>
          </a:bodyPr>
          <a:lstStyle/>
          <a:p>
            <a:pPr algn="ctr"/>
            <a:r>
              <a:rPr lang="en-GB" sz="1200" b="1" dirty="0" smtClean="0">
                <a:solidFill>
                  <a:srgbClr val="FFFFFF"/>
                </a:solidFill>
                <a:latin typeface="Bangla Sangam MN"/>
                <a:cs typeface="Bangla Sangam MN"/>
              </a:rPr>
              <a:t>1 strong discriminating variable</a:t>
            </a:r>
            <a:endParaRPr lang="en-GB" sz="1200" b="1" dirty="0">
              <a:solidFill>
                <a:srgbClr val="FFFFFF"/>
              </a:solidFill>
              <a:latin typeface="Bangla Sangam MN"/>
              <a:cs typeface="Bangla Sangam MN"/>
            </a:endParaRPr>
          </a:p>
        </p:txBody>
      </p:sp>
      <p:pic>
        <p:nvPicPr>
          <p:cNvPr id="62" name="Picture 9" descr="E:\fppt\template\arrows\arrow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83973" flipH="1">
            <a:off x="6112745" y="2292215"/>
            <a:ext cx="695586" cy="85767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908475" y="2342852"/>
            <a:ext cx="947566" cy="415498"/>
          </a:xfrm>
          <a:prstGeom prst="rect">
            <a:avLst/>
          </a:prstGeom>
          <a:noFill/>
        </p:spPr>
        <p:txBody>
          <a:bodyPr wrap="square" rtlCol="0">
            <a:spAutoFit/>
          </a:bodyPr>
          <a:lstStyle/>
          <a:p>
            <a:pPr algn="ctr"/>
            <a:r>
              <a:rPr lang="en-GB" sz="1050" b="1" dirty="0" smtClean="0">
                <a:latin typeface="Bangla MN"/>
                <a:cs typeface="Bangla MN"/>
              </a:rPr>
              <a:t>FIT TO </a:t>
            </a:r>
          </a:p>
          <a:p>
            <a:pPr algn="ctr"/>
            <a:r>
              <a:rPr lang="en-GB" sz="1050" b="1" dirty="0" smtClean="0">
                <a:latin typeface="Bangla MN"/>
                <a:cs typeface="Bangla MN"/>
              </a:rPr>
              <a:t>DATA</a:t>
            </a:r>
            <a:endParaRPr lang="en-GB" sz="1050" b="1" dirty="0">
              <a:latin typeface="Bangla MN"/>
              <a:cs typeface="Bangla MN"/>
            </a:endParaRPr>
          </a:p>
        </p:txBody>
      </p:sp>
      <p:pic>
        <p:nvPicPr>
          <p:cNvPr id="46" name="Picture 45" descr="Screen Shot 2018-01-11 at 14.11.08.png"/>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709243" y="1643376"/>
            <a:ext cx="2199231" cy="1697689"/>
          </a:xfrm>
          <a:prstGeom prst="rect">
            <a:avLst/>
          </a:prstGeom>
          <a:ln w="38100" cmpd="sng">
            <a:noFill/>
          </a:ln>
        </p:spPr>
      </p:pic>
      <p:pic>
        <p:nvPicPr>
          <p:cNvPr id="4" name="Picture 3" descr="Screen Shot 2018-01-24 at 09.24.09.png"/>
          <p:cNvPicPr>
            <a:picLocks noChangeAspect="1"/>
          </p:cNvPicPr>
          <p:nvPr/>
        </p:nvPicPr>
        <p:blipFill rotWithShape="1">
          <a:blip r:embed="rId6">
            <a:extLst>
              <a:ext uri="{28A0092B-C50C-407E-A947-70E740481C1C}">
                <a14:useLocalDpi xmlns:a14="http://schemas.microsoft.com/office/drawing/2010/main" val="0"/>
              </a:ext>
            </a:extLst>
          </a:blip>
          <a:srcRect r="33988"/>
          <a:stretch/>
        </p:blipFill>
        <p:spPr>
          <a:xfrm>
            <a:off x="0" y="752210"/>
            <a:ext cx="2033359" cy="2463679"/>
          </a:xfrm>
          <a:prstGeom prst="rect">
            <a:avLst/>
          </a:prstGeom>
        </p:spPr>
      </p:pic>
      <p:pic>
        <p:nvPicPr>
          <p:cNvPr id="64" name="Picture 63" descr="Screen Shot 2018-01-24 at 09.24.09.png"/>
          <p:cNvPicPr>
            <a:picLocks noChangeAspect="1"/>
          </p:cNvPicPr>
          <p:nvPr/>
        </p:nvPicPr>
        <p:blipFill rotWithShape="1">
          <a:blip r:embed="rId6">
            <a:extLst>
              <a:ext uri="{28A0092B-C50C-407E-A947-70E740481C1C}">
                <a14:useLocalDpi xmlns:a14="http://schemas.microsoft.com/office/drawing/2010/main" val="0"/>
              </a:ext>
            </a:extLst>
          </a:blip>
          <a:srcRect l="66994" b="67989"/>
          <a:stretch/>
        </p:blipFill>
        <p:spPr>
          <a:xfrm>
            <a:off x="525378" y="0"/>
            <a:ext cx="1016679" cy="788660"/>
          </a:xfrm>
          <a:prstGeom prst="rect">
            <a:avLst/>
          </a:prstGeom>
        </p:spPr>
      </p:pic>
      <p:pic>
        <p:nvPicPr>
          <p:cNvPr id="65" name="Picture 64" descr="Screen Shot 2018-01-24 at 09.24.09.png"/>
          <p:cNvPicPr>
            <a:picLocks noChangeAspect="1"/>
          </p:cNvPicPr>
          <p:nvPr/>
        </p:nvPicPr>
        <p:blipFill rotWithShape="1">
          <a:blip r:embed="rId6">
            <a:extLst>
              <a:ext uri="{28A0092B-C50C-407E-A947-70E740481C1C}">
                <a14:useLocalDpi xmlns:a14="http://schemas.microsoft.com/office/drawing/2010/main" val="0"/>
              </a:ext>
            </a:extLst>
          </a:blip>
          <a:srcRect l="66994" t="35206" b="32783"/>
          <a:stretch/>
        </p:blipFill>
        <p:spPr>
          <a:xfrm>
            <a:off x="53441" y="3287056"/>
            <a:ext cx="1016679" cy="788660"/>
          </a:xfrm>
          <a:prstGeom prst="rect">
            <a:avLst/>
          </a:prstGeom>
        </p:spPr>
      </p:pic>
      <p:pic>
        <p:nvPicPr>
          <p:cNvPr id="66" name="Picture 65" descr="Screen Shot 2018-01-24 at 09.24.09.png"/>
          <p:cNvPicPr>
            <a:picLocks noChangeAspect="1"/>
          </p:cNvPicPr>
          <p:nvPr/>
        </p:nvPicPr>
        <p:blipFill rotWithShape="1">
          <a:blip r:embed="rId6">
            <a:extLst>
              <a:ext uri="{28A0092B-C50C-407E-A947-70E740481C1C}">
                <a14:useLocalDpi xmlns:a14="http://schemas.microsoft.com/office/drawing/2010/main" val="0"/>
              </a:ext>
            </a:extLst>
          </a:blip>
          <a:srcRect l="66994" t="67757" b="232"/>
          <a:stretch/>
        </p:blipFill>
        <p:spPr>
          <a:xfrm>
            <a:off x="1070121" y="3270133"/>
            <a:ext cx="1016679" cy="788660"/>
          </a:xfrm>
          <a:prstGeom prst="rect">
            <a:avLst/>
          </a:prstGeom>
        </p:spPr>
      </p:pic>
    </p:spTree>
    <p:extLst>
      <p:ext uri="{BB962C8B-B14F-4D97-AF65-F5344CB8AC3E}">
        <p14:creationId xmlns:p14="http://schemas.microsoft.com/office/powerpoint/2010/main" val="290944517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GB"/>
          </a:p>
        </p:txBody>
      </p:sp>
      <p:sp>
        <p:nvSpPr>
          <p:cNvPr id="4" name="Slide Number Placeholder 3"/>
          <p:cNvSpPr>
            <a:spLocks noGrp="1"/>
          </p:cNvSpPr>
          <p:nvPr>
            <p:ph type="sldNum" idx="10"/>
          </p:nvPr>
        </p:nvSpPr>
        <p:spPr/>
        <p:txBody>
          <a:bodyPr/>
          <a:lstStyle/>
          <a:p>
            <a:pPr marL="0" lvl="0" indent="0" rtl="0">
              <a:spcBef>
                <a:spcPts val="0"/>
              </a:spcBef>
              <a:spcAft>
                <a:spcPts val="0"/>
              </a:spcAft>
              <a:buNone/>
            </a:pPr>
            <a:fld id="{00000000-1234-1234-1234-123412341234}" type="slidenum">
              <a:rPr lang="uk-UA" smtClean="0"/>
              <a:t>27</a:t>
            </a:fld>
            <a:endParaRPr lang="uk-UA"/>
          </a:p>
        </p:txBody>
      </p:sp>
      <p:pic>
        <p:nvPicPr>
          <p:cNvPr id="6" name="Picture 5" descr="IMG_21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Box 6"/>
          <p:cNvSpPr txBox="1"/>
          <p:nvPr/>
        </p:nvSpPr>
        <p:spPr>
          <a:xfrm>
            <a:off x="3960519" y="746555"/>
            <a:ext cx="2361259" cy="307777"/>
          </a:xfrm>
          <a:prstGeom prst="rect">
            <a:avLst/>
          </a:prstGeom>
          <a:solidFill>
            <a:srgbClr val="FF0000"/>
          </a:solidFill>
        </p:spPr>
        <p:txBody>
          <a:bodyPr wrap="square" rtlCol="0">
            <a:spAutoFit/>
          </a:bodyPr>
          <a:lstStyle/>
          <a:p>
            <a:pPr algn="ctr"/>
            <a:r>
              <a:rPr lang="en-GB" dirty="0" smtClean="0">
                <a:solidFill>
                  <a:schemeClr val="bg1"/>
                </a:solidFill>
              </a:rPr>
              <a:t>ATTENTION!!</a:t>
            </a:r>
            <a:endParaRPr lang="en-GB" dirty="0">
              <a:solidFill>
                <a:schemeClr val="bg1"/>
              </a:solidFill>
            </a:endParaRPr>
          </a:p>
        </p:txBody>
      </p:sp>
      <p:sp>
        <p:nvSpPr>
          <p:cNvPr id="8" name="TextBox 7"/>
          <p:cNvSpPr txBox="1"/>
          <p:nvPr/>
        </p:nvSpPr>
        <p:spPr>
          <a:xfrm>
            <a:off x="4026371" y="1073850"/>
            <a:ext cx="2182518" cy="954107"/>
          </a:xfrm>
          <a:prstGeom prst="rect">
            <a:avLst/>
          </a:prstGeom>
          <a:solidFill>
            <a:schemeClr val="bg1"/>
          </a:solidFill>
        </p:spPr>
        <p:txBody>
          <a:bodyPr wrap="square" rtlCol="0">
            <a:spAutoFit/>
          </a:bodyPr>
          <a:lstStyle/>
          <a:p>
            <a:pPr algn="ctr"/>
            <a:r>
              <a:rPr lang="en-GB" sz="2800" b="1" dirty="0" smtClean="0">
                <a:solidFill>
                  <a:schemeClr val="tx1"/>
                </a:solidFill>
              </a:rPr>
              <a:t>NOVEL STRATEGY</a:t>
            </a:r>
            <a:endParaRPr lang="en-GB" sz="2800" dirty="0">
              <a:solidFill>
                <a:schemeClr val="tx1"/>
              </a:solidFill>
            </a:endParaRPr>
          </a:p>
        </p:txBody>
      </p:sp>
    </p:spTree>
    <p:extLst>
      <p:ext uri="{BB962C8B-B14F-4D97-AF65-F5344CB8AC3E}">
        <p14:creationId xmlns:p14="http://schemas.microsoft.com/office/powerpoint/2010/main" val="255184245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5" name="Title 1"/>
          <p:cNvSpPr>
            <a:spLocks noGrp="1"/>
          </p:cNvSpPr>
          <p:nvPr>
            <p:ph type="title"/>
          </p:nvPr>
        </p:nvSpPr>
        <p:spPr>
          <a:xfrm>
            <a:off x="593575" y="178741"/>
            <a:ext cx="7956600" cy="676200"/>
          </a:xfrm>
          <a:noFill/>
        </p:spPr>
        <p:txBody>
          <a:bodyPr anchor="t"/>
          <a:lstStyle/>
          <a:p>
            <a:r>
              <a:rPr lang="nl-BE" sz="2400" dirty="0" smtClean="0">
                <a:solidFill>
                  <a:srgbClr val="000000"/>
                </a:solidFill>
              </a:rPr>
              <a:t>2 signal regions</a:t>
            </a:r>
            <a:endParaRPr lang="en-GB" sz="2400" dirty="0">
              <a:solidFill>
                <a:srgbClr val="000000"/>
              </a:solidFill>
            </a:endParaRPr>
          </a:p>
        </p:txBody>
      </p:sp>
      <p:sp>
        <p:nvSpPr>
          <p:cNvPr id="104" name="Shape 104"/>
          <p:cNvSpPr txBox="1">
            <a:spLocks noGrp="1"/>
          </p:cNvSpPr>
          <p:nvPr>
            <p:ph type="sldNum" idx="10"/>
          </p:nvPr>
        </p:nvSpPr>
        <p:spPr>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sz="1200">
                <a:latin typeface="Bangla MN"/>
                <a:cs typeface="Bangla MN"/>
              </a:rPr>
              <a:t>28</a:t>
            </a:fld>
            <a:endParaRPr sz="1200">
              <a:latin typeface="Bangla MN"/>
              <a:cs typeface="Bangla MN"/>
            </a:endParaRPr>
          </a:p>
        </p:txBody>
      </p:sp>
      <p:pic>
        <p:nvPicPr>
          <p:cNvPr id="6" name="Picture 5" descr="regions.png"/>
          <p:cNvPicPr>
            <a:picLocks noChangeAspect="1"/>
          </p:cNvPicPr>
          <p:nvPr/>
        </p:nvPicPr>
        <p:blipFill rotWithShape="1">
          <a:blip r:embed="rId3">
            <a:extLst>
              <a:ext uri="{28A0092B-C50C-407E-A947-70E740481C1C}">
                <a14:useLocalDpi xmlns:a14="http://schemas.microsoft.com/office/drawing/2010/main" val="0"/>
              </a:ext>
            </a:extLst>
          </a:blip>
          <a:srcRect b="64901"/>
          <a:stretch/>
        </p:blipFill>
        <p:spPr>
          <a:xfrm>
            <a:off x="736600" y="1155771"/>
            <a:ext cx="7670801" cy="916871"/>
          </a:xfrm>
          <a:prstGeom prst="rect">
            <a:avLst/>
          </a:prstGeom>
        </p:spPr>
      </p:pic>
      <p:sp>
        <p:nvSpPr>
          <p:cNvPr id="8" name="TextBox 7"/>
          <p:cNvSpPr txBox="1"/>
          <p:nvPr/>
        </p:nvSpPr>
        <p:spPr>
          <a:xfrm>
            <a:off x="7309565" y="1316992"/>
            <a:ext cx="1380174" cy="461665"/>
          </a:xfrm>
          <a:prstGeom prst="rect">
            <a:avLst/>
          </a:prstGeom>
          <a:noFill/>
        </p:spPr>
        <p:txBody>
          <a:bodyPr wrap="square" rtlCol="0">
            <a:spAutoFit/>
          </a:bodyPr>
          <a:lstStyle/>
          <a:p>
            <a:pPr marL="285750" indent="-285750">
              <a:buFont typeface="Wingdings" charset="2"/>
              <a:buChar char="v"/>
            </a:pPr>
            <a:r>
              <a:rPr lang="en-GB" sz="1200" dirty="0" smtClean="0">
                <a:solidFill>
                  <a:schemeClr val="accent6">
                    <a:lumMod val="75000"/>
                  </a:schemeClr>
                </a:solidFill>
                <a:latin typeface="Bangla MN"/>
                <a:cs typeface="Bangla MN"/>
              </a:rPr>
              <a:t>3 leptons</a:t>
            </a:r>
          </a:p>
          <a:p>
            <a:pPr marL="285750" indent="-285750">
              <a:buFont typeface="Wingdings" charset="2"/>
              <a:buChar char="v"/>
            </a:pPr>
            <a:r>
              <a:rPr lang="en-GB" sz="1200" dirty="0" smtClean="0">
                <a:solidFill>
                  <a:schemeClr val="accent6">
                    <a:lumMod val="75000"/>
                  </a:schemeClr>
                </a:solidFill>
                <a:latin typeface="Bangla MN"/>
                <a:cs typeface="Bangla MN"/>
              </a:rPr>
              <a:t>1 b jet</a:t>
            </a:r>
          </a:p>
        </p:txBody>
      </p:sp>
      <p:sp>
        <p:nvSpPr>
          <p:cNvPr id="9" name="TextBox 8"/>
          <p:cNvSpPr txBox="1"/>
          <p:nvPr/>
        </p:nvSpPr>
        <p:spPr>
          <a:xfrm>
            <a:off x="375619" y="1289734"/>
            <a:ext cx="1380174" cy="646331"/>
          </a:xfrm>
          <a:prstGeom prst="rect">
            <a:avLst/>
          </a:prstGeom>
          <a:noFill/>
        </p:spPr>
        <p:txBody>
          <a:bodyPr wrap="square" rtlCol="0">
            <a:spAutoFit/>
          </a:bodyPr>
          <a:lstStyle/>
          <a:p>
            <a:pPr marL="285750" indent="-285750">
              <a:buFont typeface="Wingdings" charset="2"/>
              <a:buChar char="v"/>
            </a:pPr>
            <a:r>
              <a:rPr lang="en-GB" sz="1200" dirty="0" smtClean="0">
                <a:solidFill>
                  <a:schemeClr val="accent6">
                    <a:lumMod val="75000"/>
                  </a:schemeClr>
                </a:solidFill>
                <a:latin typeface="Bangla MN"/>
                <a:cs typeface="Bangla MN"/>
              </a:rPr>
              <a:t>3 leptons</a:t>
            </a:r>
          </a:p>
          <a:p>
            <a:pPr marL="285750" indent="-285750">
              <a:buFont typeface="Wingdings" charset="2"/>
              <a:buChar char="v"/>
            </a:pPr>
            <a:r>
              <a:rPr lang="en-GB" sz="1200" dirty="0" smtClean="0">
                <a:solidFill>
                  <a:schemeClr val="accent6">
                    <a:lumMod val="75000"/>
                  </a:schemeClr>
                </a:solidFill>
                <a:latin typeface="Bangla MN"/>
                <a:cs typeface="Bangla MN"/>
              </a:rPr>
              <a:t>1 jet</a:t>
            </a:r>
          </a:p>
          <a:p>
            <a:pPr marL="285750" indent="-285750">
              <a:buFont typeface="Wingdings" charset="2"/>
              <a:buChar char="v"/>
            </a:pPr>
            <a:r>
              <a:rPr lang="en-GB" sz="1200" dirty="0" smtClean="0">
                <a:solidFill>
                  <a:schemeClr val="accent6">
                    <a:lumMod val="75000"/>
                  </a:schemeClr>
                </a:solidFill>
                <a:latin typeface="Bangla MN"/>
                <a:cs typeface="Bangla MN"/>
              </a:rPr>
              <a:t>1 b jet</a:t>
            </a:r>
            <a:endParaRPr lang="en-GB" sz="1200" dirty="0">
              <a:solidFill>
                <a:schemeClr val="accent6">
                  <a:lumMod val="75000"/>
                </a:schemeClr>
              </a:solidFill>
              <a:latin typeface="Bangla MN"/>
              <a:cs typeface="Bangla MN"/>
            </a:endParaRPr>
          </a:p>
        </p:txBody>
      </p:sp>
      <p:sp>
        <p:nvSpPr>
          <p:cNvPr id="4" name="TextBox 3"/>
          <p:cNvSpPr txBox="1"/>
          <p:nvPr/>
        </p:nvSpPr>
        <p:spPr>
          <a:xfrm>
            <a:off x="272938" y="624108"/>
            <a:ext cx="1605280" cy="461665"/>
          </a:xfrm>
          <a:prstGeom prst="rect">
            <a:avLst/>
          </a:prstGeom>
          <a:noFill/>
        </p:spPr>
        <p:txBody>
          <a:bodyPr wrap="square" rtlCol="0">
            <a:spAutoFit/>
          </a:bodyPr>
          <a:lstStyle/>
          <a:p>
            <a:pPr algn="ctr"/>
            <a:r>
              <a:rPr lang="en-GB" sz="1200" dirty="0">
                <a:latin typeface="Bangla MN"/>
                <a:cs typeface="Bangla MN"/>
              </a:rPr>
              <a:t>t</a:t>
            </a:r>
            <a:r>
              <a:rPr lang="en-GB" sz="1200" dirty="0" smtClean="0">
                <a:latin typeface="Bangla MN"/>
                <a:cs typeface="Bangla MN"/>
              </a:rPr>
              <a:t>op quark pair signal region</a:t>
            </a:r>
            <a:endParaRPr lang="en-GB" sz="1200" dirty="0">
              <a:latin typeface="Bangla MN"/>
              <a:cs typeface="Bangla MN"/>
            </a:endParaRPr>
          </a:p>
        </p:txBody>
      </p:sp>
      <p:sp>
        <p:nvSpPr>
          <p:cNvPr id="13" name="TextBox 12"/>
          <p:cNvSpPr txBox="1"/>
          <p:nvPr/>
        </p:nvSpPr>
        <p:spPr>
          <a:xfrm>
            <a:off x="7207319" y="624108"/>
            <a:ext cx="1605280" cy="461665"/>
          </a:xfrm>
          <a:prstGeom prst="rect">
            <a:avLst/>
          </a:prstGeom>
          <a:noFill/>
        </p:spPr>
        <p:txBody>
          <a:bodyPr wrap="square" rtlCol="0">
            <a:spAutoFit/>
          </a:bodyPr>
          <a:lstStyle/>
          <a:p>
            <a:pPr algn="ctr"/>
            <a:r>
              <a:rPr lang="en-GB" sz="1200" dirty="0">
                <a:latin typeface="Bangla MN"/>
                <a:cs typeface="Bangla MN"/>
              </a:rPr>
              <a:t>s</a:t>
            </a:r>
            <a:r>
              <a:rPr lang="en-GB" sz="1200" dirty="0" smtClean="0">
                <a:latin typeface="Bangla MN"/>
                <a:cs typeface="Bangla MN"/>
              </a:rPr>
              <a:t>ingle top quark signal region</a:t>
            </a:r>
            <a:endParaRPr lang="en-GB" sz="1200" dirty="0">
              <a:latin typeface="Bangla MN"/>
              <a:cs typeface="Bangla MN"/>
            </a:endParaRPr>
          </a:p>
        </p:txBody>
      </p:sp>
      <p:sp>
        <p:nvSpPr>
          <p:cNvPr id="3" name="TextBox 2"/>
          <p:cNvSpPr txBox="1"/>
          <p:nvPr/>
        </p:nvSpPr>
        <p:spPr>
          <a:xfrm>
            <a:off x="2160734" y="2372357"/>
            <a:ext cx="4631783" cy="1631216"/>
          </a:xfrm>
          <a:prstGeom prst="rect">
            <a:avLst/>
          </a:prstGeom>
          <a:solidFill>
            <a:srgbClr val="FFFFFF"/>
          </a:solidFill>
          <a:ln>
            <a:solidFill>
              <a:schemeClr val="tx1"/>
            </a:solidFill>
          </a:ln>
          <a:effectLst/>
        </p:spPr>
        <p:txBody>
          <a:bodyPr wrap="square" rtlCol="0">
            <a:spAutoFit/>
          </a:bodyPr>
          <a:lstStyle/>
          <a:p>
            <a:pPr algn="ctr">
              <a:buClr>
                <a:srgbClr val="FD8E8F"/>
              </a:buClr>
            </a:pPr>
            <a:r>
              <a:rPr lang="en-GB" sz="1200" b="1" dirty="0" smtClean="0">
                <a:solidFill>
                  <a:schemeClr val="tx1"/>
                </a:solidFill>
                <a:latin typeface="Bangla MN"/>
                <a:cs typeface="Bangla MN"/>
              </a:rPr>
              <a:t>Separate trainings</a:t>
            </a:r>
            <a:r>
              <a:rPr lang="en-GB" sz="1200" dirty="0" smtClean="0">
                <a:solidFill>
                  <a:schemeClr val="tx1"/>
                </a:solidFill>
                <a:latin typeface="Bangla MN"/>
                <a:cs typeface="Bangla MN"/>
              </a:rPr>
              <a:t>:</a:t>
            </a:r>
            <a:br>
              <a:rPr lang="en-GB" sz="1200" dirty="0" smtClean="0">
                <a:solidFill>
                  <a:schemeClr val="tx1"/>
                </a:solidFill>
                <a:latin typeface="Bangla MN"/>
                <a:cs typeface="Bangla MN"/>
              </a:rPr>
            </a:br>
            <a:r>
              <a:rPr lang="en-GB" sz="1200" dirty="0" smtClean="0">
                <a:solidFill>
                  <a:schemeClr val="tx1"/>
                </a:solidFill>
                <a:latin typeface="Bangla MN"/>
                <a:cs typeface="Bangla MN"/>
              </a:rPr>
              <a:t> </a:t>
            </a:r>
          </a:p>
          <a:p>
            <a:pPr marL="285750" indent="-285750" algn="ctr">
              <a:buFont typeface="Wingdings" charset="2"/>
              <a:buChar char="v"/>
            </a:pPr>
            <a:r>
              <a:rPr lang="en-GB" sz="1200" dirty="0" smtClean="0">
                <a:solidFill>
                  <a:schemeClr val="tx1"/>
                </a:solidFill>
                <a:latin typeface="Bangla MN"/>
                <a:cs typeface="Bangla MN"/>
              </a:rPr>
              <a:t>4 three-lepton channels:       </a:t>
            </a:r>
            <a:br>
              <a:rPr lang="en-GB" sz="1200" dirty="0" smtClean="0">
                <a:solidFill>
                  <a:schemeClr val="tx1"/>
                </a:solidFill>
                <a:latin typeface="Bangla MN"/>
                <a:cs typeface="Bangla MN"/>
              </a:rPr>
            </a:br>
            <a:r>
              <a:rPr lang="en-GB" sz="1200" dirty="0" err="1" smtClean="0">
                <a:solidFill>
                  <a:schemeClr val="tx1"/>
                </a:solidFill>
                <a:latin typeface="Bangla MN"/>
                <a:cs typeface="Bangla MN"/>
              </a:rPr>
              <a:t>eee</a:t>
            </a:r>
            <a:r>
              <a:rPr lang="en-GB" sz="1200" dirty="0" smtClean="0">
                <a:solidFill>
                  <a:schemeClr val="tx1"/>
                </a:solidFill>
                <a:latin typeface="Bangla MN"/>
                <a:cs typeface="Bangla MN"/>
              </a:rPr>
              <a:t> </a:t>
            </a:r>
            <a:r>
              <a:rPr lang="mr-IN" sz="1200" dirty="0" smtClean="0">
                <a:solidFill>
                  <a:schemeClr val="tx1"/>
                </a:solidFill>
                <a:latin typeface="Bangla MN"/>
                <a:cs typeface="Bangla MN"/>
              </a:rPr>
              <a:t>–</a:t>
            </a:r>
            <a:r>
              <a:rPr lang="en-GB" sz="1200" dirty="0" smtClean="0">
                <a:solidFill>
                  <a:schemeClr val="tx1"/>
                </a:solidFill>
                <a:latin typeface="Bangla MN"/>
                <a:cs typeface="Bangla MN"/>
              </a:rPr>
              <a:t>      </a:t>
            </a:r>
            <a:r>
              <a:rPr lang="en-GB" sz="1200" dirty="0" err="1" smtClean="0">
                <a:solidFill>
                  <a:schemeClr val="tx1"/>
                </a:solidFill>
                <a:latin typeface="Bangla MN"/>
                <a:cs typeface="Bangla MN"/>
              </a:rPr>
              <a:t>eeμ</a:t>
            </a:r>
            <a:r>
              <a:rPr lang="en-GB" sz="1200" dirty="0" smtClean="0">
                <a:solidFill>
                  <a:schemeClr val="tx1"/>
                </a:solidFill>
                <a:latin typeface="Bangla MN"/>
                <a:cs typeface="Bangla MN"/>
              </a:rPr>
              <a:t> </a:t>
            </a:r>
            <a:r>
              <a:rPr lang="mr-IN" sz="1200" dirty="0" smtClean="0">
                <a:solidFill>
                  <a:schemeClr val="tx1"/>
                </a:solidFill>
                <a:latin typeface="Bangla MN"/>
                <a:cs typeface="Bangla MN"/>
              </a:rPr>
              <a:t>–</a:t>
            </a:r>
            <a:r>
              <a:rPr lang="en-GB" sz="1200" dirty="0" smtClean="0">
                <a:solidFill>
                  <a:schemeClr val="tx1"/>
                </a:solidFill>
                <a:latin typeface="Bangla MN"/>
                <a:cs typeface="Bangla MN"/>
              </a:rPr>
              <a:t>     </a:t>
            </a:r>
            <a:r>
              <a:rPr lang="en-GB" sz="1200" dirty="0" err="1" smtClean="0">
                <a:solidFill>
                  <a:schemeClr val="tx1"/>
                </a:solidFill>
                <a:latin typeface="Bangla MN"/>
                <a:cs typeface="Bangla MN"/>
              </a:rPr>
              <a:t>μμe</a:t>
            </a:r>
            <a:r>
              <a:rPr lang="en-GB" sz="1200" dirty="0" smtClean="0">
                <a:solidFill>
                  <a:schemeClr val="tx1"/>
                </a:solidFill>
                <a:latin typeface="Bangla MN"/>
                <a:cs typeface="Bangla MN"/>
              </a:rPr>
              <a:t> </a:t>
            </a:r>
            <a:r>
              <a:rPr lang="mr-IN" sz="1200" dirty="0" smtClean="0">
                <a:solidFill>
                  <a:schemeClr val="tx1"/>
                </a:solidFill>
                <a:latin typeface="Bangla MN"/>
                <a:cs typeface="Bangla MN"/>
              </a:rPr>
              <a:t>–</a:t>
            </a:r>
            <a:r>
              <a:rPr lang="nl-BE" sz="1200" dirty="0" smtClean="0">
                <a:solidFill>
                  <a:schemeClr val="tx1"/>
                </a:solidFill>
                <a:latin typeface="Bangla MN"/>
                <a:cs typeface="Bangla MN"/>
              </a:rPr>
              <a:t>    </a:t>
            </a:r>
            <a:r>
              <a:rPr lang="en-GB" sz="1200" dirty="0" smtClean="0">
                <a:solidFill>
                  <a:schemeClr val="tx1"/>
                </a:solidFill>
                <a:latin typeface="Bangla MN"/>
                <a:cs typeface="Bangla MN"/>
              </a:rPr>
              <a:t> </a:t>
            </a:r>
            <a:r>
              <a:rPr lang="en-GB" dirty="0" err="1" smtClean="0">
                <a:solidFill>
                  <a:schemeClr val="tx1"/>
                </a:solidFill>
                <a:latin typeface="Bangla MN"/>
                <a:cs typeface="Bangla MN"/>
              </a:rPr>
              <a:t>μμμ</a:t>
            </a:r>
            <a:r>
              <a:rPr lang="en-GB" sz="1200" dirty="0" smtClean="0">
                <a:solidFill>
                  <a:schemeClr val="tx1"/>
                </a:solidFill>
                <a:latin typeface="Bangla MN"/>
                <a:cs typeface="Bangla MN"/>
              </a:rPr>
              <a:t>  </a:t>
            </a:r>
            <a:br>
              <a:rPr lang="en-GB" sz="1200" dirty="0" smtClean="0">
                <a:solidFill>
                  <a:schemeClr val="tx1"/>
                </a:solidFill>
                <a:latin typeface="Bangla MN"/>
                <a:cs typeface="Bangla MN"/>
              </a:rPr>
            </a:br>
            <a:r>
              <a:rPr lang="en-GB" sz="1200" dirty="0" smtClean="0">
                <a:solidFill>
                  <a:schemeClr val="tx1"/>
                </a:solidFill>
                <a:latin typeface="Bangla MN"/>
                <a:cs typeface="Bangla MN"/>
              </a:rPr>
              <a:t/>
            </a:r>
            <a:br>
              <a:rPr lang="en-GB" sz="1200" dirty="0" smtClean="0">
                <a:solidFill>
                  <a:schemeClr val="tx1"/>
                </a:solidFill>
                <a:latin typeface="Bangla MN"/>
                <a:cs typeface="Bangla MN"/>
              </a:rPr>
            </a:br>
            <a:r>
              <a:rPr lang="en-GB" sz="1200" dirty="0" smtClean="0">
                <a:solidFill>
                  <a:schemeClr val="tx1"/>
                </a:solidFill>
                <a:latin typeface="Bangla MN"/>
                <a:cs typeface="Bangla MN"/>
              </a:rPr>
              <a:t>                          </a:t>
            </a:r>
          </a:p>
          <a:p>
            <a:pPr marL="285750" indent="-285750" algn="ctr">
              <a:buFont typeface="Wingdings" charset="2"/>
              <a:buChar char="v"/>
            </a:pPr>
            <a:r>
              <a:rPr lang="en-GB" sz="1200" dirty="0" smtClean="0">
                <a:solidFill>
                  <a:schemeClr val="tx1"/>
                </a:solidFill>
                <a:latin typeface="Bangla MN"/>
                <a:cs typeface="Bangla MN"/>
              </a:rPr>
              <a:t>2 couplings: </a:t>
            </a:r>
            <a:r>
              <a:rPr lang="en-GB" dirty="0" smtClean="0">
                <a:solidFill>
                  <a:schemeClr val="tx1"/>
                </a:solidFill>
                <a:latin typeface="Bangla MN"/>
                <a:cs typeface="Bangla MN"/>
              </a:rPr>
              <a:t>up</a:t>
            </a:r>
            <a:r>
              <a:rPr lang="en-GB" sz="1200" dirty="0" smtClean="0">
                <a:solidFill>
                  <a:schemeClr val="tx1"/>
                </a:solidFill>
                <a:latin typeface="Bangla MN"/>
                <a:cs typeface="Bangla MN"/>
              </a:rPr>
              <a:t>                and charm</a:t>
            </a:r>
            <a:br>
              <a:rPr lang="en-GB" sz="1200" dirty="0" smtClean="0">
                <a:solidFill>
                  <a:schemeClr val="tx1"/>
                </a:solidFill>
                <a:latin typeface="Bangla MN"/>
                <a:cs typeface="Bangla MN"/>
              </a:rPr>
            </a:br>
            <a:endParaRPr lang="en-GB" sz="1200" dirty="0" smtClean="0">
              <a:solidFill>
                <a:schemeClr val="tx1"/>
              </a:solidFill>
              <a:latin typeface="Bangla MN"/>
              <a:cs typeface="Bangla MN"/>
            </a:endParaRPr>
          </a:p>
        </p:txBody>
      </p:sp>
      <p:pic>
        <p:nvPicPr>
          <p:cNvPr id="48" name="Picture 47" descr="151653083466557090-2.png"/>
          <p:cNvPicPr>
            <a:picLocks noChangeAspect="1"/>
          </p:cNvPicPr>
          <p:nvPr/>
        </p:nvPicPr>
        <p:blipFill rotWithShape="1">
          <a:blip r:embed="rId4">
            <a:extLst>
              <a:ext uri="{28A0092B-C50C-407E-A947-70E740481C1C}">
                <a14:useLocalDpi xmlns:a14="http://schemas.microsoft.com/office/drawing/2010/main" val="0"/>
              </a:ext>
            </a:extLst>
          </a:blip>
          <a:srcRect l="29577" r="50629" b="63908"/>
          <a:stretch/>
        </p:blipFill>
        <p:spPr>
          <a:xfrm>
            <a:off x="4596217" y="3471615"/>
            <a:ext cx="517820" cy="531958"/>
          </a:xfrm>
          <a:prstGeom prst="rect">
            <a:avLst/>
          </a:prstGeom>
        </p:spPr>
      </p:pic>
      <p:pic>
        <p:nvPicPr>
          <p:cNvPr id="49" name="Picture 48" descr="151653083466557090-2.png"/>
          <p:cNvPicPr>
            <a:picLocks noChangeAspect="1"/>
          </p:cNvPicPr>
          <p:nvPr/>
        </p:nvPicPr>
        <p:blipFill rotWithShape="1">
          <a:blip r:embed="rId4">
            <a:extLst>
              <a:ext uri="{28A0092B-C50C-407E-A947-70E740481C1C}">
                <a14:useLocalDpi xmlns:a14="http://schemas.microsoft.com/office/drawing/2010/main" val="0"/>
              </a:ext>
            </a:extLst>
          </a:blip>
          <a:srcRect l="27610" t="40066" r="51258" b="18885"/>
          <a:stretch/>
        </p:blipFill>
        <p:spPr>
          <a:xfrm>
            <a:off x="6117678" y="3405067"/>
            <a:ext cx="575711" cy="630052"/>
          </a:xfrm>
          <a:prstGeom prst="rect">
            <a:avLst/>
          </a:prstGeom>
        </p:spPr>
      </p:pic>
      <p:pic>
        <p:nvPicPr>
          <p:cNvPr id="50" name="Picture 49"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3169469" y="3107054"/>
            <a:ext cx="494611" cy="417842"/>
          </a:xfrm>
          <a:prstGeom prst="rect">
            <a:avLst/>
          </a:prstGeom>
        </p:spPr>
      </p:pic>
      <p:pic>
        <p:nvPicPr>
          <p:cNvPr id="51" name="Picture 50"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3331276" y="3118349"/>
            <a:ext cx="494611" cy="417842"/>
          </a:xfrm>
          <a:prstGeom prst="rect">
            <a:avLst/>
          </a:prstGeom>
        </p:spPr>
      </p:pic>
      <p:pic>
        <p:nvPicPr>
          <p:cNvPr id="52" name="Picture 51"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3510009" y="3137163"/>
            <a:ext cx="494611" cy="417842"/>
          </a:xfrm>
          <a:prstGeom prst="rect">
            <a:avLst/>
          </a:prstGeom>
        </p:spPr>
      </p:pic>
      <p:pic>
        <p:nvPicPr>
          <p:cNvPr id="53" name="Picture 52"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l="40330" r="33626"/>
          <a:stretch/>
        </p:blipFill>
        <p:spPr>
          <a:xfrm>
            <a:off x="5349738" y="3155977"/>
            <a:ext cx="347516" cy="406489"/>
          </a:xfrm>
          <a:prstGeom prst="rect">
            <a:avLst/>
          </a:prstGeom>
        </p:spPr>
      </p:pic>
      <p:pic>
        <p:nvPicPr>
          <p:cNvPr id="54" name="Picture 53"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l="40330" r="33626"/>
          <a:stretch/>
        </p:blipFill>
        <p:spPr>
          <a:xfrm>
            <a:off x="5511545" y="3167272"/>
            <a:ext cx="347516" cy="406489"/>
          </a:xfrm>
          <a:prstGeom prst="rect">
            <a:avLst/>
          </a:prstGeom>
        </p:spPr>
      </p:pic>
      <p:pic>
        <p:nvPicPr>
          <p:cNvPr id="55" name="Picture 54"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l="40330" r="33626"/>
          <a:stretch/>
        </p:blipFill>
        <p:spPr>
          <a:xfrm>
            <a:off x="5680871" y="3167272"/>
            <a:ext cx="347516" cy="406489"/>
          </a:xfrm>
          <a:prstGeom prst="rect">
            <a:avLst/>
          </a:prstGeom>
        </p:spPr>
      </p:pic>
      <p:grpSp>
        <p:nvGrpSpPr>
          <p:cNvPr id="5" name="Group 4"/>
          <p:cNvGrpSpPr/>
          <p:nvPr/>
        </p:nvGrpSpPr>
        <p:grpSpPr>
          <a:xfrm>
            <a:off x="3897584" y="3154089"/>
            <a:ext cx="760483" cy="451727"/>
            <a:chOff x="3990185" y="4252145"/>
            <a:chExt cx="760483" cy="451727"/>
          </a:xfrm>
        </p:grpSpPr>
        <p:pic>
          <p:nvPicPr>
            <p:cNvPr id="56" name="Picture 55"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3990185" y="4265328"/>
              <a:ext cx="494611" cy="417842"/>
            </a:xfrm>
            <a:prstGeom prst="rect">
              <a:avLst/>
            </a:prstGeom>
          </p:spPr>
        </p:pic>
        <p:pic>
          <p:nvPicPr>
            <p:cNvPr id="57" name="Picture 56"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4151992" y="4286030"/>
              <a:ext cx="494611" cy="417842"/>
            </a:xfrm>
            <a:prstGeom prst="rect">
              <a:avLst/>
            </a:prstGeom>
          </p:spPr>
        </p:pic>
        <p:pic>
          <p:nvPicPr>
            <p:cNvPr id="58" name="Picture 57"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l="40330" r="33626"/>
            <a:stretch/>
          </p:blipFill>
          <p:spPr>
            <a:xfrm>
              <a:off x="4403152" y="4252145"/>
              <a:ext cx="347516" cy="406489"/>
            </a:xfrm>
            <a:prstGeom prst="rect">
              <a:avLst/>
            </a:prstGeom>
          </p:spPr>
        </p:pic>
      </p:grpSp>
      <p:pic>
        <p:nvPicPr>
          <p:cNvPr id="59" name="Picture 58"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l="40330" r="33626"/>
          <a:stretch/>
        </p:blipFill>
        <p:spPr>
          <a:xfrm>
            <a:off x="4658067" y="3165384"/>
            <a:ext cx="347516" cy="406489"/>
          </a:xfrm>
          <a:prstGeom prst="rect">
            <a:avLst/>
          </a:prstGeom>
        </p:spPr>
      </p:pic>
      <p:pic>
        <p:nvPicPr>
          <p:cNvPr id="60" name="Picture 59"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l="40330" r="33626"/>
          <a:stretch/>
        </p:blipFill>
        <p:spPr>
          <a:xfrm>
            <a:off x="4819874" y="3167272"/>
            <a:ext cx="347516" cy="406489"/>
          </a:xfrm>
          <a:prstGeom prst="rect">
            <a:avLst/>
          </a:prstGeom>
        </p:spPr>
      </p:pic>
      <p:pic>
        <p:nvPicPr>
          <p:cNvPr id="61" name="Picture 60" descr="151653083466557090-3.png"/>
          <p:cNvPicPr>
            <a:picLocks noChangeAspect="1"/>
          </p:cNvPicPr>
          <p:nvPr/>
        </p:nvPicPr>
        <p:blipFill rotWithShape="1">
          <a:blip r:embed="rId5">
            <a:extLst>
              <a:ext uri="{28A0092B-C50C-407E-A947-70E740481C1C}">
                <a14:useLocalDpi xmlns:a14="http://schemas.microsoft.com/office/drawing/2010/main" val="0"/>
              </a:ext>
            </a:extLst>
          </a:blip>
          <a:srcRect r="63939"/>
          <a:stretch/>
        </p:blipFill>
        <p:spPr>
          <a:xfrm>
            <a:off x="4855127" y="3197381"/>
            <a:ext cx="494611" cy="417842"/>
          </a:xfrm>
          <a:prstGeom prst="rect">
            <a:avLst/>
          </a:prstGeom>
        </p:spPr>
      </p:pic>
      <p:pic>
        <p:nvPicPr>
          <p:cNvPr id="62" name="Picture 61" descr="Screen Shot 2018-01-11 at 16.58.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1767" y="1936065"/>
            <a:ext cx="2424687" cy="1186118"/>
          </a:xfrm>
          <a:prstGeom prst="rect">
            <a:avLst/>
          </a:prstGeom>
        </p:spPr>
      </p:pic>
      <p:pic>
        <p:nvPicPr>
          <p:cNvPr id="63" name="Picture 62" descr="Screen Shot 2018-01-11 at 16.58.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93" y="1936065"/>
            <a:ext cx="2471834" cy="1186118"/>
          </a:xfrm>
          <a:prstGeom prst="rect">
            <a:avLst/>
          </a:prstGeom>
        </p:spPr>
      </p:pic>
      <p:grpSp>
        <p:nvGrpSpPr>
          <p:cNvPr id="64" name="Group 63"/>
          <p:cNvGrpSpPr/>
          <p:nvPr/>
        </p:nvGrpSpPr>
        <p:grpSpPr>
          <a:xfrm>
            <a:off x="2229862" y="4103244"/>
            <a:ext cx="2888605" cy="903633"/>
            <a:chOff x="2475874" y="2690557"/>
            <a:chExt cx="2888606" cy="1638907"/>
          </a:xfrm>
        </p:grpSpPr>
        <p:sp>
          <p:nvSpPr>
            <p:cNvPr id="65" name="TextBox 64"/>
            <p:cNvSpPr txBox="1"/>
            <p:nvPr/>
          </p:nvSpPr>
          <p:spPr>
            <a:xfrm>
              <a:off x="2706053" y="3157220"/>
              <a:ext cx="2658427" cy="1172244"/>
            </a:xfrm>
            <a:prstGeom prst="rect">
              <a:avLst/>
            </a:prstGeom>
            <a:noFill/>
          </p:spPr>
          <p:txBody>
            <a:bodyPr wrap="square">
              <a:spAutoFit/>
            </a:bodyPr>
            <a:lstStyle/>
            <a:p>
              <a:pPr marL="177800" indent="-177800" fontAlgn="auto">
                <a:spcBef>
                  <a:spcPts val="0"/>
                </a:spcBef>
                <a:spcAft>
                  <a:spcPts val="0"/>
                </a:spcAft>
                <a:buClr>
                  <a:schemeClr val="accent6">
                    <a:lumMod val="40000"/>
                    <a:lumOff val="60000"/>
                  </a:schemeClr>
                </a:buClr>
                <a:buFont typeface="Wingdings" charset="2"/>
                <a:buChar char="v"/>
                <a:defRPr/>
              </a:pPr>
              <a:r>
                <a:rPr lang="en-GB" sz="1200" kern="0" dirty="0" err="1">
                  <a:solidFill>
                    <a:schemeClr val="tx1"/>
                  </a:solidFill>
                  <a:latin typeface="Bangla MN"/>
                  <a:ea typeface="Arial"/>
                  <a:cs typeface="Bangla MN"/>
                  <a:sym typeface="Arial"/>
                </a:rPr>
                <a:t>WZ+jets</a:t>
              </a:r>
              <a:endParaRPr lang="en-GB" sz="1200" kern="0" dirty="0">
                <a:solidFill>
                  <a:schemeClr val="tx1"/>
                </a:solidFill>
                <a:latin typeface="Bangla MN"/>
                <a:ea typeface="Arial"/>
                <a:cs typeface="Bangla MN"/>
                <a:sym typeface="Arial"/>
              </a:endParaRPr>
            </a:p>
            <a:p>
              <a:pPr marL="177800" indent="-177800" fontAlgn="auto">
                <a:spcBef>
                  <a:spcPts val="0"/>
                </a:spcBef>
                <a:spcAft>
                  <a:spcPts val="0"/>
                </a:spcAft>
                <a:buClr>
                  <a:schemeClr val="accent6">
                    <a:lumMod val="40000"/>
                    <a:lumOff val="60000"/>
                  </a:schemeClr>
                </a:buClr>
                <a:buFont typeface="Wingdings" charset="2"/>
                <a:buChar char="v"/>
                <a:defRPr/>
              </a:pPr>
              <a:r>
                <a:rPr lang="en-GB" sz="1200" kern="0" dirty="0" err="1">
                  <a:solidFill>
                    <a:schemeClr val="tx1"/>
                  </a:solidFill>
                  <a:latin typeface="Bangla MN"/>
                  <a:ea typeface="Arial"/>
                  <a:cs typeface="Bangla MN"/>
                  <a:sym typeface="Arial"/>
                </a:rPr>
                <a:t>ttZ</a:t>
              </a:r>
              <a:endParaRPr lang="en-GB" sz="1200" kern="0" dirty="0">
                <a:solidFill>
                  <a:schemeClr val="tx1"/>
                </a:solidFill>
                <a:latin typeface="Bangla MN"/>
                <a:ea typeface="Arial"/>
                <a:cs typeface="Bangla MN"/>
                <a:sym typeface="Arial"/>
              </a:endParaRPr>
            </a:p>
            <a:p>
              <a:pPr marL="0" lvl="1" fontAlgn="auto">
                <a:spcBef>
                  <a:spcPts val="0"/>
                </a:spcBef>
                <a:spcAft>
                  <a:spcPts val="0"/>
                </a:spcAft>
                <a:buClr>
                  <a:schemeClr val="accent6">
                    <a:lumMod val="40000"/>
                    <a:lumOff val="60000"/>
                  </a:schemeClr>
                </a:buClr>
                <a:defRPr/>
              </a:pPr>
              <a:r>
                <a:rPr lang="en-GB" sz="1200" kern="0" dirty="0" smtClean="0">
                  <a:solidFill>
                    <a:schemeClr val="tx1"/>
                  </a:solidFill>
                  <a:latin typeface="Bangla MN"/>
                  <a:ea typeface="Arial"/>
                  <a:cs typeface="Bangla MN"/>
                  <a:sym typeface="Arial"/>
                </a:rPr>
                <a:t>    </a:t>
              </a:r>
              <a:endParaRPr lang="en-GB" sz="1200" kern="0" dirty="0">
                <a:solidFill>
                  <a:schemeClr val="tx1"/>
                </a:solidFill>
                <a:latin typeface="Bangla MN"/>
                <a:ea typeface="Arial"/>
                <a:cs typeface="Bangla MN"/>
                <a:sym typeface="Arial"/>
              </a:endParaRPr>
            </a:p>
          </p:txBody>
        </p:sp>
        <p:sp>
          <p:nvSpPr>
            <p:cNvPr id="66" name="TextBox 21"/>
            <p:cNvSpPr txBox="1">
              <a:spLocks noChangeArrowheads="1"/>
            </p:cNvSpPr>
            <p:nvPr/>
          </p:nvSpPr>
          <p:spPr bwMode="auto">
            <a:xfrm>
              <a:off x="2475874" y="2690557"/>
              <a:ext cx="2786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charset="0"/>
                  <a:ea typeface="ＭＳ Ｐゴシック" charset="0"/>
                  <a:cs typeface="ＭＳ Ｐゴシック" charset="0"/>
                  <a:sym typeface="Arial" charset="0"/>
                </a:defRPr>
              </a:lvl1pPr>
              <a:lvl2pPr marL="742950" indent="-285750" eaLnBrk="0" hangingPunct="0">
                <a:defRPr sz="1400">
                  <a:solidFill>
                    <a:srgbClr val="000000"/>
                  </a:solidFill>
                  <a:latin typeface="Arial" charset="0"/>
                  <a:ea typeface="ＭＳ Ｐゴシック" charset="0"/>
                  <a:sym typeface="Arial" charset="0"/>
                </a:defRPr>
              </a:lvl2pPr>
              <a:lvl3pPr marL="1143000" indent="-228600" eaLnBrk="0" hangingPunct="0">
                <a:defRPr sz="1400">
                  <a:solidFill>
                    <a:srgbClr val="000000"/>
                  </a:solidFill>
                  <a:latin typeface="Arial" charset="0"/>
                  <a:ea typeface="ＭＳ Ｐゴシック" charset="0"/>
                  <a:sym typeface="Arial" charset="0"/>
                </a:defRPr>
              </a:lvl3pPr>
              <a:lvl4pPr marL="1600200" indent="-228600" eaLnBrk="0" hangingPunct="0">
                <a:defRPr sz="1400">
                  <a:solidFill>
                    <a:srgbClr val="000000"/>
                  </a:solidFill>
                  <a:latin typeface="Arial" charset="0"/>
                  <a:ea typeface="ＭＳ Ｐゴシック" charset="0"/>
                  <a:sym typeface="Arial" charset="0"/>
                </a:defRPr>
              </a:lvl4pPr>
              <a:lvl5pPr marL="2057400" indent="-228600" eaLnBrk="0" hangingPunct="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9pPr>
            </a:lstStyle>
            <a:p>
              <a:pPr eaLnBrk="1" hangingPunct="1"/>
              <a:r>
                <a:rPr lang="en-GB" sz="1200" dirty="0">
                  <a:solidFill>
                    <a:srgbClr val="712627"/>
                  </a:solidFill>
                  <a:latin typeface="Bangla MN"/>
                  <a:cs typeface="Bangla MN"/>
                </a:rPr>
                <a:t>Main backgrounds:</a:t>
              </a:r>
            </a:p>
            <a:p>
              <a:pPr eaLnBrk="1" hangingPunct="1"/>
              <a:r>
                <a:rPr lang="en-GB" sz="1200" dirty="0">
                  <a:solidFill>
                    <a:srgbClr val="FD8E8F"/>
                  </a:solidFill>
                  <a:latin typeface="Bangla MN"/>
                  <a:cs typeface="Bangla MN"/>
                </a:rPr>
                <a:t> </a:t>
              </a:r>
            </a:p>
            <a:p>
              <a:pPr eaLnBrk="1" hangingPunct="1"/>
              <a:endParaRPr lang="en-GB" sz="1200" dirty="0">
                <a:solidFill>
                  <a:srgbClr val="FD8E8F"/>
                </a:solidFill>
                <a:latin typeface="Bangla MN"/>
                <a:cs typeface="Bangla MN"/>
              </a:endParaRPr>
            </a:p>
          </p:txBody>
        </p:sp>
      </p:grpSp>
      <p:sp>
        <p:nvSpPr>
          <p:cNvPr id="10" name="Rectangle 9"/>
          <p:cNvSpPr/>
          <p:nvPr/>
        </p:nvSpPr>
        <p:spPr>
          <a:xfrm>
            <a:off x="3622893" y="4399120"/>
            <a:ext cx="4572000" cy="461665"/>
          </a:xfrm>
          <a:prstGeom prst="rect">
            <a:avLst/>
          </a:prstGeom>
        </p:spPr>
        <p:txBody>
          <a:bodyPr>
            <a:spAutoFit/>
          </a:bodyPr>
          <a:lstStyle/>
          <a:p>
            <a:pPr marL="177800" indent="-177800">
              <a:buClr>
                <a:schemeClr val="accent6">
                  <a:lumMod val="40000"/>
                  <a:lumOff val="60000"/>
                </a:schemeClr>
              </a:buClr>
              <a:buFont typeface="Wingdings" charset="2"/>
              <a:buChar char="v"/>
              <a:defRPr/>
            </a:pPr>
            <a:r>
              <a:rPr lang="en-GB" sz="1200" dirty="0">
                <a:solidFill>
                  <a:schemeClr val="tx1"/>
                </a:solidFill>
                <a:latin typeface="Bangla MN"/>
                <a:cs typeface="Bangla MN"/>
              </a:rPr>
              <a:t>tZq</a:t>
            </a:r>
          </a:p>
          <a:p>
            <a:pPr marL="177800" indent="-177800">
              <a:buClr>
                <a:schemeClr val="accent6">
                  <a:lumMod val="40000"/>
                  <a:lumOff val="60000"/>
                </a:schemeClr>
              </a:buClr>
              <a:buFont typeface="Wingdings" charset="2"/>
              <a:buChar char="v"/>
              <a:defRPr/>
            </a:pPr>
            <a:r>
              <a:rPr lang="en-GB" sz="1200" dirty="0">
                <a:solidFill>
                  <a:schemeClr val="tx1"/>
                </a:solidFill>
                <a:latin typeface="Bangla MN"/>
                <a:cs typeface="Bangla MN"/>
              </a:rPr>
              <a:t>Not </a:t>
            </a:r>
            <a:r>
              <a:rPr lang="en-GB" sz="1200" dirty="0" smtClean="0">
                <a:solidFill>
                  <a:schemeClr val="tx1"/>
                </a:solidFill>
                <a:latin typeface="Bangla MN"/>
                <a:cs typeface="Bangla MN"/>
              </a:rPr>
              <a:t>prompt-leptons (NPL</a:t>
            </a:r>
            <a:r>
              <a:rPr lang="en-GB" sz="1200" dirty="0">
                <a:solidFill>
                  <a:schemeClr val="tx1"/>
                </a:solidFill>
                <a:latin typeface="Bangla MN"/>
                <a:cs typeface="Bangla MN"/>
              </a:rPr>
              <a:t>) </a:t>
            </a:r>
          </a:p>
        </p:txBody>
      </p:sp>
    </p:spTree>
    <p:extLst>
      <p:ext uri="{BB962C8B-B14F-4D97-AF65-F5344CB8AC3E}">
        <p14:creationId xmlns:p14="http://schemas.microsoft.com/office/powerpoint/2010/main" val="291313116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Title 1"/>
          <p:cNvSpPr>
            <a:spLocks noGrp="1"/>
          </p:cNvSpPr>
          <p:nvPr>
            <p:ph type="title"/>
          </p:nvPr>
        </p:nvSpPr>
        <p:spPr/>
        <p:txBody>
          <a:bodyPr/>
          <a:lstStyle/>
          <a:p>
            <a:r>
              <a:rPr lang="en-GB" sz="1800" dirty="0"/>
              <a:t>m</a:t>
            </a:r>
            <a:r>
              <a:rPr lang="en-GB" sz="1800" dirty="0" smtClean="0"/>
              <a:t>ultivariate analysis</a:t>
            </a:r>
            <a:endParaRPr lang="en-GB" sz="1800" dirty="0"/>
          </a:p>
        </p:txBody>
      </p:sp>
      <p:sp>
        <p:nvSpPr>
          <p:cNvPr id="104" name="Shape 104"/>
          <p:cNvSpPr txBox="1">
            <a:spLocks noGrp="1"/>
          </p:cNvSpPr>
          <p:nvPr>
            <p:ph type="sldNum" idx="10"/>
          </p:nvPr>
        </p:nvSpPr>
        <p:spPr>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29</a:t>
            </a:fld>
            <a:endParaRPr dirty="0"/>
          </a:p>
        </p:txBody>
      </p:sp>
      <p:pic>
        <p:nvPicPr>
          <p:cNvPr id="6" name="Picture 5" descr="regions.png"/>
          <p:cNvPicPr>
            <a:picLocks noChangeAspect="1"/>
          </p:cNvPicPr>
          <p:nvPr/>
        </p:nvPicPr>
        <p:blipFill rotWithShape="1">
          <a:blip r:embed="rId3">
            <a:extLst>
              <a:ext uri="{28A0092B-C50C-407E-A947-70E740481C1C}">
                <a14:useLocalDpi xmlns:a14="http://schemas.microsoft.com/office/drawing/2010/main" val="0"/>
              </a:ext>
            </a:extLst>
          </a:blip>
          <a:srcRect b="64901"/>
          <a:stretch/>
        </p:blipFill>
        <p:spPr>
          <a:xfrm>
            <a:off x="736600" y="1155771"/>
            <a:ext cx="7670801" cy="916871"/>
          </a:xfrm>
          <a:prstGeom prst="rect">
            <a:avLst/>
          </a:prstGeom>
        </p:spPr>
      </p:pic>
      <p:pic>
        <p:nvPicPr>
          <p:cNvPr id="24" name="Picture 23" descr="Screen Shot 2018-01-11 at 14.11.08.png"/>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868856" y="2316484"/>
            <a:ext cx="3000828" cy="2316480"/>
          </a:xfrm>
          <a:prstGeom prst="rect">
            <a:avLst/>
          </a:prstGeom>
          <a:ln w="38100" cmpd="sng">
            <a:solidFill>
              <a:schemeClr val="accent4">
                <a:lumMod val="60000"/>
                <a:lumOff val="40000"/>
              </a:schemeClr>
            </a:solidFill>
          </a:ln>
        </p:spPr>
      </p:pic>
      <p:pic>
        <p:nvPicPr>
          <p:cNvPr id="25" name="Picture 24" descr="Screen Shot 2018-01-11 at 14.11.28.png"/>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4480" y="2316482"/>
            <a:ext cx="2966721" cy="2317863"/>
          </a:xfrm>
          <a:prstGeom prst="rect">
            <a:avLst/>
          </a:prstGeom>
          <a:ln w="38100" cmpd="sng">
            <a:solidFill>
              <a:srgbClr val="9ACAD3"/>
            </a:solidFill>
          </a:ln>
        </p:spPr>
      </p:pic>
      <p:sp>
        <p:nvSpPr>
          <p:cNvPr id="30" name="TextBox 29"/>
          <p:cNvSpPr txBox="1"/>
          <p:nvPr/>
        </p:nvSpPr>
        <p:spPr>
          <a:xfrm>
            <a:off x="7563719" y="1155768"/>
            <a:ext cx="1380174" cy="523220"/>
          </a:xfrm>
          <a:prstGeom prst="rect">
            <a:avLst/>
          </a:prstGeom>
          <a:noFill/>
        </p:spPr>
        <p:txBody>
          <a:bodyPr wrap="square" rtlCol="0">
            <a:spAutoFit/>
          </a:bodyPr>
          <a:lstStyle/>
          <a:p>
            <a:pPr marL="285750" indent="-285750">
              <a:buFont typeface="Wingdings" charset="2"/>
              <a:buChar char="v"/>
            </a:pPr>
            <a:r>
              <a:rPr lang="en-GB" dirty="0" smtClean="0">
                <a:solidFill>
                  <a:schemeClr val="accent6">
                    <a:lumMod val="75000"/>
                  </a:schemeClr>
                </a:solidFill>
              </a:rPr>
              <a:t>3 leptons</a:t>
            </a:r>
          </a:p>
          <a:p>
            <a:pPr marL="285750" indent="-285750">
              <a:buFont typeface="Wingdings" charset="2"/>
              <a:buChar char="v"/>
            </a:pPr>
            <a:r>
              <a:rPr lang="en-GB" dirty="0" smtClean="0">
                <a:solidFill>
                  <a:schemeClr val="accent6">
                    <a:lumMod val="75000"/>
                  </a:schemeClr>
                </a:solidFill>
              </a:rPr>
              <a:t>1 b jet   </a:t>
            </a:r>
          </a:p>
        </p:txBody>
      </p:sp>
      <p:sp>
        <p:nvSpPr>
          <p:cNvPr id="31" name="TextBox 30"/>
          <p:cNvSpPr txBox="1"/>
          <p:nvPr/>
        </p:nvSpPr>
        <p:spPr>
          <a:xfrm>
            <a:off x="351252" y="1182509"/>
            <a:ext cx="1380174" cy="738664"/>
          </a:xfrm>
          <a:prstGeom prst="rect">
            <a:avLst/>
          </a:prstGeom>
          <a:noFill/>
        </p:spPr>
        <p:txBody>
          <a:bodyPr wrap="square" rtlCol="0">
            <a:spAutoFit/>
          </a:bodyPr>
          <a:lstStyle/>
          <a:p>
            <a:pPr marL="285750" indent="-285750">
              <a:buFont typeface="Wingdings" charset="2"/>
              <a:buChar char="v"/>
            </a:pPr>
            <a:r>
              <a:rPr lang="en-GB" dirty="0" smtClean="0">
                <a:solidFill>
                  <a:schemeClr val="accent6">
                    <a:lumMod val="75000"/>
                  </a:schemeClr>
                </a:solidFill>
              </a:rPr>
              <a:t>3 leptons</a:t>
            </a:r>
          </a:p>
          <a:p>
            <a:pPr marL="285750" indent="-285750">
              <a:buFont typeface="Wingdings" charset="2"/>
              <a:buChar char="v"/>
            </a:pPr>
            <a:r>
              <a:rPr lang="en-GB" dirty="0" smtClean="0">
                <a:solidFill>
                  <a:schemeClr val="accent6">
                    <a:lumMod val="75000"/>
                  </a:schemeClr>
                </a:solidFill>
              </a:rPr>
              <a:t>1 jet</a:t>
            </a:r>
          </a:p>
          <a:p>
            <a:pPr marL="285750" indent="-285750">
              <a:buFont typeface="Wingdings" charset="2"/>
              <a:buChar char="v"/>
            </a:pPr>
            <a:r>
              <a:rPr lang="en-GB" dirty="0" smtClean="0">
                <a:solidFill>
                  <a:schemeClr val="accent6">
                    <a:lumMod val="75000"/>
                  </a:schemeClr>
                </a:solidFill>
              </a:rPr>
              <a:t>1 b jet</a:t>
            </a:r>
            <a:endParaRPr lang="en-GB" dirty="0">
              <a:solidFill>
                <a:schemeClr val="accent6">
                  <a:lumMod val="75000"/>
                </a:schemeClr>
              </a:solidFill>
            </a:endParaRPr>
          </a:p>
        </p:txBody>
      </p:sp>
      <p:pic>
        <p:nvPicPr>
          <p:cNvPr id="33" name="Picture 7" descr="E:\fppt\template\arrows\arrow5.png"/>
          <p:cNvPicPr>
            <a:picLocks noChangeAspect="1" noChangeArrowheads="1"/>
          </p:cNvPicPr>
          <p:nvPr/>
        </p:nvPicPr>
        <p:blipFill rotWithShape="1">
          <a:blip r:embed="rId8">
            <a:duotone>
              <a:schemeClr val="accent4">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l="65077" t="1" b="-1"/>
          <a:stretch/>
        </p:blipFill>
        <p:spPr bwMode="auto">
          <a:xfrm rot="7417036">
            <a:off x="975476" y="1552459"/>
            <a:ext cx="1013261" cy="5927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7" descr="E:\fppt\template\arrows\arrow5.png"/>
          <p:cNvPicPr>
            <a:picLocks noChangeAspect="1" noChangeArrowheads="1"/>
          </p:cNvPicPr>
          <p:nvPr/>
        </p:nvPicPr>
        <p:blipFill rotWithShape="1">
          <a:blip r:embed="rId8">
            <a:duotone>
              <a:schemeClr val="accent4">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69777" t="1" b="-1"/>
          <a:stretch/>
        </p:blipFill>
        <p:spPr bwMode="auto">
          <a:xfrm rot="3542235">
            <a:off x="6971539" y="1713458"/>
            <a:ext cx="876895" cy="59277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717635" y="829412"/>
            <a:ext cx="1092481" cy="652722"/>
            <a:chOff x="1717635" y="829412"/>
            <a:chExt cx="1092481" cy="652722"/>
          </a:xfrm>
        </p:grpSpPr>
        <p:sp>
          <p:nvSpPr>
            <p:cNvPr id="3" name="Oval 2"/>
            <p:cNvSpPr/>
            <p:nvPr/>
          </p:nvSpPr>
          <p:spPr>
            <a:xfrm rot="19873106">
              <a:off x="1806925" y="896908"/>
              <a:ext cx="1003191" cy="53736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Freeform 505"/>
            <p:cNvSpPr>
              <a:spLocks noEditPoints="1"/>
            </p:cNvSpPr>
            <p:nvPr/>
          </p:nvSpPr>
          <p:spPr bwMode="auto">
            <a:xfrm rot="20667565">
              <a:off x="1717635" y="829412"/>
              <a:ext cx="1091080" cy="652722"/>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bodyPr>
            <a:lstStyle/>
            <a:p>
              <a:pPr algn="ctr"/>
              <a:endParaRPr lang="en-US" sz="1600" b="1" dirty="0">
                <a:solidFill>
                  <a:srgbClr val="3A81BA"/>
                </a:solidFill>
                <a:effectLst>
                  <a:glow rad="1257300">
                    <a:schemeClr val="bg1">
                      <a:alpha val="95000"/>
                    </a:schemeClr>
                  </a:glow>
                </a:effectLst>
              </a:endParaRPr>
            </a:p>
          </p:txBody>
        </p:sp>
      </p:grpSp>
      <p:grpSp>
        <p:nvGrpSpPr>
          <p:cNvPr id="7" name="Group 6"/>
          <p:cNvGrpSpPr/>
          <p:nvPr/>
        </p:nvGrpSpPr>
        <p:grpSpPr>
          <a:xfrm>
            <a:off x="6431951" y="846330"/>
            <a:ext cx="1091080" cy="652722"/>
            <a:chOff x="6431951" y="846330"/>
            <a:chExt cx="1091080" cy="652722"/>
          </a:xfrm>
        </p:grpSpPr>
        <p:sp>
          <p:nvSpPr>
            <p:cNvPr id="32" name="Oval 31"/>
            <p:cNvSpPr/>
            <p:nvPr/>
          </p:nvSpPr>
          <p:spPr>
            <a:xfrm rot="1150855">
              <a:off x="6474206" y="942047"/>
              <a:ext cx="1003191" cy="53736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5" name="Shape 607"/>
            <p:cNvGrpSpPr/>
            <p:nvPr/>
          </p:nvGrpSpPr>
          <p:grpSpPr>
            <a:xfrm rot="1417199">
              <a:off x="6812112" y="1083541"/>
              <a:ext cx="327847" cy="237934"/>
              <a:chOff x="3932350" y="3714775"/>
              <a:chExt cx="439650" cy="319075"/>
            </a:xfrm>
          </p:grpSpPr>
          <p:sp>
            <p:nvSpPr>
              <p:cNvPr id="36" name="Shape 608"/>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609"/>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610"/>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611"/>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612"/>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2" name="Freeform 505"/>
            <p:cNvSpPr>
              <a:spLocks noEditPoints="1"/>
            </p:cNvSpPr>
            <p:nvPr/>
          </p:nvSpPr>
          <p:spPr bwMode="auto">
            <a:xfrm rot="1945314">
              <a:off x="6431951" y="846330"/>
              <a:ext cx="1091080" cy="652722"/>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bodyPr>
            <a:lstStyle/>
            <a:p>
              <a:pPr algn="ctr"/>
              <a:endParaRPr lang="en-US" sz="1600" b="1" dirty="0">
                <a:solidFill>
                  <a:srgbClr val="3A81BA"/>
                </a:solidFill>
                <a:effectLst>
                  <a:glow rad="1257300">
                    <a:schemeClr val="bg1">
                      <a:alpha val="95000"/>
                    </a:schemeClr>
                  </a:glow>
                </a:effectLst>
              </a:endParaRPr>
            </a:p>
          </p:txBody>
        </p:sp>
      </p:grpSp>
      <p:grpSp>
        <p:nvGrpSpPr>
          <p:cNvPr id="37" name="Group 36"/>
          <p:cNvGrpSpPr/>
          <p:nvPr/>
        </p:nvGrpSpPr>
        <p:grpSpPr>
          <a:xfrm rot="20145015">
            <a:off x="2009419" y="923378"/>
            <a:ext cx="568348" cy="518262"/>
            <a:chOff x="2597001" y="1890036"/>
            <a:chExt cx="846110" cy="789785"/>
          </a:xfrm>
        </p:grpSpPr>
        <p:sp>
          <p:nvSpPr>
            <p:cNvPr id="43" name="Rectangle 42"/>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a:p>
          </p:txBody>
        </p:sp>
        <p:grpSp>
          <p:nvGrpSpPr>
            <p:cNvPr id="44" name="Shape 565"/>
            <p:cNvGrpSpPr/>
            <p:nvPr/>
          </p:nvGrpSpPr>
          <p:grpSpPr>
            <a:xfrm>
              <a:off x="2597001" y="1890036"/>
              <a:ext cx="846110" cy="789785"/>
              <a:chOff x="2583100" y="2973775"/>
              <a:chExt cx="461550" cy="437200"/>
            </a:xfrm>
          </p:grpSpPr>
          <p:sp>
            <p:nvSpPr>
              <p:cNvPr id="46"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sp>
            <p:nvSpPr>
              <p:cNvPr id="47"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grpSp>
        <p:sp>
          <p:nvSpPr>
            <p:cNvPr id="45" name="TextBox 44"/>
            <p:cNvSpPr txBox="1"/>
            <p:nvPr/>
          </p:nvSpPr>
          <p:spPr>
            <a:xfrm>
              <a:off x="2700661" y="2035073"/>
              <a:ext cx="726330" cy="351767"/>
            </a:xfrm>
            <a:prstGeom prst="rect">
              <a:avLst/>
            </a:prstGeom>
            <a:noFill/>
          </p:spPr>
          <p:txBody>
            <a:bodyPr wrap="none" rtlCol="0">
              <a:spAutoFit/>
            </a:bodyPr>
            <a:lstStyle/>
            <a:p>
              <a:r>
                <a:rPr lang="en-GB" sz="900" b="1" dirty="0" smtClean="0">
                  <a:solidFill>
                    <a:srgbClr val="FFFFFF"/>
                  </a:solidFill>
                  <a:latin typeface="Bangla MN"/>
                  <a:cs typeface="Bangla MN"/>
                </a:rPr>
                <a:t>BDT</a:t>
              </a:r>
              <a:endParaRPr lang="en-GB" sz="900" b="1" dirty="0">
                <a:solidFill>
                  <a:srgbClr val="FFFFFF"/>
                </a:solidFill>
                <a:latin typeface="Bangla MN"/>
                <a:cs typeface="Bangla MN"/>
              </a:endParaRPr>
            </a:p>
          </p:txBody>
        </p:sp>
      </p:grpSp>
      <p:grpSp>
        <p:nvGrpSpPr>
          <p:cNvPr id="48" name="Group 47"/>
          <p:cNvGrpSpPr/>
          <p:nvPr/>
        </p:nvGrpSpPr>
        <p:grpSpPr>
          <a:xfrm rot="1463207">
            <a:off x="6671862" y="973310"/>
            <a:ext cx="568348" cy="518262"/>
            <a:chOff x="2597001" y="1890036"/>
            <a:chExt cx="846110" cy="789785"/>
          </a:xfrm>
        </p:grpSpPr>
        <p:sp>
          <p:nvSpPr>
            <p:cNvPr id="49" name="Rectangle 48"/>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a:p>
          </p:txBody>
        </p:sp>
        <p:grpSp>
          <p:nvGrpSpPr>
            <p:cNvPr id="50" name="Shape 565"/>
            <p:cNvGrpSpPr/>
            <p:nvPr/>
          </p:nvGrpSpPr>
          <p:grpSpPr>
            <a:xfrm>
              <a:off x="2597001" y="1890036"/>
              <a:ext cx="846110" cy="789785"/>
              <a:chOff x="2583100" y="2973775"/>
              <a:chExt cx="461550" cy="437200"/>
            </a:xfrm>
          </p:grpSpPr>
          <p:sp>
            <p:nvSpPr>
              <p:cNvPr id="52"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sp>
            <p:nvSpPr>
              <p:cNvPr id="53"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grpSp>
        <p:sp>
          <p:nvSpPr>
            <p:cNvPr id="51" name="TextBox 50"/>
            <p:cNvSpPr txBox="1"/>
            <p:nvPr/>
          </p:nvSpPr>
          <p:spPr>
            <a:xfrm>
              <a:off x="2700661" y="2035073"/>
              <a:ext cx="726330" cy="351767"/>
            </a:xfrm>
            <a:prstGeom prst="rect">
              <a:avLst/>
            </a:prstGeom>
            <a:noFill/>
          </p:spPr>
          <p:txBody>
            <a:bodyPr wrap="none" rtlCol="0">
              <a:spAutoFit/>
            </a:bodyPr>
            <a:lstStyle/>
            <a:p>
              <a:r>
                <a:rPr lang="en-GB" sz="900" b="1" dirty="0" smtClean="0">
                  <a:solidFill>
                    <a:srgbClr val="FFFFFF"/>
                  </a:solidFill>
                  <a:latin typeface="Bangla MN"/>
                  <a:cs typeface="Bangla MN"/>
                </a:rPr>
                <a:t>BDT</a:t>
              </a:r>
              <a:endParaRPr lang="en-GB" sz="900" b="1" dirty="0">
                <a:solidFill>
                  <a:srgbClr val="FFFFFF"/>
                </a:solidFill>
                <a:latin typeface="Bangla MN"/>
                <a:cs typeface="Bangla MN"/>
              </a:endParaRPr>
            </a:p>
          </p:txBody>
        </p:sp>
      </p:grpSp>
    </p:spTree>
    <p:extLst>
      <p:ext uri="{BB962C8B-B14F-4D97-AF65-F5344CB8AC3E}">
        <p14:creationId xmlns:p14="http://schemas.microsoft.com/office/powerpoint/2010/main" val="234771721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589350" y="2114875"/>
            <a:ext cx="3393300" cy="67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sz="4400" dirty="0" smtClean="0"/>
              <a:t>What have I been doing</a:t>
            </a:r>
            <a:endParaRPr sz="4400" dirty="0"/>
          </a:p>
        </p:txBody>
      </p:sp>
      <p:sp>
        <p:nvSpPr>
          <p:cNvPr id="154" name="Shape 154"/>
          <p:cNvSpPr txBox="1">
            <a:spLocks noGrp="1"/>
          </p:cNvSpPr>
          <p:nvPr>
            <p:ph type="sldNum" idx="12"/>
          </p:nvPr>
        </p:nvSpPr>
        <p:spPr>
          <a:xfrm>
            <a:off x="595675" y="4813750"/>
            <a:ext cx="3389100" cy="329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pic>
        <p:nvPicPr>
          <p:cNvPr id="3" name="Picture 2" descr="89ff0dba0078509bc06c760921885b51_question-mark-clipart-transparent-background-2-gclipartcom-question-clipart-transparent_1522-2400.png"/>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324774" y="0"/>
            <a:ext cx="3261836" cy="5143500"/>
          </a:xfrm>
          <a:prstGeom prst="rect">
            <a:avLst/>
          </a:prstGeom>
        </p:spPr>
      </p:pic>
      <p:pic>
        <p:nvPicPr>
          <p:cNvPr id="5" name="Picture 4" descr="maxresdefault-2.jpg"/>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5675" y="2791075"/>
            <a:ext cx="3525607" cy="198315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4" name="Shape 104"/>
          <p:cNvSpPr txBox="1">
            <a:spLocks noGrp="1"/>
          </p:cNvSpPr>
          <p:nvPr>
            <p:ph type="sldNum" idx="10"/>
          </p:nvPr>
        </p:nvSpPr>
        <p:spPr>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dirty="0"/>
          </a:p>
        </p:txBody>
      </p:sp>
      <p:pic>
        <p:nvPicPr>
          <p:cNvPr id="6" name="Picture 5" descr="regions.png"/>
          <p:cNvPicPr>
            <a:picLocks noChangeAspect="1"/>
          </p:cNvPicPr>
          <p:nvPr/>
        </p:nvPicPr>
        <p:blipFill rotWithShape="1">
          <a:blip r:embed="rId3">
            <a:extLst>
              <a:ext uri="{28A0092B-C50C-407E-A947-70E740481C1C}">
                <a14:useLocalDpi xmlns:a14="http://schemas.microsoft.com/office/drawing/2010/main" val="0"/>
              </a:ext>
            </a:extLst>
          </a:blip>
          <a:srcRect b="1892"/>
          <a:stretch/>
        </p:blipFill>
        <p:spPr>
          <a:xfrm>
            <a:off x="736600" y="1155771"/>
            <a:ext cx="7670801" cy="2562791"/>
          </a:xfrm>
          <a:prstGeom prst="rect">
            <a:avLst/>
          </a:prstGeom>
        </p:spPr>
      </p:pic>
      <p:sp>
        <p:nvSpPr>
          <p:cNvPr id="3" name="Rectangle 2"/>
          <p:cNvSpPr/>
          <p:nvPr/>
        </p:nvSpPr>
        <p:spPr>
          <a:xfrm>
            <a:off x="487684" y="2123440"/>
            <a:ext cx="2743200" cy="1696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p:cNvSpPr/>
          <p:nvPr/>
        </p:nvSpPr>
        <p:spPr>
          <a:xfrm>
            <a:off x="5950337" y="2110560"/>
            <a:ext cx="2834641" cy="1696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p:cNvSpPr/>
          <p:nvPr/>
        </p:nvSpPr>
        <p:spPr>
          <a:xfrm>
            <a:off x="6156963" y="2222501"/>
            <a:ext cx="2743200" cy="1696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p:cNvSpPr txBox="1"/>
          <p:nvPr/>
        </p:nvSpPr>
        <p:spPr>
          <a:xfrm>
            <a:off x="1496042" y="2825754"/>
            <a:ext cx="1380174" cy="738664"/>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3 leptons</a:t>
            </a:r>
          </a:p>
          <a:p>
            <a:pPr marL="285750" indent="-285750">
              <a:buFont typeface="Wingdings" charset="2"/>
              <a:buChar char="v"/>
            </a:pPr>
            <a:r>
              <a:rPr lang="en-GB" dirty="0" smtClean="0">
                <a:solidFill>
                  <a:srgbClr val="712627"/>
                </a:solidFill>
              </a:rPr>
              <a:t>2 jets</a:t>
            </a:r>
          </a:p>
          <a:p>
            <a:pPr marL="285750" indent="-285750">
              <a:buFont typeface="Wingdings" charset="2"/>
              <a:buChar char="v"/>
            </a:pPr>
            <a:r>
              <a:rPr lang="en-GB" dirty="0" smtClean="0">
                <a:solidFill>
                  <a:srgbClr val="712627"/>
                </a:solidFill>
              </a:rPr>
              <a:t>No b jets</a:t>
            </a:r>
            <a:endParaRPr lang="en-GB" dirty="0">
              <a:solidFill>
                <a:srgbClr val="712627"/>
              </a:solidFill>
            </a:endParaRPr>
          </a:p>
        </p:txBody>
      </p:sp>
      <p:sp>
        <p:nvSpPr>
          <p:cNvPr id="23" name="TextBox 22"/>
          <p:cNvSpPr txBox="1"/>
          <p:nvPr/>
        </p:nvSpPr>
        <p:spPr>
          <a:xfrm>
            <a:off x="7563719" y="1155768"/>
            <a:ext cx="1380174" cy="523220"/>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3 leptons</a:t>
            </a:r>
          </a:p>
          <a:p>
            <a:pPr marL="285750" indent="-285750">
              <a:buFont typeface="Wingdings" charset="2"/>
              <a:buChar char="v"/>
            </a:pPr>
            <a:r>
              <a:rPr lang="en-GB" dirty="0" smtClean="0">
                <a:solidFill>
                  <a:srgbClr val="712627"/>
                </a:solidFill>
              </a:rPr>
              <a:t>1 b jet   </a:t>
            </a:r>
          </a:p>
        </p:txBody>
      </p:sp>
      <p:sp>
        <p:nvSpPr>
          <p:cNvPr id="24" name="TextBox 23"/>
          <p:cNvSpPr txBox="1"/>
          <p:nvPr/>
        </p:nvSpPr>
        <p:spPr>
          <a:xfrm>
            <a:off x="351252" y="1182509"/>
            <a:ext cx="1380174" cy="738664"/>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3 leptons</a:t>
            </a:r>
          </a:p>
          <a:p>
            <a:pPr marL="285750" indent="-285750">
              <a:buFont typeface="Wingdings" charset="2"/>
              <a:buChar char="v"/>
            </a:pPr>
            <a:r>
              <a:rPr lang="en-GB" dirty="0" smtClean="0">
                <a:solidFill>
                  <a:srgbClr val="712627"/>
                </a:solidFill>
              </a:rPr>
              <a:t>1 jet</a:t>
            </a:r>
          </a:p>
          <a:p>
            <a:pPr marL="285750" indent="-285750">
              <a:buFont typeface="Wingdings" charset="2"/>
              <a:buChar char="v"/>
            </a:pPr>
            <a:r>
              <a:rPr lang="en-GB" dirty="0" smtClean="0">
                <a:solidFill>
                  <a:srgbClr val="712627"/>
                </a:solidFill>
              </a:rPr>
              <a:t>1 b jet</a:t>
            </a:r>
            <a:endParaRPr lang="en-GB" dirty="0">
              <a:solidFill>
                <a:srgbClr val="712627"/>
              </a:solidFill>
            </a:endParaRPr>
          </a:p>
        </p:txBody>
      </p:sp>
      <p:sp>
        <p:nvSpPr>
          <p:cNvPr id="27" name="Rectangle 26"/>
          <p:cNvSpPr/>
          <p:nvPr/>
        </p:nvSpPr>
        <p:spPr>
          <a:xfrm>
            <a:off x="3399098" y="2153926"/>
            <a:ext cx="2422589" cy="217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TextBox 27"/>
          <p:cNvSpPr txBox="1"/>
          <p:nvPr/>
        </p:nvSpPr>
        <p:spPr>
          <a:xfrm>
            <a:off x="3738880" y="3830086"/>
            <a:ext cx="1605280" cy="523220"/>
          </a:xfrm>
          <a:prstGeom prst="rect">
            <a:avLst/>
          </a:prstGeom>
          <a:noFill/>
        </p:spPr>
        <p:txBody>
          <a:bodyPr wrap="square" rtlCol="0">
            <a:spAutoFit/>
          </a:bodyPr>
          <a:lstStyle/>
          <a:p>
            <a:pPr algn="ctr"/>
            <a:r>
              <a:rPr lang="en-GB" dirty="0" smtClean="0"/>
              <a:t>WZ</a:t>
            </a:r>
          </a:p>
          <a:p>
            <a:pPr algn="ctr"/>
            <a:r>
              <a:rPr lang="en-GB" dirty="0" smtClean="0"/>
              <a:t>control region</a:t>
            </a:r>
            <a:endParaRPr lang="en-GB" dirty="0"/>
          </a:p>
        </p:txBody>
      </p:sp>
      <p:sp>
        <p:nvSpPr>
          <p:cNvPr id="18" name="Title 1"/>
          <p:cNvSpPr>
            <a:spLocks noGrp="1"/>
          </p:cNvSpPr>
          <p:nvPr>
            <p:ph type="title"/>
          </p:nvPr>
        </p:nvSpPr>
        <p:spPr>
          <a:xfrm>
            <a:off x="593575" y="0"/>
            <a:ext cx="7956600" cy="676200"/>
          </a:xfrm>
        </p:spPr>
        <p:txBody>
          <a:bodyPr/>
          <a:lstStyle/>
          <a:p>
            <a:r>
              <a:rPr lang="en-GB" sz="1800" dirty="0" smtClean="0"/>
              <a:t>Get a better handle on the main backgrounds!</a:t>
            </a:r>
            <a:endParaRPr lang="en-GB" sz="1800" dirty="0"/>
          </a:p>
        </p:txBody>
      </p:sp>
      <p:grpSp>
        <p:nvGrpSpPr>
          <p:cNvPr id="34" name="Group 33"/>
          <p:cNvGrpSpPr/>
          <p:nvPr/>
        </p:nvGrpSpPr>
        <p:grpSpPr>
          <a:xfrm>
            <a:off x="1717635" y="829412"/>
            <a:ext cx="1092481" cy="652722"/>
            <a:chOff x="1717635" y="829412"/>
            <a:chExt cx="1092481" cy="652722"/>
          </a:xfrm>
        </p:grpSpPr>
        <p:sp>
          <p:nvSpPr>
            <p:cNvPr id="35" name="Oval 34"/>
            <p:cNvSpPr/>
            <p:nvPr/>
          </p:nvSpPr>
          <p:spPr>
            <a:xfrm rot="19873106">
              <a:off x="1806925" y="896908"/>
              <a:ext cx="1003191" cy="53736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6" name="Group 35"/>
            <p:cNvGrpSpPr/>
            <p:nvPr/>
          </p:nvGrpSpPr>
          <p:grpSpPr>
            <a:xfrm>
              <a:off x="1717635" y="829412"/>
              <a:ext cx="1091080" cy="652722"/>
              <a:chOff x="1717635" y="829412"/>
              <a:chExt cx="1091080" cy="652722"/>
            </a:xfrm>
          </p:grpSpPr>
          <p:grpSp>
            <p:nvGrpSpPr>
              <p:cNvPr id="37" name="Shape 607"/>
              <p:cNvGrpSpPr/>
              <p:nvPr/>
            </p:nvGrpSpPr>
            <p:grpSpPr>
              <a:xfrm rot="20139450">
                <a:off x="2097796" y="1066623"/>
                <a:ext cx="327847" cy="237934"/>
                <a:chOff x="3932350" y="3714775"/>
                <a:chExt cx="439650" cy="319075"/>
              </a:xfrm>
            </p:grpSpPr>
            <p:sp>
              <p:nvSpPr>
                <p:cNvPr id="39" name="Shape 608"/>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609"/>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610"/>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611"/>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612"/>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8" name="Freeform 505"/>
              <p:cNvSpPr>
                <a:spLocks noEditPoints="1"/>
              </p:cNvSpPr>
              <p:nvPr/>
            </p:nvSpPr>
            <p:spPr bwMode="auto">
              <a:xfrm rot="20667565">
                <a:off x="1717635" y="829412"/>
                <a:ext cx="1091080" cy="652722"/>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bodyPr>
              <a:lstStyle/>
              <a:p>
                <a:pPr algn="ctr"/>
                <a:endParaRPr lang="en-US" sz="1600" b="1" dirty="0">
                  <a:solidFill>
                    <a:srgbClr val="3A81BA"/>
                  </a:solidFill>
                  <a:effectLst>
                    <a:glow rad="1257300">
                      <a:schemeClr val="bg1">
                        <a:alpha val="95000"/>
                      </a:schemeClr>
                    </a:glow>
                  </a:effectLst>
                </a:endParaRPr>
              </a:p>
            </p:txBody>
          </p:sp>
        </p:grpSp>
      </p:grpSp>
      <p:grpSp>
        <p:nvGrpSpPr>
          <p:cNvPr id="44" name="Group 43"/>
          <p:cNvGrpSpPr/>
          <p:nvPr/>
        </p:nvGrpSpPr>
        <p:grpSpPr>
          <a:xfrm>
            <a:off x="6431951" y="846330"/>
            <a:ext cx="1091080" cy="652722"/>
            <a:chOff x="6431951" y="846330"/>
            <a:chExt cx="1091080" cy="652722"/>
          </a:xfrm>
        </p:grpSpPr>
        <p:sp>
          <p:nvSpPr>
            <p:cNvPr id="45" name="Oval 44"/>
            <p:cNvSpPr/>
            <p:nvPr/>
          </p:nvSpPr>
          <p:spPr>
            <a:xfrm rot="1150855">
              <a:off x="6474206" y="942047"/>
              <a:ext cx="1003191" cy="53736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6" name="Shape 607"/>
            <p:cNvGrpSpPr/>
            <p:nvPr/>
          </p:nvGrpSpPr>
          <p:grpSpPr>
            <a:xfrm rot="1417199">
              <a:off x="6812112" y="1083541"/>
              <a:ext cx="327847" cy="237934"/>
              <a:chOff x="3932350" y="3714775"/>
              <a:chExt cx="439650" cy="319075"/>
            </a:xfrm>
          </p:grpSpPr>
          <p:sp>
            <p:nvSpPr>
              <p:cNvPr id="48" name="Shape 608"/>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609"/>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610"/>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611"/>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612"/>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7" name="Freeform 505"/>
            <p:cNvSpPr>
              <a:spLocks noEditPoints="1"/>
            </p:cNvSpPr>
            <p:nvPr/>
          </p:nvSpPr>
          <p:spPr bwMode="auto">
            <a:xfrm rot="1945314">
              <a:off x="6431951" y="846330"/>
              <a:ext cx="1091080" cy="652722"/>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bodyPr>
            <a:lstStyle/>
            <a:p>
              <a:pPr algn="ctr"/>
              <a:endParaRPr lang="en-US" sz="1600" b="1" dirty="0">
                <a:solidFill>
                  <a:srgbClr val="3A81BA"/>
                </a:solidFill>
                <a:effectLst>
                  <a:glow rad="1257300">
                    <a:schemeClr val="bg1">
                      <a:alpha val="95000"/>
                    </a:schemeClr>
                  </a:glow>
                </a:effectLst>
              </a:endParaRPr>
            </a:p>
          </p:txBody>
        </p:sp>
      </p:grpSp>
      <p:grpSp>
        <p:nvGrpSpPr>
          <p:cNvPr id="32" name="Group 31"/>
          <p:cNvGrpSpPr/>
          <p:nvPr/>
        </p:nvGrpSpPr>
        <p:grpSpPr>
          <a:xfrm rot="1463207">
            <a:off x="6671862" y="973310"/>
            <a:ext cx="568348" cy="518262"/>
            <a:chOff x="2597001" y="1890036"/>
            <a:chExt cx="846110" cy="789785"/>
          </a:xfrm>
        </p:grpSpPr>
        <p:sp>
          <p:nvSpPr>
            <p:cNvPr id="33" name="Rectangle 32"/>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a:p>
          </p:txBody>
        </p:sp>
        <p:grpSp>
          <p:nvGrpSpPr>
            <p:cNvPr id="53" name="Shape 565"/>
            <p:cNvGrpSpPr/>
            <p:nvPr/>
          </p:nvGrpSpPr>
          <p:grpSpPr>
            <a:xfrm>
              <a:off x="2597001" y="1890036"/>
              <a:ext cx="846110" cy="789785"/>
              <a:chOff x="2583100" y="2973775"/>
              <a:chExt cx="461550" cy="437200"/>
            </a:xfrm>
          </p:grpSpPr>
          <p:sp>
            <p:nvSpPr>
              <p:cNvPr id="55"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sp>
            <p:nvSpPr>
              <p:cNvPr id="56"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grpSp>
        <p:sp>
          <p:nvSpPr>
            <p:cNvPr id="54" name="TextBox 53"/>
            <p:cNvSpPr txBox="1"/>
            <p:nvPr/>
          </p:nvSpPr>
          <p:spPr>
            <a:xfrm>
              <a:off x="2700661" y="2035073"/>
              <a:ext cx="726330" cy="351767"/>
            </a:xfrm>
            <a:prstGeom prst="rect">
              <a:avLst/>
            </a:prstGeom>
            <a:noFill/>
          </p:spPr>
          <p:txBody>
            <a:bodyPr wrap="none" rtlCol="0">
              <a:spAutoFit/>
            </a:bodyPr>
            <a:lstStyle/>
            <a:p>
              <a:r>
                <a:rPr lang="en-GB" sz="900" b="1" dirty="0" smtClean="0">
                  <a:solidFill>
                    <a:srgbClr val="FFFFFF"/>
                  </a:solidFill>
                  <a:latin typeface="Bangla MN"/>
                  <a:cs typeface="Bangla MN"/>
                </a:rPr>
                <a:t>BDT</a:t>
              </a:r>
              <a:endParaRPr lang="en-GB" sz="900" b="1" dirty="0">
                <a:solidFill>
                  <a:srgbClr val="FFFFFF"/>
                </a:solidFill>
                <a:latin typeface="Bangla MN"/>
                <a:cs typeface="Bangla MN"/>
              </a:endParaRPr>
            </a:p>
          </p:txBody>
        </p:sp>
      </p:grpSp>
      <p:grpSp>
        <p:nvGrpSpPr>
          <p:cNvPr id="57" name="Group 56"/>
          <p:cNvGrpSpPr/>
          <p:nvPr/>
        </p:nvGrpSpPr>
        <p:grpSpPr>
          <a:xfrm rot="20145015">
            <a:off x="2009419" y="923378"/>
            <a:ext cx="568348" cy="518262"/>
            <a:chOff x="2597001" y="1890036"/>
            <a:chExt cx="846110" cy="789785"/>
          </a:xfrm>
        </p:grpSpPr>
        <p:sp>
          <p:nvSpPr>
            <p:cNvPr id="58" name="Rectangle 57"/>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a:p>
          </p:txBody>
        </p:sp>
        <p:grpSp>
          <p:nvGrpSpPr>
            <p:cNvPr id="59" name="Shape 565"/>
            <p:cNvGrpSpPr/>
            <p:nvPr/>
          </p:nvGrpSpPr>
          <p:grpSpPr>
            <a:xfrm>
              <a:off x="2597001" y="1890036"/>
              <a:ext cx="846110" cy="789785"/>
              <a:chOff x="2583100" y="2973775"/>
              <a:chExt cx="461550" cy="437200"/>
            </a:xfrm>
          </p:grpSpPr>
          <p:sp>
            <p:nvSpPr>
              <p:cNvPr id="61"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sp>
            <p:nvSpPr>
              <p:cNvPr id="62"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grpSp>
        <p:sp>
          <p:nvSpPr>
            <p:cNvPr id="60" name="TextBox 59"/>
            <p:cNvSpPr txBox="1"/>
            <p:nvPr/>
          </p:nvSpPr>
          <p:spPr>
            <a:xfrm>
              <a:off x="2700661" y="2035073"/>
              <a:ext cx="726330" cy="351767"/>
            </a:xfrm>
            <a:prstGeom prst="rect">
              <a:avLst/>
            </a:prstGeom>
            <a:noFill/>
          </p:spPr>
          <p:txBody>
            <a:bodyPr wrap="none" rtlCol="0">
              <a:spAutoFit/>
            </a:bodyPr>
            <a:lstStyle/>
            <a:p>
              <a:r>
                <a:rPr lang="en-GB" sz="900" b="1" dirty="0" smtClean="0">
                  <a:solidFill>
                    <a:srgbClr val="FFFFFF"/>
                  </a:solidFill>
                  <a:latin typeface="Bangla MN"/>
                  <a:cs typeface="Bangla MN"/>
                </a:rPr>
                <a:t>BDT</a:t>
              </a:r>
              <a:endParaRPr lang="en-GB" sz="900" b="1" dirty="0">
                <a:solidFill>
                  <a:srgbClr val="FFFFFF"/>
                </a:solidFill>
                <a:latin typeface="Bangla MN"/>
                <a:cs typeface="Bangla MN"/>
              </a:endParaRPr>
            </a:p>
          </p:txBody>
        </p:sp>
      </p:grpSp>
    </p:spTree>
    <p:extLst>
      <p:ext uri="{BB962C8B-B14F-4D97-AF65-F5344CB8AC3E}">
        <p14:creationId xmlns:p14="http://schemas.microsoft.com/office/powerpoint/2010/main" val="81647166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4" name="Shape 104"/>
          <p:cNvSpPr txBox="1">
            <a:spLocks noGrp="1"/>
          </p:cNvSpPr>
          <p:nvPr>
            <p:ph type="sldNum" idx="10"/>
          </p:nvPr>
        </p:nvSpPr>
        <p:spPr>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31</a:t>
            </a:fld>
            <a:endParaRPr dirty="0"/>
          </a:p>
        </p:txBody>
      </p:sp>
      <p:pic>
        <p:nvPicPr>
          <p:cNvPr id="6" name="Picture 5" descr="regions.png"/>
          <p:cNvPicPr>
            <a:picLocks noChangeAspect="1"/>
          </p:cNvPicPr>
          <p:nvPr/>
        </p:nvPicPr>
        <p:blipFill rotWithShape="1">
          <a:blip r:embed="rId3">
            <a:extLst>
              <a:ext uri="{28A0092B-C50C-407E-A947-70E740481C1C}">
                <a14:useLocalDpi xmlns:a14="http://schemas.microsoft.com/office/drawing/2010/main" val="0"/>
              </a:ext>
            </a:extLst>
          </a:blip>
          <a:srcRect b="1892"/>
          <a:stretch/>
        </p:blipFill>
        <p:spPr>
          <a:xfrm>
            <a:off x="736600" y="1155771"/>
            <a:ext cx="7670801" cy="2562791"/>
          </a:xfrm>
          <a:prstGeom prst="rect">
            <a:avLst/>
          </a:prstGeom>
        </p:spPr>
      </p:pic>
      <p:sp>
        <p:nvSpPr>
          <p:cNvPr id="3" name="Rectangle 2"/>
          <p:cNvSpPr/>
          <p:nvPr/>
        </p:nvSpPr>
        <p:spPr>
          <a:xfrm>
            <a:off x="487684" y="2123440"/>
            <a:ext cx="2743200" cy="1696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p:cNvSpPr/>
          <p:nvPr/>
        </p:nvSpPr>
        <p:spPr>
          <a:xfrm>
            <a:off x="5950337" y="2110560"/>
            <a:ext cx="2834641" cy="1696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p:cNvSpPr/>
          <p:nvPr/>
        </p:nvSpPr>
        <p:spPr>
          <a:xfrm>
            <a:off x="6156963" y="2222501"/>
            <a:ext cx="2743200" cy="1696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p:cNvSpPr txBox="1"/>
          <p:nvPr/>
        </p:nvSpPr>
        <p:spPr>
          <a:xfrm>
            <a:off x="1496042" y="2825754"/>
            <a:ext cx="1380174" cy="738664"/>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3 leptons</a:t>
            </a:r>
          </a:p>
          <a:p>
            <a:pPr marL="285750" indent="-285750">
              <a:buFont typeface="Wingdings" charset="2"/>
              <a:buChar char="v"/>
            </a:pPr>
            <a:r>
              <a:rPr lang="en-GB" dirty="0" smtClean="0">
                <a:solidFill>
                  <a:srgbClr val="712627"/>
                </a:solidFill>
              </a:rPr>
              <a:t>2 jets</a:t>
            </a:r>
          </a:p>
          <a:p>
            <a:pPr marL="285750" indent="-285750">
              <a:buFont typeface="Wingdings" charset="2"/>
              <a:buChar char="v"/>
            </a:pPr>
            <a:r>
              <a:rPr lang="en-GB" dirty="0" smtClean="0">
                <a:solidFill>
                  <a:srgbClr val="712627"/>
                </a:solidFill>
              </a:rPr>
              <a:t>No b jets</a:t>
            </a:r>
            <a:endParaRPr lang="en-GB" dirty="0">
              <a:solidFill>
                <a:srgbClr val="712627"/>
              </a:solidFill>
            </a:endParaRPr>
          </a:p>
        </p:txBody>
      </p:sp>
      <p:sp>
        <p:nvSpPr>
          <p:cNvPr id="23" name="TextBox 22"/>
          <p:cNvSpPr txBox="1"/>
          <p:nvPr/>
        </p:nvSpPr>
        <p:spPr>
          <a:xfrm>
            <a:off x="7563719" y="1155768"/>
            <a:ext cx="1380174" cy="523220"/>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3 leptons</a:t>
            </a:r>
          </a:p>
          <a:p>
            <a:pPr marL="285750" indent="-285750">
              <a:buFont typeface="Wingdings" charset="2"/>
              <a:buChar char="v"/>
            </a:pPr>
            <a:r>
              <a:rPr lang="en-GB" dirty="0" smtClean="0">
                <a:solidFill>
                  <a:srgbClr val="712627"/>
                </a:solidFill>
              </a:rPr>
              <a:t>1 b jet   </a:t>
            </a:r>
          </a:p>
        </p:txBody>
      </p:sp>
      <p:sp>
        <p:nvSpPr>
          <p:cNvPr id="24" name="TextBox 23"/>
          <p:cNvSpPr txBox="1"/>
          <p:nvPr/>
        </p:nvSpPr>
        <p:spPr>
          <a:xfrm>
            <a:off x="351252" y="1182509"/>
            <a:ext cx="1380174" cy="738664"/>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3 leptons</a:t>
            </a:r>
          </a:p>
          <a:p>
            <a:pPr marL="285750" indent="-285750">
              <a:buFont typeface="Wingdings" charset="2"/>
              <a:buChar char="v"/>
            </a:pPr>
            <a:r>
              <a:rPr lang="en-GB" dirty="0" smtClean="0">
                <a:solidFill>
                  <a:srgbClr val="712627"/>
                </a:solidFill>
              </a:rPr>
              <a:t>1 jet</a:t>
            </a:r>
          </a:p>
          <a:p>
            <a:pPr marL="285750" indent="-285750">
              <a:buFont typeface="Wingdings" charset="2"/>
              <a:buChar char="v"/>
            </a:pPr>
            <a:r>
              <a:rPr lang="en-GB" dirty="0" smtClean="0">
                <a:solidFill>
                  <a:srgbClr val="712627"/>
                </a:solidFill>
              </a:rPr>
              <a:t>1 b jet</a:t>
            </a:r>
            <a:endParaRPr lang="en-GB" dirty="0">
              <a:solidFill>
                <a:srgbClr val="712627"/>
              </a:solidFill>
            </a:endParaRPr>
          </a:p>
        </p:txBody>
      </p:sp>
      <p:sp>
        <p:nvSpPr>
          <p:cNvPr id="25" name="Freeform 505"/>
          <p:cNvSpPr>
            <a:spLocks noEditPoints="1"/>
          </p:cNvSpPr>
          <p:nvPr/>
        </p:nvSpPr>
        <p:spPr bwMode="auto">
          <a:xfrm rot="21369188">
            <a:off x="3853992" y="3570460"/>
            <a:ext cx="1375511" cy="843865"/>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bodyPr>
          <a:lstStyle/>
          <a:p>
            <a:pPr algn="ctr"/>
            <a:r>
              <a:rPr lang="en-US" sz="1600" b="1" dirty="0" smtClean="0">
                <a:solidFill>
                  <a:schemeClr val="accent5"/>
                </a:solidFill>
                <a:effectLst/>
              </a:rPr>
              <a:t>Fit on </a:t>
            </a:r>
            <a:r>
              <a:rPr lang="en-US" sz="1600" b="1" dirty="0" err="1" smtClean="0">
                <a:solidFill>
                  <a:schemeClr val="accent5"/>
                </a:solidFill>
                <a:effectLst/>
              </a:rPr>
              <a:t>m</a:t>
            </a:r>
            <a:r>
              <a:rPr lang="en-US" sz="1600" b="1" baseline="-25000" dirty="0" err="1" smtClean="0">
                <a:solidFill>
                  <a:schemeClr val="accent5"/>
                </a:solidFill>
                <a:effectLst/>
              </a:rPr>
              <a:t>T</a:t>
            </a:r>
            <a:r>
              <a:rPr lang="en-US" sz="1600" b="1" dirty="0" smtClean="0">
                <a:solidFill>
                  <a:schemeClr val="accent5"/>
                </a:solidFill>
                <a:effectLst/>
              </a:rPr>
              <a:t>(W)</a:t>
            </a:r>
            <a:endParaRPr lang="en-US" sz="1600" b="1" dirty="0">
              <a:solidFill>
                <a:schemeClr val="accent5"/>
              </a:solidFill>
              <a:effectLst/>
            </a:endParaRPr>
          </a:p>
        </p:txBody>
      </p:sp>
      <p:pic>
        <p:nvPicPr>
          <p:cNvPr id="5" name="Picture 4" descr="Screen Shot 2018-01-11 at 14.07.46.png"/>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913119" y="2353691"/>
            <a:ext cx="3127400" cy="2217635"/>
          </a:xfrm>
          <a:prstGeom prst="rect">
            <a:avLst/>
          </a:prstGeom>
          <a:ln w="38100" cmpd="sng">
            <a:solidFill>
              <a:schemeClr val="accent5"/>
            </a:solidFill>
          </a:ln>
        </p:spPr>
      </p:pic>
      <p:pic>
        <p:nvPicPr>
          <p:cNvPr id="18" name="Picture 7" descr="E:\fppt\template\arrows\arrow5.png"/>
          <p:cNvPicPr>
            <a:picLocks noChangeAspect="1" noChangeArrowheads="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69777" t="1" b="-1"/>
          <a:stretch/>
        </p:blipFill>
        <p:spPr bwMode="auto">
          <a:xfrm rot="21223469">
            <a:off x="5006458" y="4070578"/>
            <a:ext cx="876895" cy="5927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151653083466557090-3.png"/>
          <p:cNvPicPr>
            <a:picLocks noChangeAspect="1"/>
          </p:cNvPicPr>
          <p:nvPr/>
        </p:nvPicPr>
        <p:blipFill rotWithShape="1">
          <a:blip r:embed="rId8">
            <a:extLst>
              <a:ext uri="{28A0092B-C50C-407E-A947-70E740481C1C}">
                <a14:useLocalDpi xmlns:a14="http://schemas.microsoft.com/office/drawing/2010/main" val="0"/>
              </a:ext>
            </a:extLst>
          </a:blip>
          <a:srcRect l="40330" r="33626"/>
          <a:stretch/>
        </p:blipFill>
        <p:spPr>
          <a:xfrm>
            <a:off x="4477968" y="4126157"/>
            <a:ext cx="498719" cy="583351"/>
          </a:xfrm>
          <a:prstGeom prst="rect">
            <a:avLst/>
          </a:prstGeom>
        </p:spPr>
      </p:pic>
      <p:pic>
        <p:nvPicPr>
          <p:cNvPr id="26" name="Picture 25" descr="151653083466557090-3.png"/>
          <p:cNvPicPr>
            <a:picLocks noChangeAspect="1"/>
          </p:cNvPicPr>
          <p:nvPr/>
        </p:nvPicPr>
        <p:blipFill rotWithShape="1">
          <a:blip r:embed="rId9">
            <a:extLst>
              <a:ext uri="{BEBA8EAE-BF5A-486C-A8C5-ECC9F3942E4B}">
                <a14:imgProps xmlns:a14="http://schemas.microsoft.com/office/drawing/2010/main">
                  <a14:imgLayer r:embed="rId10">
                    <a14:imgEffect>
                      <a14:colorTemperature colorTemp="1500"/>
                    </a14:imgEffect>
                  </a14:imgLayer>
                </a14:imgProps>
              </a:ext>
              <a:ext uri="{28A0092B-C50C-407E-A947-70E740481C1C}">
                <a14:useLocalDpi xmlns:a14="http://schemas.microsoft.com/office/drawing/2010/main" val="0"/>
              </a:ext>
            </a:extLst>
          </a:blip>
          <a:srcRect l="34085" t="2856" r="33323" b="-2856"/>
          <a:stretch/>
        </p:blipFill>
        <p:spPr>
          <a:xfrm>
            <a:off x="4099235" y="4161284"/>
            <a:ext cx="519601" cy="548224"/>
          </a:xfrm>
          <a:prstGeom prst="rect">
            <a:avLst/>
          </a:prstGeom>
        </p:spPr>
      </p:pic>
      <p:pic>
        <p:nvPicPr>
          <p:cNvPr id="27" name="Picture 26" descr="w-letter15.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50464" y="4571326"/>
            <a:ext cx="726875" cy="607981"/>
          </a:xfrm>
          <a:prstGeom prst="rect">
            <a:avLst/>
          </a:prstGeom>
        </p:spPr>
      </p:pic>
      <p:cxnSp>
        <p:nvCxnSpPr>
          <p:cNvPr id="7" name="Straight Arrow Connector 6"/>
          <p:cNvCxnSpPr>
            <a:stCxn id="27" idx="0"/>
          </p:cNvCxnSpPr>
          <p:nvPr/>
        </p:nvCxnSpPr>
        <p:spPr>
          <a:xfrm flipV="1">
            <a:off x="6913902" y="4308594"/>
            <a:ext cx="9950" cy="26273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8" name="Title 1"/>
          <p:cNvSpPr>
            <a:spLocks noGrp="1"/>
          </p:cNvSpPr>
          <p:nvPr>
            <p:ph type="title"/>
          </p:nvPr>
        </p:nvSpPr>
        <p:spPr>
          <a:xfrm>
            <a:off x="593575" y="0"/>
            <a:ext cx="7956600" cy="676200"/>
          </a:xfrm>
        </p:spPr>
        <p:txBody>
          <a:bodyPr/>
          <a:lstStyle/>
          <a:p>
            <a:r>
              <a:rPr lang="en-GB" sz="1800" dirty="0" smtClean="0"/>
              <a:t>Get a better handle on the main backgrounds!</a:t>
            </a:r>
            <a:endParaRPr lang="en-GB" sz="1800" dirty="0"/>
          </a:p>
        </p:txBody>
      </p:sp>
      <p:grpSp>
        <p:nvGrpSpPr>
          <p:cNvPr id="29" name="Group 28"/>
          <p:cNvGrpSpPr/>
          <p:nvPr/>
        </p:nvGrpSpPr>
        <p:grpSpPr>
          <a:xfrm>
            <a:off x="1717635" y="829412"/>
            <a:ext cx="1092481" cy="652722"/>
            <a:chOff x="1717635" y="829412"/>
            <a:chExt cx="1092481" cy="652722"/>
          </a:xfrm>
        </p:grpSpPr>
        <p:sp>
          <p:nvSpPr>
            <p:cNvPr id="30" name="Oval 29"/>
            <p:cNvSpPr/>
            <p:nvPr/>
          </p:nvSpPr>
          <p:spPr>
            <a:xfrm rot="19873106">
              <a:off x="1806925" y="896908"/>
              <a:ext cx="1003191" cy="53736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1" name="Group 30"/>
            <p:cNvGrpSpPr/>
            <p:nvPr/>
          </p:nvGrpSpPr>
          <p:grpSpPr>
            <a:xfrm>
              <a:off x="1717635" y="829412"/>
              <a:ext cx="1091080" cy="652722"/>
              <a:chOff x="1717635" y="829412"/>
              <a:chExt cx="1091080" cy="652722"/>
            </a:xfrm>
          </p:grpSpPr>
          <p:grpSp>
            <p:nvGrpSpPr>
              <p:cNvPr id="32" name="Shape 607"/>
              <p:cNvGrpSpPr/>
              <p:nvPr/>
            </p:nvGrpSpPr>
            <p:grpSpPr>
              <a:xfrm rot="20139450">
                <a:off x="2097796" y="1066623"/>
                <a:ext cx="327847" cy="237934"/>
                <a:chOff x="3932350" y="3714775"/>
                <a:chExt cx="439650" cy="319075"/>
              </a:xfrm>
            </p:grpSpPr>
            <p:sp>
              <p:nvSpPr>
                <p:cNvPr id="34" name="Shape 608"/>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609"/>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610"/>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611"/>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612"/>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3" name="Freeform 505"/>
              <p:cNvSpPr>
                <a:spLocks noEditPoints="1"/>
              </p:cNvSpPr>
              <p:nvPr/>
            </p:nvSpPr>
            <p:spPr bwMode="auto">
              <a:xfrm rot="20667565">
                <a:off x="1717635" y="829412"/>
                <a:ext cx="1091080" cy="652722"/>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bodyPr>
              <a:lstStyle/>
              <a:p>
                <a:pPr algn="ctr"/>
                <a:endParaRPr lang="en-US" sz="1600" b="1" dirty="0">
                  <a:solidFill>
                    <a:srgbClr val="3A81BA"/>
                  </a:solidFill>
                  <a:effectLst>
                    <a:glow rad="1257300">
                      <a:schemeClr val="bg1">
                        <a:alpha val="95000"/>
                      </a:schemeClr>
                    </a:glow>
                  </a:effectLst>
                </a:endParaRPr>
              </a:p>
            </p:txBody>
          </p:sp>
        </p:grpSp>
      </p:grpSp>
      <p:grpSp>
        <p:nvGrpSpPr>
          <p:cNvPr id="39" name="Group 38"/>
          <p:cNvGrpSpPr/>
          <p:nvPr/>
        </p:nvGrpSpPr>
        <p:grpSpPr>
          <a:xfrm>
            <a:off x="6431951" y="846330"/>
            <a:ext cx="1091080" cy="652722"/>
            <a:chOff x="6431951" y="846330"/>
            <a:chExt cx="1091080" cy="652722"/>
          </a:xfrm>
        </p:grpSpPr>
        <p:sp>
          <p:nvSpPr>
            <p:cNvPr id="40" name="Oval 39"/>
            <p:cNvSpPr/>
            <p:nvPr/>
          </p:nvSpPr>
          <p:spPr>
            <a:xfrm rot="1150855">
              <a:off x="6474206" y="942047"/>
              <a:ext cx="1003191" cy="53736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1" name="Shape 607"/>
            <p:cNvGrpSpPr/>
            <p:nvPr/>
          </p:nvGrpSpPr>
          <p:grpSpPr>
            <a:xfrm rot="1417199">
              <a:off x="6812112" y="1083541"/>
              <a:ext cx="327847" cy="237934"/>
              <a:chOff x="3932350" y="3714775"/>
              <a:chExt cx="439650" cy="319075"/>
            </a:xfrm>
          </p:grpSpPr>
          <p:sp>
            <p:nvSpPr>
              <p:cNvPr id="43" name="Shape 608"/>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609"/>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610"/>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611"/>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612"/>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2" name="Freeform 505"/>
            <p:cNvSpPr>
              <a:spLocks noEditPoints="1"/>
            </p:cNvSpPr>
            <p:nvPr/>
          </p:nvSpPr>
          <p:spPr bwMode="auto">
            <a:xfrm rot="1945314">
              <a:off x="6431951" y="846330"/>
              <a:ext cx="1091080" cy="652722"/>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bodyPr>
            <a:lstStyle/>
            <a:p>
              <a:pPr algn="ctr"/>
              <a:endParaRPr lang="en-US" sz="1600" b="1" dirty="0">
                <a:solidFill>
                  <a:srgbClr val="3A81BA"/>
                </a:solidFill>
                <a:effectLst>
                  <a:glow rad="1257300">
                    <a:schemeClr val="bg1">
                      <a:alpha val="95000"/>
                    </a:schemeClr>
                  </a:glow>
                </a:effectLst>
              </a:endParaRPr>
            </a:p>
          </p:txBody>
        </p:sp>
      </p:grpSp>
      <p:grpSp>
        <p:nvGrpSpPr>
          <p:cNvPr id="48" name="Group 47"/>
          <p:cNvGrpSpPr/>
          <p:nvPr/>
        </p:nvGrpSpPr>
        <p:grpSpPr>
          <a:xfrm rot="1463207">
            <a:off x="6671862" y="973310"/>
            <a:ext cx="568348" cy="518262"/>
            <a:chOff x="2597001" y="1890036"/>
            <a:chExt cx="846110" cy="789785"/>
          </a:xfrm>
        </p:grpSpPr>
        <p:sp>
          <p:nvSpPr>
            <p:cNvPr id="49" name="Rectangle 48"/>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a:p>
          </p:txBody>
        </p:sp>
        <p:grpSp>
          <p:nvGrpSpPr>
            <p:cNvPr id="50" name="Shape 565"/>
            <p:cNvGrpSpPr/>
            <p:nvPr/>
          </p:nvGrpSpPr>
          <p:grpSpPr>
            <a:xfrm>
              <a:off x="2597001" y="1890036"/>
              <a:ext cx="846110" cy="789785"/>
              <a:chOff x="2583100" y="2973775"/>
              <a:chExt cx="461550" cy="437200"/>
            </a:xfrm>
          </p:grpSpPr>
          <p:sp>
            <p:nvSpPr>
              <p:cNvPr id="52"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sp>
            <p:nvSpPr>
              <p:cNvPr id="53"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grpSp>
        <p:sp>
          <p:nvSpPr>
            <p:cNvPr id="51" name="TextBox 50"/>
            <p:cNvSpPr txBox="1"/>
            <p:nvPr/>
          </p:nvSpPr>
          <p:spPr>
            <a:xfrm>
              <a:off x="2700661" y="2035073"/>
              <a:ext cx="726330" cy="351767"/>
            </a:xfrm>
            <a:prstGeom prst="rect">
              <a:avLst/>
            </a:prstGeom>
            <a:noFill/>
          </p:spPr>
          <p:txBody>
            <a:bodyPr wrap="none" rtlCol="0">
              <a:spAutoFit/>
            </a:bodyPr>
            <a:lstStyle/>
            <a:p>
              <a:r>
                <a:rPr lang="en-GB" sz="900" b="1" dirty="0" smtClean="0">
                  <a:solidFill>
                    <a:srgbClr val="FFFFFF"/>
                  </a:solidFill>
                  <a:latin typeface="Bangla MN"/>
                  <a:cs typeface="Bangla MN"/>
                </a:rPr>
                <a:t>BDT</a:t>
              </a:r>
              <a:endParaRPr lang="en-GB" sz="900" b="1" dirty="0">
                <a:solidFill>
                  <a:srgbClr val="FFFFFF"/>
                </a:solidFill>
                <a:latin typeface="Bangla MN"/>
                <a:cs typeface="Bangla MN"/>
              </a:endParaRPr>
            </a:p>
          </p:txBody>
        </p:sp>
      </p:grpSp>
      <p:grpSp>
        <p:nvGrpSpPr>
          <p:cNvPr id="54" name="Group 53"/>
          <p:cNvGrpSpPr/>
          <p:nvPr/>
        </p:nvGrpSpPr>
        <p:grpSpPr>
          <a:xfrm rot="20145015">
            <a:off x="2009419" y="923378"/>
            <a:ext cx="568348" cy="518262"/>
            <a:chOff x="2597001" y="1890036"/>
            <a:chExt cx="846110" cy="789785"/>
          </a:xfrm>
        </p:grpSpPr>
        <p:sp>
          <p:nvSpPr>
            <p:cNvPr id="55" name="Rectangle 54"/>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a:p>
          </p:txBody>
        </p:sp>
        <p:grpSp>
          <p:nvGrpSpPr>
            <p:cNvPr id="56" name="Shape 565"/>
            <p:cNvGrpSpPr/>
            <p:nvPr/>
          </p:nvGrpSpPr>
          <p:grpSpPr>
            <a:xfrm>
              <a:off x="2597001" y="1890036"/>
              <a:ext cx="846110" cy="789785"/>
              <a:chOff x="2583100" y="2973775"/>
              <a:chExt cx="461550" cy="437200"/>
            </a:xfrm>
          </p:grpSpPr>
          <p:sp>
            <p:nvSpPr>
              <p:cNvPr id="58"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sp>
            <p:nvSpPr>
              <p:cNvPr id="59"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grpSp>
        <p:sp>
          <p:nvSpPr>
            <p:cNvPr id="57" name="TextBox 56"/>
            <p:cNvSpPr txBox="1"/>
            <p:nvPr/>
          </p:nvSpPr>
          <p:spPr>
            <a:xfrm>
              <a:off x="2700661" y="2035073"/>
              <a:ext cx="726330" cy="351767"/>
            </a:xfrm>
            <a:prstGeom prst="rect">
              <a:avLst/>
            </a:prstGeom>
            <a:noFill/>
          </p:spPr>
          <p:txBody>
            <a:bodyPr wrap="none" rtlCol="0">
              <a:spAutoFit/>
            </a:bodyPr>
            <a:lstStyle/>
            <a:p>
              <a:r>
                <a:rPr lang="en-GB" sz="900" b="1" dirty="0" smtClean="0">
                  <a:solidFill>
                    <a:srgbClr val="FFFFFF"/>
                  </a:solidFill>
                  <a:latin typeface="Bangla MN"/>
                  <a:cs typeface="Bangla MN"/>
                </a:rPr>
                <a:t>BDT</a:t>
              </a:r>
              <a:endParaRPr lang="en-GB" sz="900" b="1" dirty="0">
                <a:solidFill>
                  <a:srgbClr val="FFFFFF"/>
                </a:solidFill>
                <a:latin typeface="Bangla MN"/>
                <a:cs typeface="Bangla MN"/>
              </a:endParaRPr>
            </a:p>
          </p:txBody>
        </p:sp>
      </p:grpSp>
    </p:spTree>
    <p:extLst>
      <p:ext uri="{BB962C8B-B14F-4D97-AF65-F5344CB8AC3E}">
        <p14:creationId xmlns:p14="http://schemas.microsoft.com/office/powerpoint/2010/main" val="371149457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4" name="Shape 104"/>
          <p:cNvSpPr txBox="1">
            <a:spLocks noGrp="1"/>
          </p:cNvSpPr>
          <p:nvPr>
            <p:ph type="sldNum" idx="10"/>
          </p:nvPr>
        </p:nvSpPr>
        <p:spPr>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32</a:t>
            </a:fld>
            <a:endParaRPr/>
          </a:p>
        </p:txBody>
      </p:sp>
      <p:pic>
        <p:nvPicPr>
          <p:cNvPr id="6" name="Picture 5" descr="reg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 y="1155771"/>
            <a:ext cx="7670801" cy="2612219"/>
          </a:xfrm>
          <a:prstGeom prst="rect">
            <a:avLst/>
          </a:prstGeom>
        </p:spPr>
      </p:pic>
      <p:sp>
        <p:nvSpPr>
          <p:cNvPr id="13" name="Freeform 505"/>
          <p:cNvSpPr>
            <a:spLocks noEditPoints="1"/>
          </p:cNvSpPr>
          <p:nvPr/>
        </p:nvSpPr>
        <p:spPr bwMode="auto">
          <a:xfrm rot="21369188">
            <a:off x="3853992" y="3570460"/>
            <a:ext cx="1375511" cy="843865"/>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bodyPr>
          <a:lstStyle/>
          <a:p>
            <a:pPr algn="ctr"/>
            <a:r>
              <a:rPr lang="en-US" sz="1600" b="1" dirty="0" smtClean="0">
                <a:solidFill>
                  <a:schemeClr val="accent5"/>
                </a:solidFill>
                <a:effectLst/>
              </a:rPr>
              <a:t>Fit on </a:t>
            </a:r>
            <a:r>
              <a:rPr lang="en-US" sz="1600" b="1" dirty="0" err="1" smtClean="0">
                <a:solidFill>
                  <a:schemeClr val="accent5"/>
                </a:solidFill>
                <a:effectLst/>
              </a:rPr>
              <a:t>m</a:t>
            </a:r>
            <a:r>
              <a:rPr lang="en-US" sz="1600" b="1" baseline="-25000" dirty="0" err="1" smtClean="0">
                <a:solidFill>
                  <a:schemeClr val="accent5"/>
                </a:solidFill>
                <a:effectLst/>
              </a:rPr>
              <a:t>T</a:t>
            </a:r>
            <a:r>
              <a:rPr lang="en-US" sz="1600" b="1" dirty="0" smtClean="0">
                <a:solidFill>
                  <a:schemeClr val="accent5"/>
                </a:solidFill>
                <a:effectLst/>
              </a:rPr>
              <a:t>(W)</a:t>
            </a:r>
            <a:endParaRPr lang="en-US" sz="1600" b="1" dirty="0">
              <a:solidFill>
                <a:schemeClr val="accent5"/>
              </a:solidFill>
              <a:effectLst/>
            </a:endParaRPr>
          </a:p>
        </p:txBody>
      </p:sp>
      <p:sp>
        <p:nvSpPr>
          <p:cNvPr id="10" name="TextBox 9"/>
          <p:cNvSpPr txBox="1"/>
          <p:nvPr/>
        </p:nvSpPr>
        <p:spPr>
          <a:xfrm>
            <a:off x="805955" y="4391630"/>
            <a:ext cx="1927091" cy="523220"/>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Outside Z mass window</a:t>
            </a:r>
            <a:endParaRPr lang="en-GB" dirty="0">
              <a:solidFill>
                <a:srgbClr val="712627"/>
              </a:solidFill>
            </a:endParaRPr>
          </a:p>
        </p:txBody>
      </p:sp>
      <p:sp>
        <p:nvSpPr>
          <p:cNvPr id="16" name="TextBox 15"/>
          <p:cNvSpPr txBox="1"/>
          <p:nvPr/>
        </p:nvSpPr>
        <p:spPr>
          <a:xfrm>
            <a:off x="6326716" y="4391630"/>
            <a:ext cx="1927091" cy="523220"/>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Outside Z mass window</a:t>
            </a:r>
            <a:endParaRPr lang="en-GB" dirty="0">
              <a:solidFill>
                <a:srgbClr val="712627"/>
              </a:solidFill>
            </a:endParaRPr>
          </a:p>
        </p:txBody>
      </p:sp>
      <p:sp>
        <p:nvSpPr>
          <p:cNvPr id="17" name="TextBox 16"/>
          <p:cNvSpPr txBox="1"/>
          <p:nvPr/>
        </p:nvSpPr>
        <p:spPr>
          <a:xfrm>
            <a:off x="7119193" y="1467203"/>
            <a:ext cx="1927091" cy="523220"/>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Inside Z mass window</a:t>
            </a:r>
            <a:endParaRPr lang="en-GB" dirty="0">
              <a:solidFill>
                <a:srgbClr val="712627"/>
              </a:solidFill>
            </a:endParaRPr>
          </a:p>
        </p:txBody>
      </p:sp>
      <p:sp>
        <p:nvSpPr>
          <p:cNvPr id="18" name="TextBox 17"/>
          <p:cNvSpPr txBox="1"/>
          <p:nvPr/>
        </p:nvSpPr>
        <p:spPr>
          <a:xfrm>
            <a:off x="394808" y="1528163"/>
            <a:ext cx="1927091" cy="523220"/>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Inside Z mass window</a:t>
            </a:r>
            <a:endParaRPr lang="en-GB" dirty="0">
              <a:solidFill>
                <a:srgbClr val="712627"/>
              </a:solidFill>
            </a:endParaRPr>
          </a:p>
        </p:txBody>
      </p:sp>
      <p:sp>
        <p:nvSpPr>
          <p:cNvPr id="29" name="Rectangle 28"/>
          <p:cNvSpPr/>
          <p:nvPr/>
        </p:nvSpPr>
        <p:spPr>
          <a:xfrm>
            <a:off x="508005" y="2132665"/>
            <a:ext cx="1329189" cy="4411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7294885" y="2122505"/>
            <a:ext cx="1329189" cy="4411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6924618" y="2122510"/>
            <a:ext cx="1329189" cy="217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985550" y="2166118"/>
            <a:ext cx="1329189" cy="217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TextBox 32"/>
          <p:cNvSpPr txBox="1"/>
          <p:nvPr/>
        </p:nvSpPr>
        <p:spPr>
          <a:xfrm>
            <a:off x="1034548" y="3767988"/>
            <a:ext cx="1605280" cy="523220"/>
          </a:xfrm>
          <a:prstGeom prst="rect">
            <a:avLst/>
          </a:prstGeom>
          <a:noFill/>
        </p:spPr>
        <p:txBody>
          <a:bodyPr wrap="square" rtlCol="0">
            <a:spAutoFit/>
          </a:bodyPr>
          <a:lstStyle/>
          <a:p>
            <a:pPr algn="ctr"/>
            <a:r>
              <a:rPr lang="en-GB" dirty="0"/>
              <a:t>t</a:t>
            </a:r>
            <a:r>
              <a:rPr lang="en-GB" dirty="0" smtClean="0"/>
              <a:t>op quark pair control region</a:t>
            </a:r>
            <a:endParaRPr lang="en-GB" dirty="0"/>
          </a:p>
        </p:txBody>
      </p:sp>
      <p:sp>
        <p:nvSpPr>
          <p:cNvPr id="34" name="TextBox 33"/>
          <p:cNvSpPr txBox="1"/>
          <p:nvPr/>
        </p:nvSpPr>
        <p:spPr>
          <a:xfrm>
            <a:off x="6492240" y="3767988"/>
            <a:ext cx="1605280" cy="523220"/>
          </a:xfrm>
          <a:prstGeom prst="rect">
            <a:avLst/>
          </a:prstGeom>
          <a:noFill/>
        </p:spPr>
        <p:txBody>
          <a:bodyPr wrap="square" rtlCol="0">
            <a:spAutoFit/>
          </a:bodyPr>
          <a:lstStyle/>
          <a:p>
            <a:pPr algn="ctr"/>
            <a:r>
              <a:rPr lang="en-GB" dirty="0"/>
              <a:t>s</a:t>
            </a:r>
            <a:r>
              <a:rPr lang="en-GB" dirty="0" smtClean="0"/>
              <a:t>ingle top quark control region</a:t>
            </a:r>
            <a:endParaRPr lang="en-GB" dirty="0"/>
          </a:p>
        </p:txBody>
      </p:sp>
      <p:grpSp>
        <p:nvGrpSpPr>
          <p:cNvPr id="19" name="Group 18"/>
          <p:cNvGrpSpPr/>
          <p:nvPr/>
        </p:nvGrpSpPr>
        <p:grpSpPr>
          <a:xfrm>
            <a:off x="6431951" y="846330"/>
            <a:ext cx="1091080" cy="652722"/>
            <a:chOff x="6431951" y="846330"/>
            <a:chExt cx="1091080" cy="652722"/>
          </a:xfrm>
        </p:grpSpPr>
        <p:sp>
          <p:nvSpPr>
            <p:cNvPr id="20" name="Oval 19"/>
            <p:cNvSpPr/>
            <p:nvPr/>
          </p:nvSpPr>
          <p:spPr>
            <a:xfrm rot="1150855">
              <a:off x="6474206" y="942047"/>
              <a:ext cx="1003191" cy="53736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1" name="Shape 607"/>
            <p:cNvGrpSpPr/>
            <p:nvPr/>
          </p:nvGrpSpPr>
          <p:grpSpPr>
            <a:xfrm rot="1417199">
              <a:off x="6812112" y="1083541"/>
              <a:ext cx="327847" cy="237934"/>
              <a:chOff x="3932350" y="3714775"/>
              <a:chExt cx="439650" cy="319075"/>
            </a:xfrm>
          </p:grpSpPr>
          <p:sp>
            <p:nvSpPr>
              <p:cNvPr id="23" name="Shape 608"/>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609"/>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610"/>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611"/>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612"/>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2" name="Freeform 505"/>
            <p:cNvSpPr>
              <a:spLocks noEditPoints="1"/>
            </p:cNvSpPr>
            <p:nvPr/>
          </p:nvSpPr>
          <p:spPr bwMode="auto">
            <a:xfrm rot="1945314">
              <a:off x="6431951" y="846330"/>
              <a:ext cx="1091080" cy="652722"/>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bodyPr>
            <a:lstStyle/>
            <a:p>
              <a:pPr algn="ctr"/>
              <a:endParaRPr lang="en-US" sz="1600" b="1" dirty="0">
                <a:solidFill>
                  <a:srgbClr val="3A81BA"/>
                </a:solidFill>
                <a:effectLst>
                  <a:glow rad="1257300">
                    <a:schemeClr val="bg1">
                      <a:alpha val="95000"/>
                    </a:schemeClr>
                  </a:glow>
                </a:effectLst>
              </a:endParaRPr>
            </a:p>
          </p:txBody>
        </p:sp>
      </p:grpSp>
      <p:grpSp>
        <p:nvGrpSpPr>
          <p:cNvPr id="28" name="Group 27"/>
          <p:cNvGrpSpPr/>
          <p:nvPr/>
        </p:nvGrpSpPr>
        <p:grpSpPr>
          <a:xfrm>
            <a:off x="1717635" y="829412"/>
            <a:ext cx="1092481" cy="652722"/>
            <a:chOff x="1717635" y="829412"/>
            <a:chExt cx="1092481" cy="652722"/>
          </a:xfrm>
        </p:grpSpPr>
        <p:sp>
          <p:nvSpPr>
            <p:cNvPr id="35" name="Oval 34"/>
            <p:cNvSpPr/>
            <p:nvPr/>
          </p:nvSpPr>
          <p:spPr>
            <a:xfrm rot="19873106">
              <a:off x="1806925" y="896908"/>
              <a:ext cx="1003191" cy="53736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6" name="Group 35"/>
            <p:cNvGrpSpPr/>
            <p:nvPr/>
          </p:nvGrpSpPr>
          <p:grpSpPr>
            <a:xfrm>
              <a:off x="1717635" y="829412"/>
              <a:ext cx="1091080" cy="652722"/>
              <a:chOff x="1717635" y="829412"/>
              <a:chExt cx="1091080" cy="652722"/>
            </a:xfrm>
          </p:grpSpPr>
          <p:grpSp>
            <p:nvGrpSpPr>
              <p:cNvPr id="37" name="Shape 607"/>
              <p:cNvGrpSpPr/>
              <p:nvPr/>
            </p:nvGrpSpPr>
            <p:grpSpPr>
              <a:xfrm rot="20139450">
                <a:off x="2097796" y="1066623"/>
                <a:ext cx="327847" cy="237934"/>
                <a:chOff x="3932350" y="3714775"/>
                <a:chExt cx="439650" cy="319075"/>
              </a:xfrm>
            </p:grpSpPr>
            <p:sp>
              <p:nvSpPr>
                <p:cNvPr id="39" name="Shape 608"/>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609"/>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610"/>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611"/>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612"/>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8" name="Freeform 505"/>
              <p:cNvSpPr>
                <a:spLocks noEditPoints="1"/>
              </p:cNvSpPr>
              <p:nvPr/>
            </p:nvSpPr>
            <p:spPr bwMode="auto">
              <a:xfrm rot="20667565">
                <a:off x="1717635" y="829412"/>
                <a:ext cx="1091080" cy="652722"/>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bodyPr>
              <a:lstStyle/>
              <a:p>
                <a:pPr algn="ctr"/>
                <a:endParaRPr lang="en-US" sz="1600" b="1" dirty="0">
                  <a:solidFill>
                    <a:srgbClr val="3A81BA"/>
                  </a:solidFill>
                  <a:effectLst>
                    <a:glow rad="1257300">
                      <a:schemeClr val="bg1">
                        <a:alpha val="95000"/>
                      </a:schemeClr>
                    </a:glow>
                  </a:effectLst>
                </a:endParaRPr>
              </a:p>
            </p:txBody>
          </p:sp>
        </p:grpSp>
      </p:grpSp>
      <p:sp>
        <p:nvSpPr>
          <p:cNvPr id="44" name="Title 1"/>
          <p:cNvSpPr>
            <a:spLocks noGrp="1"/>
          </p:cNvSpPr>
          <p:nvPr>
            <p:ph type="title"/>
          </p:nvPr>
        </p:nvSpPr>
        <p:spPr>
          <a:xfrm>
            <a:off x="593575" y="0"/>
            <a:ext cx="7956600" cy="676200"/>
          </a:xfrm>
        </p:spPr>
        <p:txBody>
          <a:bodyPr/>
          <a:lstStyle/>
          <a:p>
            <a:r>
              <a:rPr lang="en-GB" sz="1800" dirty="0" smtClean="0"/>
              <a:t>Get a better handle on the main backgrounds!</a:t>
            </a:r>
            <a:endParaRPr lang="en-GB" sz="1800" dirty="0"/>
          </a:p>
        </p:txBody>
      </p:sp>
      <p:grpSp>
        <p:nvGrpSpPr>
          <p:cNvPr id="45" name="Group 44"/>
          <p:cNvGrpSpPr/>
          <p:nvPr/>
        </p:nvGrpSpPr>
        <p:grpSpPr>
          <a:xfrm rot="1463207">
            <a:off x="6671862" y="973310"/>
            <a:ext cx="568348" cy="518262"/>
            <a:chOff x="2597001" y="1890036"/>
            <a:chExt cx="846110" cy="789785"/>
          </a:xfrm>
        </p:grpSpPr>
        <p:sp>
          <p:nvSpPr>
            <p:cNvPr id="46" name="Rectangle 45"/>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a:p>
          </p:txBody>
        </p:sp>
        <p:grpSp>
          <p:nvGrpSpPr>
            <p:cNvPr id="47" name="Shape 565"/>
            <p:cNvGrpSpPr/>
            <p:nvPr/>
          </p:nvGrpSpPr>
          <p:grpSpPr>
            <a:xfrm>
              <a:off x="2597001" y="1890036"/>
              <a:ext cx="846110" cy="789785"/>
              <a:chOff x="2583100" y="2973775"/>
              <a:chExt cx="461550" cy="437200"/>
            </a:xfrm>
          </p:grpSpPr>
          <p:sp>
            <p:nvSpPr>
              <p:cNvPr id="49"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sp>
            <p:nvSpPr>
              <p:cNvPr id="50"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grpSp>
        <p:sp>
          <p:nvSpPr>
            <p:cNvPr id="48" name="TextBox 47"/>
            <p:cNvSpPr txBox="1"/>
            <p:nvPr/>
          </p:nvSpPr>
          <p:spPr>
            <a:xfrm>
              <a:off x="2700661" y="2035073"/>
              <a:ext cx="726330" cy="351767"/>
            </a:xfrm>
            <a:prstGeom prst="rect">
              <a:avLst/>
            </a:prstGeom>
            <a:noFill/>
          </p:spPr>
          <p:txBody>
            <a:bodyPr wrap="none" rtlCol="0">
              <a:spAutoFit/>
            </a:bodyPr>
            <a:lstStyle/>
            <a:p>
              <a:r>
                <a:rPr lang="en-GB" sz="900" b="1" dirty="0" smtClean="0">
                  <a:solidFill>
                    <a:srgbClr val="FFFFFF"/>
                  </a:solidFill>
                  <a:latin typeface="Bangla MN"/>
                  <a:cs typeface="Bangla MN"/>
                </a:rPr>
                <a:t>BDT</a:t>
              </a:r>
              <a:endParaRPr lang="en-GB" sz="900" b="1" dirty="0">
                <a:solidFill>
                  <a:srgbClr val="FFFFFF"/>
                </a:solidFill>
                <a:latin typeface="Bangla MN"/>
                <a:cs typeface="Bangla MN"/>
              </a:endParaRPr>
            </a:p>
          </p:txBody>
        </p:sp>
      </p:grpSp>
      <p:grpSp>
        <p:nvGrpSpPr>
          <p:cNvPr id="51" name="Group 50"/>
          <p:cNvGrpSpPr/>
          <p:nvPr/>
        </p:nvGrpSpPr>
        <p:grpSpPr>
          <a:xfrm rot="20145015">
            <a:off x="2009419" y="923378"/>
            <a:ext cx="568348" cy="518262"/>
            <a:chOff x="2597001" y="1890036"/>
            <a:chExt cx="846110" cy="789785"/>
          </a:xfrm>
        </p:grpSpPr>
        <p:sp>
          <p:nvSpPr>
            <p:cNvPr id="52" name="Rectangle 51"/>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a:p>
          </p:txBody>
        </p:sp>
        <p:grpSp>
          <p:nvGrpSpPr>
            <p:cNvPr id="53" name="Shape 565"/>
            <p:cNvGrpSpPr/>
            <p:nvPr/>
          </p:nvGrpSpPr>
          <p:grpSpPr>
            <a:xfrm>
              <a:off x="2597001" y="1890036"/>
              <a:ext cx="846110" cy="789785"/>
              <a:chOff x="2583100" y="2973775"/>
              <a:chExt cx="461550" cy="437200"/>
            </a:xfrm>
          </p:grpSpPr>
          <p:sp>
            <p:nvSpPr>
              <p:cNvPr id="55"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sp>
            <p:nvSpPr>
              <p:cNvPr id="56"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grpSp>
        <p:sp>
          <p:nvSpPr>
            <p:cNvPr id="54" name="TextBox 53"/>
            <p:cNvSpPr txBox="1"/>
            <p:nvPr/>
          </p:nvSpPr>
          <p:spPr>
            <a:xfrm>
              <a:off x="2700661" y="2035073"/>
              <a:ext cx="726330" cy="351767"/>
            </a:xfrm>
            <a:prstGeom prst="rect">
              <a:avLst/>
            </a:prstGeom>
            <a:noFill/>
          </p:spPr>
          <p:txBody>
            <a:bodyPr wrap="none" rtlCol="0">
              <a:spAutoFit/>
            </a:bodyPr>
            <a:lstStyle/>
            <a:p>
              <a:r>
                <a:rPr lang="en-GB" sz="900" b="1" dirty="0" smtClean="0">
                  <a:solidFill>
                    <a:srgbClr val="FFFFFF"/>
                  </a:solidFill>
                  <a:latin typeface="Bangla MN"/>
                  <a:cs typeface="Bangla MN"/>
                </a:rPr>
                <a:t>BDT</a:t>
              </a:r>
              <a:endParaRPr lang="en-GB" sz="900" b="1" dirty="0">
                <a:solidFill>
                  <a:srgbClr val="FFFFFF"/>
                </a:solidFill>
                <a:latin typeface="Bangla MN"/>
                <a:cs typeface="Bangla MN"/>
              </a:endParaRPr>
            </a:p>
          </p:txBody>
        </p:sp>
      </p:grpSp>
    </p:spTree>
    <p:extLst>
      <p:ext uri="{BB962C8B-B14F-4D97-AF65-F5344CB8AC3E}">
        <p14:creationId xmlns:p14="http://schemas.microsoft.com/office/powerpoint/2010/main" val="273676393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4" name="Shape 104"/>
          <p:cNvSpPr txBox="1">
            <a:spLocks noGrp="1"/>
          </p:cNvSpPr>
          <p:nvPr>
            <p:ph type="sldNum" idx="10"/>
          </p:nvPr>
        </p:nvSpPr>
        <p:spPr>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33</a:t>
            </a:fld>
            <a:endParaRPr/>
          </a:p>
        </p:txBody>
      </p:sp>
      <p:pic>
        <p:nvPicPr>
          <p:cNvPr id="6" name="Picture 5" descr="reg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 y="1155771"/>
            <a:ext cx="7670801" cy="2612219"/>
          </a:xfrm>
          <a:prstGeom prst="rect">
            <a:avLst/>
          </a:prstGeom>
        </p:spPr>
      </p:pic>
      <p:sp>
        <p:nvSpPr>
          <p:cNvPr id="13" name="Freeform 505"/>
          <p:cNvSpPr>
            <a:spLocks noEditPoints="1"/>
          </p:cNvSpPr>
          <p:nvPr/>
        </p:nvSpPr>
        <p:spPr bwMode="auto">
          <a:xfrm rot="21369188">
            <a:off x="3853992" y="3570460"/>
            <a:ext cx="1375511" cy="843865"/>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bodyPr>
          <a:lstStyle/>
          <a:p>
            <a:pPr algn="ctr"/>
            <a:r>
              <a:rPr lang="en-US" sz="1600" b="1" dirty="0" smtClean="0">
                <a:solidFill>
                  <a:schemeClr val="accent5"/>
                </a:solidFill>
                <a:effectLst/>
              </a:rPr>
              <a:t>Fit on </a:t>
            </a:r>
            <a:r>
              <a:rPr lang="en-US" sz="1600" b="1" dirty="0" err="1" smtClean="0">
                <a:solidFill>
                  <a:schemeClr val="accent5"/>
                </a:solidFill>
                <a:effectLst/>
              </a:rPr>
              <a:t>m</a:t>
            </a:r>
            <a:r>
              <a:rPr lang="en-US" sz="1600" b="1" baseline="-25000" dirty="0" err="1" smtClean="0">
                <a:solidFill>
                  <a:schemeClr val="accent5"/>
                </a:solidFill>
                <a:effectLst/>
              </a:rPr>
              <a:t>T</a:t>
            </a:r>
            <a:r>
              <a:rPr lang="en-US" sz="1600" b="1" dirty="0" smtClean="0">
                <a:solidFill>
                  <a:schemeClr val="accent5"/>
                </a:solidFill>
                <a:effectLst/>
              </a:rPr>
              <a:t>(W)</a:t>
            </a:r>
            <a:endParaRPr lang="en-US" sz="1600" b="1" dirty="0">
              <a:solidFill>
                <a:schemeClr val="accent5"/>
              </a:solidFill>
              <a:effectLst/>
            </a:endParaRPr>
          </a:p>
        </p:txBody>
      </p:sp>
      <p:sp>
        <p:nvSpPr>
          <p:cNvPr id="14" name="Freeform 505"/>
          <p:cNvSpPr>
            <a:spLocks noEditPoints="1"/>
          </p:cNvSpPr>
          <p:nvPr/>
        </p:nvSpPr>
        <p:spPr bwMode="auto">
          <a:xfrm rot="21369188">
            <a:off x="1222551" y="3528448"/>
            <a:ext cx="1375511" cy="843865"/>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bodyPr>
          <a:lstStyle/>
          <a:p>
            <a:pPr algn="ctr"/>
            <a:r>
              <a:rPr lang="en-US" sz="1600" b="1" dirty="0" smtClean="0">
                <a:solidFill>
                  <a:schemeClr val="accent2">
                    <a:lumMod val="75000"/>
                  </a:schemeClr>
                </a:solidFill>
                <a:effectLst/>
              </a:rPr>
              <a:t>count</a:t>
            </a:r>
            <a:endParaRPr lang="en-US" sz="1600" b="1" dirty="0">
              <a:solidFill>
                <a:schemeClr val="accent2">
                  <a:lumMod val="75000"/>
                </a:schemeClr>
              </a:solidFill>
              <a:effectLst/>
            </a:endParaRPr>
          </a:p>
        </p:txBody>
      </p:sp>
      <p:sp>
        <p:nvSpPr>
          <p:cNvPr id="15" name="Freeform 505"/>
          <p:cNvSpPr>
            <a:spLocks noEditPoints="1"/>
          </p:cNvSpPr>
          <p:nvPr/>
        </p:nvSpPr>
        <p:spPr bwMode="auto">
          <a:xfrm rot="21369188">
            <a:off x="6505751" y="3528448"/>
            <a:ext cx="1375511" cy="843865"/>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bodyPr>
          <a:lstStyle/>
          <a:p>
            <a:pPr algn="ctr"/>
            <a:r>
              <a:rPr lang="en-US" sz="1600" b="1" dirty="0" smtClean="0">
                <a:solidFill>
                  <a:srgbClr val="AB7A22"/>
                </a:solidFill>
                <a:effectLst/>
              </a:rPr>
              <a:t>count</a:t>
            </a:r>
            <a:endParaRPr lang="en-US" sz="1600" b="1" dirty="0">
              <a:solidFill>
                <a:srgbClr val="AB7A22"/>
              </a:solidFill>
              <a:effectLst/>
            </a:endParaRPr>
          </a:p>
        </p:txBody>
      </p:sp>
      <p:sp>
        <p:nvSpPr>
          <p:cNvPr id="10" name="TextBox 9"/>
          <p:cNvSpPr txBox="1"/>
          <p:nvPr/>
        </p:nvSpPr>
        <p:spPr>
          <a:xfrm>
            <a:off x="805955" y="4391630"/>
            <a:ext cx="1927091" cy="523220"/>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Outside Z mass window</a:t>
            </a:r>
            <a:endParaRPr lang="en-GB" dirty="0">
              <a:solidFill>
                <a:srgbClr val="712627"/>
              </a:solidFill>
            </a:endParaRPr>
          </a:p>
        </p:txBody>
      </p:sp>
      <p:sp>
        <p:nvSpPr>
          <p:cNvPr id="16" name="TextBox 15"/>
          <p:cNvSpPr txBox="1"/>
          <p:nvPr/>
        </p:nvSpPr>
        <p:spPr>
          <a:xfrm>
            <a:off x="6326716" y="4391630"/>
            <a:ext cx="1927091" cy="523220"/>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Outside Z mass window</a:t>
            </a:r>
            <a:endParaRPr lang="en-GB" dirty="0">
              <a:solidFill>
                <a:srgbClr val="712627"/>
              </a:solidFill>
            </a:endParaRPr>
          </a:p>
        </p:txBody>
      </p:sp>
      <p:sp>
        <p:nvSpPr>
          <p:cNvPr id="17" name="TextBox 16"/>
          <p:cNvSpPr txBox="1"/>
          <p:nvPr/>
        </p:nvSpPr>
        <p:spPr>
          <a:xfrm>
            <a:off x="7119193" y="1467203"/>
            <a:ext cx="1927091" cy="523220"/>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Inside Z mass window</a:t>
            </a:r>
            <a:endParaRPr lang="en-GB" dirty="0">
              <a:solidFill>
                <a:srgbClr val="712627"/>
              </a:solidFill>
            </a:endParaRPr>
          </a:p>
        </p:txBody>
      </p:sp>
      <p:sp>
        <p:nvSpPr>
          <p:cNvPr id="18" name="TextBox 17"/>
          <p:cNvSpPr txBox="1"/>
          <p:nvPr/>
        </p:nvSpPr>
        <p:spPr>
          <a:xfrm>
            <a:off x="394808" y="1528163"/>
            <a:ext cx="1927091" cy="523220"/>
          </a:xfrm>
          <a:prstGeom prst="rect">
            <a:avLst/>
          </a:prstGeom>
          <a:noFill/>
        </p:spPr>
        <p:txBody>
          <a:bodyPr wrap="square" rtlCol="0">
            <a:spAutoFit/>
          </a:bodyPr>
          <a:lstStyle/>
          <a:p>
            <a:pPr marL="285750" indent="-285750">
              <a:buFont typeface="Wingdings" charset="2"/>
              <a:buChar char="v"/>
            </a:pPr>
            <a:r>
              <a:rPr lang="en-GB" dirty="0" smtClean="0">
                <a:solidFill>
                  <a:srgbClr val="712627"/>
                </a:solidFill>
              </a:rPr>
              <a:t>Inside Z mass window</a:t>
            </a:r>
            <a:endParaRPr lang="en-GB" dirty="0">
              <a:solidFill>
                <a:srgbClr val="712627"/>
              </a:solidFill>
            </a:endParaRPr>
          </a:p>
        </p:txBody>
      </p:sp>
      <p:sp>
        <p:nvSpPr>
          <p:cNvPr id="22" name="Rectangle 21"/>
          <p:cNvSpPr/>
          <p:nvPr/>
        </p:nvSpPr>
        <p:spPr>
          <a:xfrm>
            <a:off x="3322321" y="2132665"/>
            <a:ext cx="2550160" cy="4411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 name="Picture 3" descr="Screen Shot 2018-01-12 at 10.34.17.png"/>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76211" y="2492493"/>
            <a:ext cx="3450500" cy="2275064"/>
          </a:xfrm>
          <a:prstGeom prst="rect">
            <a:avLst/>
          </a:prstGeom>
        </p:spPr>
      </p:pic>
      <p:cxnSp>
        <p:nvCxnSpPr>
          <p:cNvPr id="7" name="Straight Connector 6"/>
          <p:cNvCxnSpPr/>
          <p:nvPr/>
        </p:nvCxnSpPr>
        <p:spPr>
          <a:xfrm>
            <a:off x="4399280" y="3322320"/>
            <a:ext cx="10160" cy="1198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080001" y="3322320"/>
            <a:ext cx="10160" cy="119893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586480" y="3221646"/>
            <a:ext cx="528322" cy="261610"/>
          </a:xfrm>
          <a:prstGeom prst="rect">
            <a:avLst/>
          </a:prstGeom>
          <a:noFill/>
        </p:spPr>
        <p:txBody>
          <a:bodyPr wrap="square" rtlCol="0">
            <a:spAutoFit/>
          </a:bodyPr>
          <a:lstStyle/>
          <a:p>
            <a:r>
              <a:rPr lang="en-GB" sz="1100" b="1" dirty="0" smtClean="0">
                <a:solidFill>
                  <a:schemeClr val="accent1"/>
                </a:solidFill>
              </a:rPr>
              <a:t>OUT</a:t>
            </a:r>
            <a:endParaRPr lang="en-GB" sz="1100" b="1" dirty="0">
              <a:solidFill>
                <a:schemeClr val="accent1"/>
              </a:solidFill>
            </a:endParaRPr>
          </a:p>
        </p:txBody>
      </p:sp>
      <p:sp>
        <p:nvSpPr>
          <p:cNvPr id="23" name="TextBox 22"/>
          <p:cNvSpPr txBox="1"/>
          <p:nvPr/>
        </p:nvSpPr>
        <p:spPr>
          <a:xfrm>
            <a:off x="5516880" y="3221646"/>
            <a:ext cx="528322" cy="261610"/>
          </a:xfrm>
          <a:prstGeom prst="rect">
            <a:avLst/>
          </a:prstGeom>
          <a:noFill/>
        </p:spPr>
        <p:txBody>
          <a:bodyPr wrap="square" rtlCol="0">
            <a:spAutoFit/>
          </a:bodyPr>
          <a:lstStyle/>
          <a:p>
            <a:r>
              <a:rPr lang="en-GB" sz="1100" b="1" dirty="0" smtClean="0">
                <a:solidFill>
                  <a:schemeClr val="accent1"/>
                </a:solidFill>
              </a:rPr>
              <a:t>OUT</a:t>
            </a:r>
            <a:endParaRPr lang="en-GB" sz="1100" b="1" dirty="0">
              <a:solidFill>
                <a:schemeClr val="accent1"/>
              </a:solidFill>
            </a:endParaRPr>
          </a:p>
        </p:txBody>
      </p:sp>
      <p:sp>
        <p:nvSpPr>
          <p:cNvPr id="24" name="TextBox 23"/>
          <p:cNvSpPr txBox="1"/>
          <p:nvPr/>
        </p:nvSpPr>
        <p:spPr>
          <a:xfrm>
            <a:off x="4480560" y="3221645"/>
            <a:ext cx="528322" cy="261610"/>
          </a:xfrm>
          <a:prstGeom prst="rect">
            <a:avLst/>
          </a:prstGeom>
          <a:noFill/>
        </p:spPr>
        <p:txBody>
          <a:bodyPr wrap="square" rtlCol="0">
            <a:spAutoFit/>
          </a:bodyPr>
          <a:lstStyle/>
          <a:p>
            <a:pPr algn="ctr"/>
            <a:r>
              <a:rPr lang="en-GB" sz="1100" b="1" dirty="0" smtClean="0">
                <a:solidFill>
                  <a:schemeClr val="accent1"/>
                </a:solidFill>
              </a:rPr>
              <a:t>IN</a:t>
            </a:r>
            <a:endParaRPr lang="en-GB" sz="1100" b="1" dirty="0">
              <a:solidFill>
                <a:schemeClr val="accent1"/>
              </a:solidFill>
            </a:endParaRPr>
          </a:p>
        </p:txBody>
      </p:sp>
      <p:pic>
        <p:nvPicPr>
          <p:cNvPr id="25" name="Picture 7" descr="E:\fppt\template\arrows\arrow5.png"/>
          <p:cNvPicPr>
            <a:picLocks noChangeAspect="1" noChangeArrowheads="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53576" t="1" b="-1"/>
          <a:stretch/>
        </p:blipFill>
        <p:spPr bwMode="auto">
          <a:xfrm rot="21366321">
            <a:off x="2542036" y="3845695"/>
            <a:ext cx="1346955" cy="5927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7" descr="E:\fppt\template\arrows\arrow5.png"/>
          <p:cNvPicPr>
            <a:picLocks noChangeAspect="1" noChangeArrowheads="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69777" t="1" b="-1"/>
          <a:stretch/>
        </p:blipFill>
        <p:spPr bwMode="auto">
          <a:xfrm rot="10377568">
            <a:off x="5698198" y="3576780"/>
            <a:ext cx="876895" cy="5927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508005" y="2132665"/>
            <a:ext cx="1329189" cy="4411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7294885" y="2122505"/>
            <a:ext cx="1329189" cy="4411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6924618" y="2122510"/>
            <a:ext cx="1329189" cy="217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985550" y="2166118"/>
            <a:ext cx="1329189" cy="217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7" name="Group 26"/>
          <p:cNvGrpSpPr/>
          <p:nvPr/>
        </p:nvGrpSpPr>
        <p:grpSpPr>
          <a:xfrm>
            <a:off x="6431951" y="846330"/>
            <a:ext cx="1091080" cy="652722"/>
            <a:chOff x="6431951" y="846330"/>
            <a:chExt cx="1091080" cy="652722"/>
          </a:xfrm>
        </p:grpSpPr>
        <p:sp>
          <p:nvSpPr>
            <p:cNvPr id="28" name="Oval 27"/>
            <p:cNvSpPr/>
            <p:nvPr/>
          </p:nvSpPr>
          <p:spPr>
            <a:xfrm rot="1150855">
              <a:off x="6474206" y="942047"/>
              <a:ext cx="1003191" cy="53736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3" name="Shape 607"/>
            <p:cNvGrpSpPr/>
            <p:nvPr/>
          </p:nvGrpSpPr>
          <p:grpSpPr>
            <a:xfrm rot="1417199">
              <a:off x="6812112" y="1083541"/>
              <a:ext cx="327847" cy="237934"/>
              <a:chOff x="3932350" y="3714775"/>
              <a:chExt cx="439650" cy="319075"/>
            </a:xfrm>
          </p:grpSpPr>
          <p:sp>
            <p:nvSpPr>
              <p:cNvPr id="35" name="Shape 608"/>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609"/>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610"/>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611"/>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612"/>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4" name="Freeform 505"/>
            <p:cNvSpPr>
              <a:spLocks noEditPoints="1"/>
            </p:cNvSpPr>
            <p:nvPr/>
          </p:nvSpPr>
          <p:spPr bwMode="auto">
            <a:xfrm rot="1945314">
              <a:off x="6431951" y="846330"/>
              <a:ext cx="1091080" cy="652722"/>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bodyPr>
            <a:lstStyle/>
            <a:p>
              <a:pPr algn="ctr"/>
              <a:endParaRPr lang="en-US" sz="1600" b="1" dirty="0">
                <a:solidFill>
                  <a:srgbClr val="3A81BA"/>
                </a:solidFill>
                <a:effectLst>
                  <a:glow rad="1257300">
                    <a:schemeClr val="bg1">
                      <a:alpha val="95000"/>
                    </a:schemeClr>
                  </a:glow>
                </a:effectLst>
              </a:endParaRPr>
            </a:p>
          </p:txBody>
        </p:sp>
      </p:grpSp>
      <p:grpSp>
        <p:nvGrpSpPr>
          <p:cNvPr id="40" name="Group 39"/>
          <p:cNvGrpSpPr/>
          <p:nvPr/>
        </p:nvGrpSpPr>
        <p:grpSpPr>
          <a:xfrm>
            <a:off x="1717635" y="829412"/>
            <a:ext cx="1092481" cy="652722"/>
            <a:chOff x="1717635" y="829412"/>
            <a:chExt cx="1092481" cy="652722"/>
          </a:xfrm>
        </p:grpSpPr>
        <p:sp>
          <p:nvSpPr>
            <p:cNvPr id="41" name="Oval 40"/>
            <p:cNvSpPr/>
            <p:nvPr/>
          </p:nvSpPr>
          <p:spPr>
            <a:xfrm rot="19873106">
              <a:off x="1806925" y="896908"/>
              <a:ext cx="1003191" cy="53736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2" name="Group 41"/>
            <p:cNvGrpSpPr/>
            <p:nvPr/>
          </p:nvGrpSpPr>
          <p:grpSpPr>
            <a:xfrm>
              <a:off x="1717635" y="829412"/>
              <a:ext cx="1091080" cy="652722"/>
              <a:chOff x="1717635" y="829412"/>
              <a:chExt cx="1091080" cy="652722"/>
            </a:xfrm>
          </p:grpSpPr>
          <p:grpSp>
            <p:nvGrpSpPr>
              <p:cNvPr id="43" name="Shape 607"/>
              <p:cNvGrpSpPr/>
              <p:nvPr/>
            </p:nvGrpSpPr>
            <p:grpSpPr>
              <a:xfrm rot="20139450">
                <a:off x="2097796" y="1066623"/>
                <a:ext cx="327847" cy="237934"/>
                <a:chOff x="3932350" y="3714775"/>
                <a:chExt cx="439650" cy="319075"/>
              </a:xfrm>
            </p:grpSpPr>
            <p:sp>
              <p:nvSpPr>
                <p:cNvPr id="45" name="Shape 608"/>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609"/>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610"/>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611"/>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612"/>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4" name="Freeform 505"/>
              <p:cNvSpPr>
                <a:spLocks noEditPoints="1"/>
              </p:cNvSpPr>
              <p:nvPr/>
            </p:nvSpPr>
            <p:spPr bwMode="auto">
              <a:xfrm rot="20667565">
                <a:off x="1717635" y="829412"/>
                <a:ext cx="1091080" cy="652722"/>
              </a:xfrm>
              <a:custGeom>
                <a:avLst/>
                <a:gdLst>
                  <a:gd name="T0" fmla="*/ 123 w 452"/>
                  <a:gd name="T1" fmla="*/ 17 h 285"/>
                  <a:gd name="T2" fmla="*/ 335 w 452"/>
                  <a:gd name="T3" fmla="*/ 260 h 285"/>
                  <a:gd name="T4" fmla="*/ 115 w 452"/>
                  <a:gd name="T5" fmla="*/ 281 h 285"/>
                  <a:gd name="T6" fmla="*/ 2 w 452"/>
                  <a:gd name="T7" fmla="*/ 219 h 285"/>
                  <a:gd name="T8" fmla="*/ 82 w 452"/>
                  <a:gd name="T9" fmla="*/ 78 h 285"/>
                  <a:gd name="T10" fmla="*/ 215 w 452"/>
                  <a:gd name="T11" fmla="*/ 18 h 285"/>
                  <a:gd name="T12" fmla="*/ 192 w 452"/>
                  <a:gd name="T13" fmla="*/ 18 h 285"/>
                  <a:gd name="T14" fmla="*/ 146 w 452"/>
                  <a:gd name="T15" fmla="*/ 20 h 285"/>
                  <a:gd name="T16" fmla="*/ 127 w 452"/>
                  <a:gd name="T17" fmla="*/ 24 h 285"/>
                  <a:gd name="T18" fmla="*/ 133 w 452"/>
                  <a:gd name="T19" fmla="*/ 22 h 285"/>
                  <a:gd name="T20" fmla="*/ 216 w 452"/>
                  <a:gd name="T21" fmla="*/ 13 h 285"/>
                  <a:gd name="T22" fmla="*/ 131 w 452"/>
                  <a:gd name="T23" fmla="*/ 18 h 285"/>
                  <a:gd name="T24" fmla="*/ 130 w 452"/>
                  <a:gd name="T25" fmla="*/ 17 h 285"/>
                  <a:gd name="T26" fmla="*/ 174 w 452"/>
                  <a:gd name="T27" fmla="*/ 11 h 285"/>
                  <a:gd name="T28" fmla="*/ 158 w 452"/>
                  <a:gd name="T29" fmla="*/ 12 h 285"/>
                  <a:gd name="T30" fmla="*/ 130 w 452"/>
                  <a:gd name="T31" fmla="*/ 16 h 285"/>
                  <a:gd name="T32" fmla="*/ 130 w 452"/>
                  <a:gd name="T33" fmla="*/ 16 h 285"/>
                  <a:gd name="T34" fmla="*/ 160 w 452"/>
                  <a:gd name="T35" fmla="*/ 10 h 285"/>
                  <a:gd name="T36" fmla="*/ 129 w 452"/>
                  <a:gd name="T37" fmla="*/ 15 h 285"/>
                  <a:gd name="T38" fmla="*/ 125 w 452"/>
                  <a:gd name="T39" fmla="*/ 16 h 285"/>
                  <a:gd name="T40" fmla="*/ 135 w 452"/>
                  <a:gd name="T41" fmla="*/ 13 h 285"/>
                  <a:gd name="T42" fmla="*/ 182 w 452"/>
                  <a:gd name="T43" fmla="*/ 7 h 285"/>
                  <a:gd name="T44" fmla="*/ 254 w 452"/>
                  <a:gd name="T45" fmla="*/ 7 h 285"/>
                  <a:gd name="T46" fmla="*/ 271 w 452"/>
                  <a:gd name="T47" fmla="*/ 8 h 285"/>
                  <a:gd name="T48" fmla="*/ 354 w 452"/>
                  <a:gd name="T49" fmla="*/ 2 h 285"/>
                  <a:gd name="T50" fmla="*/ 360 w 452"/>
                  <a:gd name="T51" fmla="*/ 0 h 285"/>
                  <a:gd name="T52" fmla="*/ 367 w 452"/>
                  <a:gd name="T53" fmla="*/ 1 h 285"/>
                  <a:gd name="T54" fmla="*/ 376 w 452"/>
                  <a:gd name="T55" fmla="*/ 6 h 285"/>
                  <a:gd name="T56" fmla="*/ 377 w 452"/>
                  <a:gd name="T57" fmla="*/ 17 h 285"/>
                  <a:gd name="T58" fmla="*/ 368 w 452"/>
                  <a:gd name="T59" fmla="*/ 23 h 285"/>
                  <a:gd name="T60" fmla="*/ 361 w 452"/>
                  <a:gd name="T61" fmla="*/ 23 h 285"/>
                  <a:gd name="T62" fmla="*/ 354 w 452"/>
                  <a:gd name="T63" fmla="*/ 21 h 285"/>
                  <a:gd name="T64" fmla="*/ 342 w 452"/>
                  <a:gd name="T65" fmla="*/ 29 h 285"/>
                  <a:gd name="T66" fmla="*/ 422 w 452"/>
                  <a:gd name="T67" fmla="*/ 87 h 285"/>
                  <a:gd name="T68" fmla="*/ 156 w 452"/>
                  <a:gd name="T69" fmla="*/ 10 h 285"/>
                  <a:gd name="T70" fmla="*/ 180 w 452"/>
                  <a:gd name="T71" fmla="*/ 8 h 285"/>
                  <a:gd name="T72" fmla="*/ 218 w 452"/>
                  <a:gd name="T73" fmla="*/ 17 h 285"/>
                  <a:gd name="T74" fmla="*/ 335 w 452"/>
                  <a:gd name="T75" fmla="*/ 43 h 285"/>
                  <a:gd name="T76" fmla="*/ 282 w 452"/>
                  <a:gd name="T77" fmla="*/ 25 h 285"/>
                  <a:gd name="T78" fmla="*/ 137 w 452"/>
                  <a:gd name="T79" fmla="*/ 65 h 285"/>
                  <a:gd name="T80" fmla="*/ 17 w 452"/>
                  <a:gd name="T81" fmla="*/ 205 h 285"/>
                  <a:gd name="T82" fmla="*/ 136 w 452"/>
                  <a:gd name="T83" fmla="*/ 266 h 285"/>
                  <a:gd name="T84" fmla="*/ 341 w 452"/>
                  <a:gd name="T85" fmla="*/ 240 h 285"/>
                  <a:gd name="T86" fmla="*/ 123 w 452"/>
                  <a:gd name="T87" fmla="*/ 16 h 285"/>
                  <a:gd name="T88" fmla="*/ 123 w 452"/>
                  <a:gd name="T89" fmla="*/ 19 h 285"/>
                  <a:gd name="T90" fmla="*/ 124 w 452"/>
                  <a:gd name="T91" fmla="*/ 19 h 285"/>
                  <a:gd name="T92" fmla="*/ 124 w 452"/>
                  <a:gd name="T93" fmla="*/ 17 h 285"/>
                  <a:gd name="T94" fmla="*/ 248 w 452"/>
                  <a:gd name="T95" fmla="*/ 5 h 285"/>
                  <a:gd name="T96" fmla="*/ 124 w 452"/>
                  <a:gd name="T97" fmla="*/ 22 h 285"/>
                  <a:gd name="T98" fmla="*/ 123 w 452"/>
                  <a:gd name="T99" fmla="*/ 22 h 285"/>
                  <a:gd name="T100" fmla="*/ 124 w 452"/>
                  <a:gd name="T101" fmla="*/ 16 h 285"/>
                  <a:gd name="T102" fmla="*/ 125 w 452"/>
                  <a:gd name="T103" fmla="*/ 19 h 285"/>
                  <a:gd name="T104" fmla="*/ 161 w 452"/>
                  <a:gd name="T105" fmla="*/ 18 h 285"/>
                  <a:gd name="T106" fmla="*/ 187 w 452"/>
                  <a:gd name="T107" fmla="*/ 18 h 285"/>
                  <a:gd name="T108" fmla="*/ 125 w 452"/>
                  <a:gd name="T109" fmla="*/ 25 h 285"/>
                  <a:gd name="T110" fmla="*/ 123 w 452"/>
                  <a:gd name="T111" fmla="*/ 17 h 285"/>
                  <a:gd name="T112" fmla="*/ 312 w 452"/>
                  <a:gd name="T113" fmla="*/ 35 h 285"/>
                  <a:gd name="T114" fmla="*/ 131 w 452"/>
                  <a:gd name="T115" fmla="*/ 26 h 285"/>
                  <a:gd name="T116" fmla="*/ 121 w 452"/>
                  <a:gd name="T117" fmla="*/ 25 h 285"/>
                  <a:gd name="T118" fmla="*/ 121 w 452"/>
                  <a:gd name="T119" fmla="*/ 23 h 285"/>
                  <a:gd name="T120" fmla="*/ 121 w 452"/>
                  <a:gd name="T121" fmla="*/ 1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2" h="285">
                    <a:moveTo>
                      <a:pt x="126" y="23"/>
                    </a:moveTo>
                    <a:cubicBezTo>
                      <a:pt x="126" y="24"/>
                      <a:pt x="125" y="23"/>
                      <a:pt x="125" y="24"/>
                    </a:cubicBezTo>
                    <a:cubicBezTo>
                      <a:pt x="125" y="23"/>
                      <a:pt x="125" y="23"/>
                      <a:pt x="126" y="23"/>
                    </a:cubicBezTo>
                    <a:close/>
                    <a:moveTo>
                      <a:pt x="123" y="17"/>
                    </a:moveTo>
                    <a:cubicBezTo>
                      <a:pt x="123" y="17"/>
                      <a:pt x="123" y="17"/>
                      <a:pt x="123" y="17"/>
                    </a:cubicBezTo>
                    <a:cubicBezTo>
                      <a:pt x="123" y="17"/>
                      <a:pt x="123" y="17"/>
                      <a:pt x="123" y="17"/>
                    </a:cubicBezTo>
                    <a:cubicBezTo>
                      <a:pt x="124" y="17"/>
                      <a:pt x="123" y="17"/>
                      <a:pt x="123" y="17"/>
                    </a:cubicBezTo>
                    <a:close/>
                    <a:moveTo>
                      <a:pt x="449" y="171"/>
                    </a:moveTo>
                    <a:cubicBezTo>
                      <a:pt x="446" y="182"/>
                      <a:pt x="441" y="191"/>
                      <a:pt x="435" y="199"/>
                    </a:cubicBezTo>
                    <a:cubicBezTo>
                      <a:pt x="423" y="216"/>
                      <a:pt x="407" y="229"/>
                      <a:pt x="389" y="238"/>
                    </a:cubicBezTo>
                    <a:cubicBezTo>
                      <a:pt x="380" y="243"/>
                      <a:pt x="370" y="246"/>
                      <a:pt x="361" y="250"/>
                    </a:cubicBezTo>
                    <a:cubicBezTo>
                      <a:pt x="353" y="253"/>
                      <a:pt x="344" y="257"/>
                      <a:pt x="335" y="260"/>
                    </a:cubicBezTo>
                    <a:cubicBezTo>
                      <a:pt x="317" y="266"/>
                      <a:pt x="296" y="272"/>
                      <a:pt x="278" y="276"/>
                    </a:cubicBezTo>
                    <a:cubicBezTo>
                      <a:pt x="273" y="277"/>
                      <a:pt x="268" y="278"/>
                      <a:pt x="262" y="279"/>
                    </a:cubicBezTo>
                    <a:cubicBezTo>
                      <a:pt x="250" y="281"/>
                      <a:pt x="236" y="283"/>
                      <a:pt x="223" y="284"/>
                    </a:cubicBezTo>
                    <a:cubicBezTo>
                      <a:pt x="210" y="285"/>
                      <a:pt x="197" y="285"/>
                      <a:pt x="186" y="285"/>
                    </a:cubicBezTo>
                    <a:cubicBezTo>
                      <a:pt x="170" y="285"/>
                      <a:pt x="152" y="285"/>
                      <a:pt x="135" y="283"/>
                    </a:cubicBezTo>
                    <a:cubicBezTo>
                      <a:pt x="128" y="283"/>
                      <a:pt x="121" y="282"/>
                      <a:pt x="115" y="281"/>
                    </a:cubicBezTo>
                    <a:cubicBezTo>
                      <a:pt x="112" y="281"/>
                      <a:pt x="109" y="281"/>
                      <a:pt x="106" y="281"/>
                    </a:cubicBezTo>
                    <a:cubicBezTo>
                      <a:pt x="95" y="279"/>
                      <a:pt x="83" y="277"/>
                      <a:pt x="72" y="274"/>
                    </a:cubicBezTo>
                    <a:cubicBezTo>
                      <a:pt x="65" y="272"/>
                      <a:pt x="60" y="271"/>
                      <a:pt x="54" y="269"/>
                    </a:cubicBezTo>
                    <a:cubicBezTo>
                      <a:pt x="45" y="265"/>
                      <a:pt x="34" y="260"/>
                      <a:pt x="23" y="252"/>
                    </a:cubicBezTo>
                    <a:cubicBezTo>
                      <a:pt x="18" y="248"/>
                      <a:pt x="14" y="243"/>
                      <a:pt x="10" y="238"/>
                    </a:cubicBezTo>
                    <a:cubicBezTo>
                      <a:pt x="6" y="232"/>
                      <a:pt x="3" y="226"/>
                      <a:pt x="2" y="219"/>
                    </a:cubicBezTo>
                    <a:cubicBezTo>
                      <a:pt x="0" y="213"/>
                      <a:pt x="0" y="206"/>
                      <a:pt x="0" y="200"/>
                    </a:cubicBezTo>
                    <a:cubicBezTo>
                      <a:pt x="0" y="197"/>
                      <a:pt x="0" y="194"/>
                      <a:pt x="1" y="190"/>
                    </a:cubicBezTo>
                    <a:cubicBezTo>
                      <a:pt x="2" y="179"/>
                      <a:pt x="7" y="165"/>
                      <a:pt x="13" y="155"/>
                    </a:cubicBezTo>
                    <a:cubicBezTo>
                      <a:pt x="15" y="150"/>
                      <a:pt x="18" y="145"/>
                      <a:pt x="22" y="140"/>
                    </a:cubicBezTo>
                    <a:cubicBezTo>
                      <a:pt x="29" y="129"/>
                      <a:pt x="37" y="119"/>
                      <a:pt x="44" y="112"/>
                    </a:cubicBezTo>
                    <a:cubicBezTo>
                      <a:pt x="53" y="102"/>
                      <a:pt x="69" y="88"/>
                      <a:pt x="82" y="78"/>
                    </a:cubicBezTo>
                    <a:cubicBezTo>
                      <a:pt x="83" y="77"/>
                      <a:pt x="83" y="77"/>
                      <a:pt x="84" y="77"/>
                    </a:cubicBezTo>
                    <a:cubicBezTo>
                      <a:pt x="94" y="70"/>
                      <a:pt x="104" y="62"/>
                      <a:pt x="114" y="57"/>
                    </a:cubicBezTo>
                    <a:cubicBezTo>
                      <a:pt x="116" y="56"/>
                      <a:pt x="116" y="56"/>
                      <a:pt x="117" y="55"/>
                    </a:cubicBezTo>
                    <a:cubicBezTo>
                      <a:pt x="131" y="47"/>
                      <a:pt x="131" y="47"/>
                      <a:pt x="131" y="47"/>
                    </a:cubicBezTo>
                    <a:cubicBezTo>
                      <a:pt x="152" y="38"/>
                      <a:pt x="167" y="32"/>
                      <a:pt x="186" y="26"/>
                    </a:cubicBezTo>
                    <a:cubicBezTo>
                      <a:pt x="195" y="23"/>
                      <a:pt x="205" y="20"/>
                      <a:pt x="215" y="18"/>
                    </a:cubicBezTo>
                    <a:cubicBezTo>
                      <a:pt x="215" y="18"/>
                      <a:pt x="215" y="18"/>
                      <a:pt x="215" y="18"/>
                    </a:cubicBezTo>
                    <a:cubicBezTo>
                      <a:pt x="215" y="18"/>
                      <a:pt x="215" y="18"/>
                      <a:pt x="215" y="18"/>
                    </a:cubicBezTo>
                    <a:cubicBezTo>
                      <a:pt x="215" y="18"/>
                      <a:pt x="215" y="18"/>
                      <a:pt x="215" y="18"/>
                    </a:cubicBezTo>
                    <a:cubicBezTo>
                      <a:pt x="212" y="18"/>
                      <a:pt x="210" y="18"/>
                      <a:pt x="207" y="18"/>
                    </a:cubicBezTo>
                    <a:cubicBezTo>
                      <a:pt x="204" y="18"/>
                      <a:pt x="204" y="18"/>
                      <a:pt x="199" y="18"/>
                    </a:cubicBezTo>
                    <a:cubicBezTo>
                      <a:pt x="195" y="18"/>
                      <a:pt x="196" y="18"/>
                      <a:pt x="192" y="18"/>
                    </a:cubicBezTo>
                    <a:cubicBezTo>
                      <a:pt x="192" y="18"/>
                      <a:pt x="188" y="18"/>
                      <a:pt x="187" y="18"/>
                    </a:cubicBezTo>
                    <a:cubicBezTo>
                      <a:pt x="187" y="18"/>
                      <a:pt x="188" y="18"/>
                      <a:pt x="187" y="18"/>
                    </a:cubicBezTo>
                    <a:cubicBezTo>
                      <a:pt x="184" y="18"/>
                      <a:pt x="174" y="19"/>
                      <a:pt x="168" y="19"/>
                    </a:cubicBezTo>
                    <a:cubicBezTo>
                      <a:pt x="161" y="20"/>
                      <a:pt x="153" y="21"/>
                      <a:pt x="145" y="22"/>
                    </a:cubicBezTo>
                    <a:cubicBezTo>
                      <a:pt x="153" y="20"/>
                      <a:pt x="159" y="19"/>
                      <a:pt x="161" y="19"/>
                    </a:cubicBezTo>
                    <a:cubicBezTo>
                      <a:pt x="157" y="19"/>
                      <a:pt x="151" y="20"/>
                      <a:pt x="146" y="20"/>
                    </a:cubicBezTo>
                    <a:cubicBezTo>
                      <a:pt x="137" y="22"/>
                      <a:pt x="137" y="22"/>
                      <a:pt x="137" y="22"/>
                    </a:cubicBezTo>
                    <a:cubicBezTo>
                      <a:pt x="133" y="22"/>
                      <a:pt x="133" y="22"/>
                      <a:pt x="133" y="22"/>
                    </a:cubicBezTo>
                    <a:cubicBezTo>
                      <a:pt x="132" y="23"/>
                      <a:pt x="132" y="23"/>
                      <a:pt x="132" y="23"/>
                    </a:cubicBezTo>
                    <a:cubicBezTo>
                      <a:pt x="131" y="23"/>
                      <a:pt x="131" y="23"/>
                      <a:pt x="131" y="23"/>
                    </a:cubicBezTo>
                    <a:cubicBezTo>
                      <a:pt x="131" y="23"/>
                      <a:pt x="131" y="23"/>
                      <a:pt x="131" y="23"/>
                    </a:cubicBezTo>
                    <a:cubicBezTo>
                      <a:pt x="130" y="23"/>
                      <a:pt x="128" y="23"/>
                      <a:pt x="127" y="24"/>
                    </a:cubicBezTo>
                    <a:cubicBezTo>
                      <a:pt x="127" y="24"/>
                      <a:pt x="127" y="24"/>
                      <a:pt x="127" y="24"/>
                    </a:cubicBezTo>
                    <a:cubicBezTo>
                      <a:pt x="125" y="24"/>
                      <a:pt x="123" y="25"/>
                      <a:pt x="122" y="25"/>
                    </a:cubicBezTo>
                    <a:cubicBezTo>
                      <a:pt x="125" y="24"/>
                      <a:pt x="128" y="23"/>
                      <a:pt x="131" y="22"/>
                    </a:cubicBezTo>
                    <a:cubicBezTo>
                      <a:pt x="131" y="22"/>
                      <a:pt x="131" y="22"/>
                      <a:pt x="131" y="22"/>
                    </a:cubicBezTo>
                    <a:cubicBezTo>
                      <a:pt x="131" y="22"/>
                      <a:pt x="131" y="22"/>
                      <a:pt x="131" y="22"/>
                    </a:cubicBezTo>
                    <a:cubicBezTo>
                      <a:pt x="133" y="22"/>
                      <a:pt x="133" y="22"/>
                      <a:pt x="133" y="22"/>
                    </a:cubicBezTo>
                    <a:cubicBezTo>
                      <a:pt x="137" y="21"/>
                      <a:pt x="142" y="21"/>
                      <a:pt x="147" y="20"/>
                    </a:cubicBezTo>
                    <a:cubicBezTo>
                      <a:pt x="156" y="19"/>
                      <a:pt x="166" y="18"/>
                      <a:pt x="173" y="17"/>
                    </a:cubicBezTo>
                    <a:cubicBezTo>
                      <a:pt x="182" y="16"/>
                      <a:pt x="187" y="16"/>
                      <a:pt x="182" y="15"/>
                    </a:cubicBezTo>
                    <a:cubicBezTo>
                      <a:pt x="171" y="16"/>
                      <a:pt x="161" y="17"/>
                      <a:pt x="150" y="18"/>
                    </a:cubicBezTo>
                    <a:cubicBezTo>
                      <a:pt x="148" y="18"/>
                      <a:pt x="146" y="18"/>
                      <a:pt x="149" y="18"/>
                    </a:cubicBezTo>
                    <a:cubicBezTo>
                      <a:pt x="171" y="14"/>
                      <a:pt x="197" y="13"/>
                      <a:pt x="216" y="13"/>
                    </a:cubicBezTo>
                    <a:cubicBezTo>
                      <a:pt x="226" y="14"/>
                      <a:pt x="226" y="14"/>
                      <a:pt x="226" y="14"/>
                    </a:cubicBezTo>
                    <a:cubicBezTo>
                      <a:pt x="231" y="13"/>
                      <a:pt x="231" y="13"/>
                      <a:pt x="231" y="13"/>
                    </a:cubicBezTo>
                    <a:cubicBezTo>
                      <a:pt x="230" y="13"/>
                      <a:pt x="229" y="13"/>
                      <a:pt x="229" y="13"/>
                    </a:cubicBezTo>
                    <a:cubicBezTo>
                      <a:pt x="207" y="12"/>
                      <a:pt x="190" y="11"/>
                      <a:pt x="167" y="13"/>
                    </a:cubicBezTo>
                    <a:cubicBezTo>
                      <a:pt x="164" y="13"/>
                      <a:pt x="161" y="13"/>
                      <a:pt x="158" y="14"/>
                    </a:cubicBezTo>
                    <a:cubicBezTo>
                      <a:pt x="151" y="14"/>
                      <a:pt x="140" y="16"/>
                      <a:pt x="131" y="18"/>
                    </a:cubicBezTo>
                    <a:cubicBezTo>
                      <a:pt x="130" y="18"/>
                      <a:pt x="130" y="18"/>
                      <a:pt x="130" y="18"/>
                    </a:cubicBezTo>
                    <a:cubicBezTo>
                      <a:pt x="130" y="18"/>
                      <a:pt x="130" y="18"/>
                      <a:pt x="130" y="18"/>
                    </a:cubicBezTo>
                    <a:cubicBezTo>
                      <a:pt x="130" y="18"/>
                      <a:pt x="130" y="18"/>
                      <a:pt x="130" y="18"/>
                    </a:cubicBezTo>
                    <a:cubicBezTo>
                      <a:pt x="129" y="18"/>
                      <a:pt x="127" y="19"/>
                      <a:pt x="126" y="19"/>
                    </a:cubicBezTo>
                    <a:cubicBezTo>
                      <a:pt x="127" y="18"/>
                      <a:pt x="128" y="18"/>
                      <a:pt x="129" y="18"/>
                    </a:cubicBezTo>
                    <a:cubicBezTo>
                      <a:pt x="130" y="18"/>
                      <a:pt x="130" y="17"/>
                      <a:pt x="130" y="17"/>
                    </a:cubicBezTo>
                    <a:cubicBezTo>
                      <a:pt x="130" y="17"/>
                      <a:pt x="130" y="17"/>
                      <a:pt x="130" y="17"/>
                    </a:cubicBezTo>
                    <a:cubicBezTo>
                      <a:pt x="134" y="17"/>
                      <a:pt x="134" y="17"/>
                      <a:pt x="134" y="17"/>
                    </a:cubicBezTo>
                    <a:cubicBezTo>
                      <a:pt x="138" y="16"/>
                      <a:pt x="142" y="15"/>
                      <a:pt x="146" y="15"/>
                    </a:cubicBezTo>
                    <a:cubicBezTo>
                      <a:pt x="155" y="13"/>
                      <a:pt x="164" y="12"/>
                      <a:pt x="172" y="12"/>
                    </a:cubicBezTo>
                    <a:cubicBezTo>
                      <a:pt x="175" y="11"/>
                      <a:pt x="175" y="11"/>
                      <a:pt x="169" y="11"/>
                    </a:cubicBezTo>
                    <a:cubicBezTo>
                      <a:pt x="171" y="11"/>
                      <a:pt x="172" y="11"/>
                      <a:pt x="174" y="11"/>
                    </a:cubicBezTo>
                    <a:cubicBezTo>
                      <a:pt x="174" y="11"/>
                      <a:pt x="174" y="11"/>
                      <a:pt x="173" y="11"/>
                    </a:cubicBezTo>
                    <a:cubicBezTo>
                      <a:pt x="182" y="10"/>
                      <a:pt x="183" y="10"/>
                      <a:pt x="192" y="10"/>
                    </a:cubicBezTo>
                    <a:cubicBezTo>
                      <a:pt x="194" y="10"/>
                      <a:pt x="194" y="9"/>
                      <a:pt x="193" y="9"/>
                    </a:cubicBezTo>
                    <a:cubicBezTo>
                      <a:pt x="186" y="10"/>
                      <a:pt x="179" y="10"/>
                      <a:pt x="172" y="10"/>
                    </a:cubicBezTo>
                    <a:cubicBezTo>
                      <a:pt x="168" y="11"/>
                      <a:pt x="165" y="11"/>
                      <a:pt x="162" y="12"/>
                    </a:cubicBezTo>
                    <a:cubicBezTo>
                      <a:pt x="160" y="12"/>
                      <a:pt x="160" y="12"/>
                      <a:pt x="158" y="12"/>
                    </a:cubicBezTo>
                    <a:cubicBezTo>
                      <a:pt x="156" y="12"/>
                      <a:pt x="153" y="13"/>
                      <a:pt x="151" y="13"/>
                    </a:cubicBezTo>
                    <a:cubicBezTo>
                      <a:pt x="146" y="13"/>
                      <a:pt x="146" y="13"/>
                      <a:pt x="146" y="13"/>
                    </a:cubicBezTo>
                    <a:cubicBezTo>
                      <a:pt x="141" y="14"/>
                      <a:pt x="137" y="15"/>
                      <a:pt x="133" y="16"/>
                    </a:cubicBezTo>
                    <a:cubicBezTo>
                      <a:pt x="131" y="16"/>
                      <a:pt x="131" y="16"/>
                      <a:pt x="131" y="16"/>
                    </a:cubicBezTo>
                    <a:cubicBezTo>
                      <a:pt x="130" y="16"/>
                      <a:pt x="130" y="16"/>
                      <a:pt x="130" y="16"/>
                    </a:cubicBezTo>
                    <a:cubicBezTo>
                      <a:pt x="130" y="16"/>
                      <a:pt x="130" y="16"/>
                      <a:pt x="130" y="16"/>
                    </a:cubicBezTo>
                    <a:cubicBezTo>
                      <a:pt x="130" y="16"/>
                      <a:pt x="130" y="16"/>
                      <a:pt x="130" y="16"/>
                    </a:cubicBezTo>
                    <a:cubicBezTo>
                      <a:pt x="130" y="16"/>
                      <a:pt x="129" y="16"/>
                      <a:pt x="129" y="16"/>
                    </a:cubicBezTo>
                    <a:cubicBezTo>
                      <a:pt x="129" y="16"/>
                      <a:pt x="128" y="16"/>
                      <a:pt x="128" y="16"/>
                    </a:cubicBezTo>
                    <a:cubicBezTo>
                      <a:pt x="128" y="16"/>
                      <a:pt x="128" y="16"/>
                      <a:pt x="129" y="16"/>
                    </a:cubicBezTo>
                    <a:cubicBezTo>
                      <a:pt x="129" y="16"/>
                      <a:pt x="129" y="16"/>
                      <a:pt x="130" y="16"/>
                    </a:cubicBezTo>
                    <a:cubicBezTo>
                      <a:pt x="130" y="16"/>
                      <a:pt x="130" y="16"/>
                      <a:pt x="130" y="16"/>
                    </a:cubicBezTo>
                    <a:cubicBezTo>
                      <a:pt x="130" y="16"/>
                      <a:pt x="130" y="16"/>
                      <a:pt x="130" y="16"/>
                    </a:cubicBezTo>
                    <a:cubicBezTo>
                      <a:pt x="130" y="16"/>
                      <a:pt x="130" y="16"/>
                      <a:pt x="130" y="16"/>
                    </a:cubicBezTo>
                    <a:cubicBezTo>
                      <a:pt x="132" y="15"/>
                      <a:pt x="132" y="15"/>
                      <a:pt x="132" y="15"/>
                    </a:cubicBezTo>
                    <a:cubicBezTo>
                      <a:pt x="139" y="14"/>
                      <a:pt x="139" y="14"/>
                      <a:pt x="139" y="14"/>
                    </a:cubicBezTo>
                    <a:cubicBezTo>
                      <a:pt x="148" y="12"/>
                      <a:pt x="156" y="11"/>
                      <a:pt x="163" y="11"/>
                    </a:cubicBezTo>
                    <a:cubicBezTo>
                      <a:pt x="165" y="10"/>
                      <a:pt x="162" y="10"/>
                      <a:pt x="160" y="10"/>
                    </a:cubicBezTo>
                    <a:cubicBezTo>
                      <a:pt x="156" y="11"/>
                      <a:pt x="152" y="11"/>
                      <a:pt x="148" y="12"/>
                    </a:cubicBezTo>
                    <a:cubicBezTo>
                      <a:pt x="146" y="12"/>
                      <a:pt x="149" y="12"/>
                      <a:pt x="147" y="12"/>
                    </a:cubicBezTo>
                    <a:cubicBezTo>
                      <a:pt x="142" y="13"/>
                      <a:pt x="137" y="14"/>
                      <a:pt x="132" y="15"/>
                    </a:cubicBezTo>
                    <a:cubicBezTo>
                      <a:pt x="130" y="15"/>
                      <a:pt x="130" y="15"/>
                      <a:pt x="130" y="15"/>
                    </a:cubicBezTo>
                    <a:cubicBezTo>
                      <a:pt x="130" y="15"/>
                      <a:pt x="130" y="15"/>
                      <a:pt x="130" y="15"/>
                    </a:cubicBezTo>
                    <a:cubicBezTo>
                      <a:pt x="129" y="15"/>
                      <a:pt x="129" y="15"/>
                      <a:pt x="129" y="15"/>
                    </a:cubicBezTo>
                    <a:cubicBezTo>
                      <a:pt x="129" y="15"/>
                      <a:pt x="129" y="15"/>
                      <a:pt x="129" y="15"/>
                    </a:cubicBezTo>
                    <a:cubicBezTo>
                      <a:pt x="129" y="15"/>
                      <a:pt x="128" y="15"/>
                      <a:pt x="129" y="15"/>
                    </a:cubicBezTo>
                    <a:cubicBezTo>
                      <a:pt x="128" y="15"/>
                      <a:pt x="128" y="15"/>
                      <a:pt x="128" y="15"/>
                    </a:cubicBezTo>
                    <a:cubicBezTo>
                      <a:pt x="128" y="15"/>
                      <a:pt x="128" y="15"/>
                      <a:pt x="128" y="15"/>
                    </a:cubicBezTo>
                    <a:cubicBezTo>
                      <a:pt x="128" y="15"/>
                      <a:pt x="128" y="15"/>
                      <a:pt x="128" y="15"/>
                    </a:cubicBezTo>
                    <a:cubicBezTo>
                      <a:pt x="127" y="16"/>
                      <a:pt x="126" y="15"/>
                      <a:pt x="125" y="16"/>
                    </a:cubicBezTo>
                    <a:cubicBezTo>
                      <a:pt x="125" y="15"/>
                      <a:pt x="126" y="15"/>
                      <a:pt x="127" y="15"/>
                    </a:cubicBezTo>
                    <a:cubicBezTo>
                      <a:pt x="128" y="15"/>
                      <a:pt x="127" y="15"/>
                      <a:pt x="127" y="15"/>
                    </a:cubicBezTo>
                    <a:cubicBezTo>
                      <a:pt x="128" y="15"/>
                      <a:pt x="128" y="15"/>
                      <a:pt x="128" y="15"/>
                    </a:cubicBezTo>
                    <a:cubicBezTo>
                      <a:pt x="129" y="15"/>
                      <a:pt x="129" y="14"/>
                      <a:pt x="129" y="14"/>
                    </a:cubicBezTo>
                    <a:cubicBezTo>
                      <a:pt x="129" y="14"/>
                      <a:pt x="129" y="14"/>
                      <a:pt x="130" y="14"/>
                    </a:cubicBezTo>
                    <a:cubicBezTo>
                      <a:pt x="135" y="13"/>
                      <a:pt x="135" y="13"/>
                      <a:pt x="135" y="13"/>
                    </a:cubicBezTo>
                    <a:cubicBezTo>
                      <a:pt x="140" y="12"/>
                      <a:pt x="143" y="11"/>
                      <a:pt x="149" y="11"/>
                    </a:cubicBezTo>
                    <a:cubicBezTo>
                      <a:pt x="150" y="10"/>
                      <a:pt x="150" y="10"/>
                      <a:pt x="153" y="10"/>
                    </a:cubicBezTo>
                    <a:cubicBezTo>
                      <a:pt x="154" y="9"/>
                      <a:pt x="149" y="10"/>
                      <a:pt x="152" y="9"/>
                    </a:cubicBezTo>
                    <a:cubicBezTo>
                      <a:pt x="155" y="9"/>
                      <a:pt x="152" y="10"/>
                      <a:pt x="154" y="9"/>
                    </a:cubicBezTo>
                    <a:cubicBezTo>
                      <a:pt x="157" y="9"/>
                      <a:pt x="158" y="9"/>
                      <a:pt x="160" y="8"/>
                    </a:cubicBezTo>
                    <a:cubicBezTo>
                      <a:pt x="167" y="8"/>
                      <a:pt x="174" y="7"/>
                      <a:pt x="182" y="7"/>
                    </a:cubicBezTo>
                    <a:cubicBezTo>
                      <a:pt x="184" y="6"/>
                      <a:pt x="178" y="7"/>
                      <a:pt x="181" y="6"/>
                    </a:cubicBezTo>
                    <a:cubicBezTo>
                      <a:pt x="184" y="6"/>
                      <a:pt x="194" y="6"/>
                      <a:pt x="197" y="5"/>
                    </a:cubicBezTo>
                    <a:cubicBezTo>
                      <a:pt x="205" y="5"/>
                      <a:pt x="210" y="5"/>
                      <a:pt x="219" y="6"/>
                    </a:cubicBezTo>
                    <a:cubicBezTo>
                      <a:pt x="223" y="6"/>
                      <a:pt x="220" y="5"/>
                      <a:pt x="221" y="5"/>
                    </a:cubicBezTo>
                    <a:cubicBezTo>
                      <a:pt x="227" y="5"/>
                      <a:pt x="231" y="6"/>
                      <a:pt x="237" y="6"/>
                    </a:cubicBezTo>
                    <a:cubicBezTo>
                      <a:pt x="241" y="6"/>
                      <a:pt x="248" y="7"/>
                      <a:pt x="254" y="7"/>
                    </a:cubicBezTo>
                    <a:cubicBezTo>
                      <a:pt x="254" y="7"/>
                      <a:pt x="250" y="7"/>
                      <a:pt x="247" y="6"/>
                    </a:cubicBezTo>
                    <a:cubicBezTo>
                      <a:pt x="249" y="6"/>
                      <a:pt x="255" y="7"/>
                      <a:pt x="257" y="8"/>
                    </a:cubicBezTo>
                    <a:cubicBezTo>
                      <a:pt x="259" y="8"/>
                      <a:pt x="262" y="8"/>
                      <a:pt x="264" y="9"/>
                    </a:cubicBezTo>
                    <a:cubicBezTo>
                      <a:pt x="264" y="9"/>
                      <a:pt x="264" y="9"/>
                      <a:pt x="264" y="9"/>
                    </a:cubicBezTo>
                    <a:cubicBezTo>
                      <a:pt x="264" y="9"/>
                      <a:pt x="264" y="9"/>
                      <a:pt x="264" y="9"/>
                    </a:cubicBezTo>
                    <a:cubicBezTo>
                      <a:pt x="266" y="8"/>
                      <a:pt x="269" y="8"/>
                      <a:pt x="271" y="8"/>
                    </a:cubicBezTo>
                    <a:cubicBezTo>
                      <a:pt x="280" y="6"/>
                      <a:pt x="288" y="5"/>
                      <a:pt x="299" y="5"/>
                    </a:cubicBezTo>
                    <a:cubicBezTo>
                      <a:pt x="306" y="4"/>
                      <a:pt x="313" y="3"/>
                      <a:pt x="322" y="3"/>
                    </a:cubicBezTo>
                    <a:cubicBezTo>
                      <a:pt x="327" y="2"/>
                      <a:pt x="332" y="2"/>
                      <a:pt x="336" y="2"/>
                    </a:cubicBezTo>
                    <a:cubicBezTo>
                      <a:pt x="343" y="2"/>
                      <a:pt x="343" y="2"/>
                      <a:pt x="343" y="2"/>
                    </a:cubicBezTo>
                    <a:cubicBezTo>
                      <a:pt x="352" y="2"/>
                      <a:pt x="352" y="2"/>
                      <a:pt x="352" y="2"/>
                    </a:cubicBezTo>
                    <a:cubicBezTo>
                      <a:pt x="354" y="2"/>
                      <a:pt x="354" y="2"/>
                      <a:pt x="354" y="2"/>
                    </a:cubicBezTo>
                    <a:cubicBezTo>
                      <a:pt x="354" y="2"/>
                      <a:pt x="354" y="2"/>
                      <a:pt x="354" y="2"/>
                    </a:cubicBezTo>
                    <a:cubicBezTo>
                      <a:pt x="354" y="2"/>
                      <a:pt x="354" y="2"/>
                      <a:pt x="354" y="2"/>
                    </a:cubicBezTo>
                    <a:cubicBezTo>
                      <a:pt x="355" y="1"/>
                      <a:pt x="355" y="1"/>
                      <a:pt x="355" y="2"/>
                    </a:cubicBezTo>
                    <a:cubicBezTo>
                      <a:pt x="356" y="1"/>
                      <a:pt x="358" y="2"/>
                      <a:pt x="359" y="1"/>
                    </a:cubicBezTo>
                    <a:cubicBezTo>
                      <a:pt x="359" y="1"/>
                      <a:pt x="359" y="0"/>
                      <a:pt x="360" y="0"/>
                    </a:cubicBezTo>
                    <a:cubicBezTo>
                      <a:pt x="360" y="0"/>
                      <a:pt x="360" y="0"/>
                      <a:pt x="360" y="0"/>
                    </a:cubicBezTo>
                    <a:cubicBezTo>
                      <a:pt x="361" y="1"/>
                      <a:pt x="362" y="1"/>
                      <a:pt x="363" y="1"/>
                    </a:cubicBezTo>
                    <a:cubicBezTo>
                      <a:pt x="363" y="0"/>
                      <a:pt x="363" y="0"/>
                      <a:pt x="363" y="0"/>
                    </a:cubicBezTo>
                    <a:cubicBezTo>
                      <a:pt x="364" y="0"/>
                      <a:pt x="364" y="1"/>
                      <a:pt x="365" y="0"/>
                    </a:cubicBezTo>
                    <a:cubicBezTo>
                      <a:pt x="365" y="0"/>
                      <a:pt x="365" y="0"/>
                      <a:pt x="366" y="0"/>
                    </a:cubicBezTo>
                    <a:cubicBezTo>
                      <a:pt x="366" y="0"/>
                      <a:pt x="367" y="1"/>
                      <a:pt x="367" y="1"/>
                    </a:cubicBezTo>
                    <a:cubicBezTo>
                      <a:pt x="367" y="1"/>
                      <a:pt x="367" y="1"/>
                      <a:pt x="367" y="1"/>
                    </a:cubicBezTo>
                    <a:cubicBezTo>
                      <a:pt x="367" y="1"/>
                      <a:pt x="369" y="2"/>
                      <a:pt x="370" y="2"/>
                    </a:cubicBezTo>
                    <a:cubicBezTo>
                      <a:pt x="370" y="2"/>
                      <a:pt x="370" y="2"/>
                      <a:pt x="371" y="2"/>
                    </a:cubicBezTo>
                    <a:cubicBezTo>
                      <a:pt x="372" y="2"/>
                      <a:pt x="373" y="3"/>
                      <a:pt x="374" y="4"/>
                    </a:cubicBezTo>
                    <a:cubicBezTo>
                      <a:pt x="374" y="4"/>
                      <a:pt x="374" y="4"/>
                      <a:pt x="374" y="4"/>
                    </a:cubicBezTo>
                    <a:cubicBezTo>
                      <a:pt x="374" y="4"/>
                      <a:pt x="375" y="5"/>
                      <a:pt x="375" y="5"/>
                    </a:cubicBezTo>
                    <a:cubicBezTo>
                      <a:pt x="375" y="5"/>
                      <a:pt x="376" y="5"/>
                      <a:pt x="376" y="6"/>
                    </a:cubicBezTo>
                    <a:cubicBezTo>
                      <a:pt x="376" y="6"/>
                      <a:pt x="376" y="7"/>
                      <a:pt x="376" y="7"/>
                    </a:cubicBezTo>
                    <a:cubicBezTo>
                      <a:pt x="377" y="7"/>
                      <a:pt x="377" y="8"/>
                      <a:pt x="377" y="8"/>
                    </a:cubicBezTo>
                    <a:cubicBezTo>
                      <a:pt x="377" y="9"/>
                      <a:pt x="377" y="10"/>
                      <a:pt x="378" y="10"/>
                    </a:cubicBezTo>
                    <a:cubicBezTo>
                      <a:pt x="378" y="11"/>
                      <a:pt x="378" y="13"/>
                      <a:pt x="378" y="14"/>
                    </a:cubicBezTo>
                    <a:cubicBezTo>
                      <a:pt x="378" y="14"/>
                      <a:pt x="378" y="14"/>
                      <a:pt x="378" y="14"/>
                    </a:cubicBezTo>
                    <a:cubicBezTo>
                      <a:pt x="377" y="15"/>
                      <a:pt x="377" y="16"/>
                      <a:pt x="377" y="17"/>
                    </a:cubicBezTo>
                    <a:cubicBezTo>
                      <a:pt x="377" y="17"/>
                      <a:pt x="377" y="17"/>
                      <a:pt x="377" y="17"/>
                    </a:cubicBezTo>
                    <a:cubicBezTo>
                      <a:pt x="376" y="17"/>
                      <a:pt x="376" y="18"/>
                      <a:pt x="376" y="18"/>
                    </a:cubicBezTo>
                    <a:cubicBezTo>
                      <a:pt x="374" y="19"/>
                      <a:pt x="374" y="20"/>
                      <a:pt x="372" y="21"/>
                    </a:cubicBezTo>
                    <a:cubicBezTo>
                      <a:pt x="372" y="21"/>
                      <a:pt x="372" y="21"/>
                      <a:pt x="372" y="21"/>
                    </a:cubicBezTo>
                    <a:cubicBezTo>
                      <a:pt x="371" y="22"/>
                      <a:pt x="371" y="22"/>
                      <a:pt x="370" y="22"/>
                    </a:cubicBezTo>
                    <a:cubicBezTo>
                      <a:pt x="370" y="23"/>
                      <a:pt x="369" y="23"/>
                      <a:pt x="368" y="23"/>
                    </a:cubicBezTo>
                    <a:cubicBezTo>
                      <a:pt x="368" y="23"/>
                      <a:pt x="368" y="23"/>
                      <a:pt x="367" y="23"/>
                    </a:cubicBezTo>
                    <a:cubicBezTo>
                      <a:pt x="367" y="23"/>
                      <a:pt x="366" y="23"/>
                      <a:pt x="366" y="24"/>
                    </a:cubicBezTo>
                    <a:cubicBezTo>
                      <a:pt x="365" y="24"/>
                      <a:pt x="365" y="23"/>
                      <a:pt x="364" y="23"/>
                    </a:cubicBezTo>
                    <a:cubicBezTo>
                      <a:pt x="364" y="23"/>
                      <a:pt x="363" y="24"/>
                      <a:pt x="363" y="24"/>
                    </a:cubicBezTo>
                    <a:cubicBezTo>
                      <a:pt x="363" y="24"/>
                      <a:pt x="362" y="23"/>
                      <a:pt x="362" y="23"/>
                    </a:cubicBezTo>
                    <a:cubicBezTo>
                      <a:pt x="361" y="23"/>
                      <a:pt x="361" y="23"/>
                      <a:pt x="361" y="23"/>
                    </a:cubicBezTo>
                    <a:cubicBezTo>
                      <a:pt x="361" y="22"/>
                      <a:pt x="361" y="22"/>
                      <a:pt x="360" y="22"/>
                    </a:cubicBezTo>
                    <a:cubicBezTo>
                      <a:pt x="359" y="21"/>
                      <a:pt x="359" y="23"/>
                      <a:pt x="358" y="22"/>
                    </a:cubicBezTo>
                    <a:cubicBezTo>
                      <a:pt x="358" y="21"/>
                      <a:pt x="356" y="22"/>
                      <a:pt x="356" y="22"/>
                    </a:cubicBezTo>
                    <a:cubicBezTo>
                      <a:pt x="354" y="21"/>
                      <a:pt x="354" y="21"/>
                      <a:pt x="354" y="21"/>
                    </a:cubicBezTo>
                    <a:cubicBezTo>
                      <a:pt x="354" y="21"/>
                      <a:pt x="354" y="21"/>
                      <a:pt x="354" y="21"/>
                    </a:cubicBezTo>
                    <a:cubicBezTo>
                      <a:pt x="354" y="21"/>
                      <a:pt x="354" y="21"/>
                      <a:pt x="354" y="21"/>
                    </a:cubicBezTo>
                    <a:cubicBezTo>
                      <a:pt x="351" y="21"/>
                      <a:pt x="351" y="21"/>
                      <a:pt x="351" y="21"/>
                    </a:cubicBezTo>
                    <a:cubicBezTo>
                      <a:pt x="341" y="21"/>
                      <a:pt x="332" y="22"/>
                      <a:pt x="325" y="22"/>
                    </a:cubicBezTo>
                    <a:cubicBezTo>
                      <a:pt x="324" y="22"/>
                      <a:pt x="324" y="22"/>
                      <a:pt x="324" y="22"/>
                    </a:cubicBezTo>
                    <a:cubicBezTo>
                      <a:pt x="324" y="22"/>
                      <a:pt x="324" y="22"/>
                      <a:pt x="324" y="22"/>
                    </a:cubicBezTo>
                    <a:cubicBezTo>
                      <a:pt x="324" y="22"/>
                      <a:pt x="324" y="22"/>
                      <a:pt x="324" y="22"/>
                    </a:cubicBezTo>
                    <a:cubicBezTo>
                      <a:pt x="329" y="24"/>
                      <a:pt x="335" y="26"/>
                      <a:pt x="342" y="29"/>
                    </a:cubicBezTo>
                    <a:cubicBezTo>
                      <a:pt x="350" y="33"/>
                      <a:pt x="358" y="37"/>
                      <a:pt x="361" y="38"/>
                    </a:cubicBezTo>
                    <a:cubicBezTo>
                      <a:pt x="364" y="40"/>
                      <a:pt x="360" y="38"/>
                      <a:pt x="362" y="39"/>
                    </a:cubicBezTo>
                    <a:cubicBezTo>
                      <a:pt x="366" y="41"/>
                      <a:pt x="372" y="45"/>
                      <a:pt x="375" y="46"/>
                    </a:cubicBezTo>
                    <a:cubicBezTo>
                      <a:pt x="385" y="53"/>
                      <a:pt x="395" y="61"/>
                      <a:pt x="402" y="67"/>
                    </a:cubicBezTo>
                    <a:cubicBezTo>
                      <a:pt x="404" y="69"/>
                      <a:pt x="407" y="71"/>
                      <a:pt x="408" y="72"/>
                    </a:cubicBezTo>
                    <a:cubicBezTo>
                      <a:pt x="412" y="75"/>
                      <a:pt x="418" y="82"/>
                      <a:pt x="422" y="87"/>
                    </a:cubicBezTo>
                    <a:cubicBezTo>
                      <a:pt x="428" y="94"/>
                      <a:pt x="434" y="102"/>
                      <a:pt x="439" y="111"/>
                    </a:cubicBezTo>
                    <a:cubicBezTo>
                      <a:pt x="444" y="120"/>
                      <a:pt x="448" y="129"/>
                      <a:pt x="450" y="140"/>
                    </a:cubicBezTo>
                    <a:cubicBezTo>
                      <a:pt x="452" y="150"/>
                      <a:pt x="452" y="161"/>
                      <a:pt x="449" y="171"/>
                    </a:cubicBezTo>
                    <a:close/>
                    <a:moveTo>
                      <a:pt x="178" y="8"/>
                    </a:moveTo>
                    <a:cubicBezTo>
                      <a:pt x="173" y="8"/>
                      <a:pt x="171" y="8"/>
                      <a:pt x="163" y="9"/>
                    </a:cubicBezTo>
                    <a:cubicBezTo>
                      <a:pt x="161" y="9"/>
                      <a:pt x="160" y="9"/>
                      <a:pt x="156" y="10"/>
                    </a:cubicBezTo>
                    <a:cubicBezTo>
                      <a:pt x="155" y="10"/>
                      <a:pt x="146" y="11"/>
                      <a:pt x="146" y="12"/>
                    </a:cubicBezTo>
                    <a:cubicBezTo>
                      <a:pt x="151" y="11"/>
                      <a:pt x="154" y="11"/>
                      <a:pt x="157" y="10"/>
                    </a:cubicBezTo>
                    <a:cubicBezTo>
                      <a:pt x="159" y="10"/>
                      <a:pt x="157" y="10"/>
                      <a:pt x="158" y="10"/>
                    </a:cubicBezTo>
                    <a:cubicBezTo>
                      <a:pt x="163" y="10"/>
                      <a:pt x="172" y="8"/>
                      <a:pt x="179" y="8"/>
                    </a:cubicBezTo>
                    <a:cubicBezTo>
                      <a:pt x="180" y="8"/>
                      <a:pt x="177" y="8"/>
                      <a:pt x="178" y="8"/>
                    </a:cubicBezTo>
                    <a:close/>
                    <a:moveTo>
                      <a:pt x="180" y="8"/>
                    </a:moveTo>
                    <a:cubicBezTo>
                      <a:pt x="181" y="8"/>
                      <a:pt x="181" y="8"/>
                      <a:pt x="181" y="8"/>
                    </a:cubicBezTo>
                    <a:cubicBezTo>
                      <a:pt x="186" y="8"/>
                      <a:pt x="182" y="7"/>
                      <a:pt x="180" y="8"/>
                    </a:cubicBezTo>
                    <a:close/>
                    <a:moveTo>
                      <a:pt x="218" y="17"/>
                    </a:moveTo>
                    <a:cubicBezTo>
                      <a:pt x="221" y="16"/>
                      <a:pt x="226" y="15"/>
                      <a:pt x="232" y="14"/>
                    </a:cubicBezTo>
                    <a:cubicBezTo>
                      <a:pt x="230" y="14"/>
                      <a:pt x="229" y="14"/>
                      <a:pt x="227" y="15"/>
                    </a:cubicBezTo>
                    <a:cubicBezTo>
                      <a:pt x="224" y="16"/>
                      <a:pt x="221" y="16"/>
                      <a:pt x="218" y="17"/>
                    </a:cubicBezTo>
                    <a:close/>
                    <a:moveTo>
                      <a:pt x="427" y="122"/>
                    </a:moveTo>
                    <a:cubicBezTo>
                      <a:pt x="421" y="111"/>
                      <a:pt x="412" y="100"/>
                      <a:pt x="403" y="90"/>
                    </a:cubicBezTo>
                    <a:cubicBezTo>
                      <a:pt x="402" y="89"/>
                      <a:pt x="401" y="88"/>
                      <a:pt x="400" y="86"/>
                    </a:cubicBezTo>
                    <a:cubicBezTo>
                      <a:pt x="398" y="84"/>
                      <a:pt x="398" y="85"/>
                      <a:pt x="396" y="83"/>
                    </a:cubicBezTo>
                    <a:cubicBezTo>
                      <a:pt x="394" y="81"/>
                      <a:pt x="395" y="82"/>
                      <a:pt x="394" y="81"/>
                    </a:cubicBezTo>
                    <a:cubicBezTo>
                      <a:pt x="376" y="64"/>
                      <a:pt x="355" y="52"/>
                      <a:pt x="335" y="43"/>
                    </a:cubicBezTo>
                    <a:cubicBezTo>
                      <a:pt x="331" y="41"/>
                      <a:pt x="335" y="42"/>
                      <a:pt x="332" y="41"/>
                    </a:cubicBezTo>
                    <a:cubicBezTo>
                      <a:pt x="320" y="36"/>
                      <a:pt x="302" y="30"/>
                      <a:pt x="286" y="26"/>
                    </a:cubicBezTo>
                    <a:cubicBezTo>
                      <a:pt x="285" y="26"/>
                      <a:pt x="283" y="26"/>
                      <a:pt x="282" y="25"/>
                    </a:cubicBezTo>
                    <a:cubicBezTo>
                      <a:pt x="282" y="25"/>
                      <a:pt x="283" y="25"/>
                      <a:pt x="283" y="25"/>
                    </a:cubicBezTo>
                    <a:cubicBezTo>
                      <a:pt x="282" y="25"/>
                      <a:pt x="282" y="25"/>
                      <a:pt x="282" y="25"/>
                    </a:cubicBezTo>
                    <a:cubicBezTo>
                      <a:pt x="282" y="25"/>
                      <a:pt x="282" y="25"/>
                      <a:pt x="282" y="25"/>
                    </a:cubicBezTo>
                    <a:cubicBezTo>
                      <a:pt x="282" y="25"/>
                      <a:pt x="282" y="25"/>
                      <a:pt x="282" y="25"/>
                    </a:cubicBezTo>
                    <a:cubicBezTo>
                      <a:pt x="268" y="27"/>
                      <a:pt x="253" y="29"/>
                      <a:pt x="240" y="32"/>
                    </a:cubicBezTo>
                    <a:cubicBezTo>
                      <a:pt x="227" y="34"/>
                      <a:pt x="212" y="38"/>
                      <a:pt x="201" y="41"/>
                    </a:cubicBezTo>
                    <a:cubicBezTo>
                      <a:pt x="188" y="45"/>
                      <a:pt x="175" y="48"/>
                      <a:pt x="164" y="53"/>
                    </a:cubicBezTo>
                    <a:cubicBezTo>
                      <a:pt x="156" y="56"/>
                      <a:pt x="150" y="59"/>
                      <a:pt x="143" y="62"/>
                    </a:cubicBezTo>
                    <a:cubicBezTo>
                      <a:pt x="141" y="63"/>
                      <a:pt x="139" y="64"/>
                      <a:pt x="137" y="65"/>
                    </a:cubicBezTo>
                    <a:cubicBezTo>
                      <a:pt x="130" y="68"/>
                      <a:pt x="124" y="72"/>
                      <a:pt x="117" y="76"/>
                    </a:cubicBezTo>
                    <a:cubicBezTo>
                      <a:pt x="111" y="79"/>
                      <a:pt x="106" y="83"/>
                      <a:pt x="100" y="87"/>
                    </a:cubicBezTo>
                    <a:cubicBezTo>
                      <a:pt x="83" y="99"/>
                      <a:pt x="62" y="117"/>
                      <a:pt x="47" y="136"/>
                    </a:cubicBezTo>
                    <a:cubicBezTo>
                      <a:pt x="45" y="137"/>
                      <a:pt x="45" y="138"/>
                      <a:pt x="44" y="140"/>
                    </a:cubicBezTo>
                    <a:cubicBezTo>
                      <a:pt x="34" y="152"/>
                      <a:pt x="26" y="165"/>
                      <a:pt x="22" y="178"/>
                    </a:cubicBezTo>
                    <a:cubicBezTo>
                      <a:pt x="19" y="186"/>
                      <a:pt x="17" y="195"/>
                      <a:pt x="17" y="205"/>
                    </a:cubicBezTo>
                    <a:cubicBezTo>
                      <a:pt x="18" y="209"/>
                      <a:pt x="18" y="214"/>
                      <a:pt x="19" y="218"/>
                    </a:cubicBezTo>
                    <a:cubicBezTo>
                      <a:pt x="21" y="222"/>
                      <a:pt x="22" y="226"/>
                      <a:pt x="25" y="229"/>
                    </a:cubicBezTo>
                    <a:cubicBezTo>
                      <a:pt x="33" y="241"/>
                      <a:pt x="48" y="249"/>
                      <a:pt x="64" y="254"/>
                    </a:cubicBezTo>
                    <a:cubicBezTo>
                      <a:pt x="75" y="258"/>
                      <a:pt x="88" y="261"/>
                      <a:pt x="102" y="263"/>
                    </a:cubicBezTo>
                    <a:cubicBezTo>
                      <a:pt x="106" y="263"/>
                      <a:pt x="111" y="264"/>
                      <a:pt x="116" y="265"/>
                    </a:cubicBezTo>
                    <a:cubicBezTo>
                      <a:pt x="122" y="265"/>
                      <a:pt x="129" y="266"/>
                      <a:pt x="136" y="266"/>
                    </a:cubicBezTo>
                    <a:cubicBezTo>
                      <a:pt x="149" y="267"/>
                      <a:pt x="161" y="268"/>
                      <a:pt x="173" y="268"/>
                    </a:cubicBezTo>
                    <a:cubicBezTo>
                      <a:pt x="185" y="268"/>
                      <a:pt x="196" y="268"/>
                      <a:pt x="208" y="268"/>
                    </a:cubicBezTo>
                    <a:cubicBezTo>
                      <a:pt x="212" y="267"/>
                      <a:pt x="216" y="267"/>
                      <a:pt x="220" y="267"/>
                    </a:cubicBezTo>
                    <a:cubicBezTo>
                      <a:pt x="223" y="267"/>
                      <a:pt x="226" y="266"/>
                      <a:pt x="228" y="266"/>
                    </a:cubicBezTo>
                    <a:cubicBezTo>
                      <a:pt x="242" y="265"/>
                      <a:pt x="260" y="262"/>
                      <a:pt x="276" y="259"/>
                    </a:cubicBezTo>
                    <a:cubicBezTo>
                      <a:pt x="298" y="254"/>
                      <a:pt x="318" y="249"/>
                      <a:pt x="341" y="240"/>
                    </a:cubicBezTo>
                    <a:cubicBezTo>
                      <a:pt x="358" y="233"/>
                      <a:pt x="377" y="227"/>
                      <a:pt x="393" y="217"/>
                    </a:cubicBezTo>
                    <a:cubicBezTo>
                      <a:pt x="403" y="210"/>
                      <a:pt x="412" y="202"/>
                      <a:pt x="420" y="192"/>
                    </a:cubicBezTo>
                    <a:cubicBezTo>
                      <a:pt x="428" y="182"/>
                      <a:pt x="433" y="171"/>
                      <a:pt x="435" y="160"/>
                    </a:cubicBezTo>
                    <a:cubicBezTo>
                      <a:pt x="436" y="147"/>
                      <a:pt x="433" y="134"/>
                      <a:pt x="427" y="122"/>
                    </a:cubicBezTo>
                    <a:close/>
                    <a:moveTo>
                      <a:pt x="122" y="17"/>
                    </a:moveTo>
                    <a:cubicBezTo>
                      <a:pt x="122" y="17"/>
                      <a:pt x="123" y="17"/>
                      <a:pt x="123" y="16"/>
                    </a:cubicBezTo>
                    <a:cubicBezTo>
                      <a:pt x="123" y="17"/>
                      <a:pt x="122" y="16"/>
                      <a:pt x="122" y="17"/>
                    </a:cubicBezTo>
                    <a:close/>
                    <a:moveTo>
                      <a:pt x="123" y="16"/>
                    </a:moveTo>
                    <a:cubicBezTo>
                      <a:pt x="124" y="16"/>
                      <a:pt x="124" y="16"/>
                      <a:pt x="124" y="16"/>
                    </a:cubicBezTo>
                    <a:cubicBezTo>
                      <a:pt x="124" y="16"/>
                      <a:pt x="123" y="16"/>
                      <a:pt x="123" y="16"/>
                    </a:cubicBezTo>
                    <a:close/>
                    <a:moveTo>
                      <a:pt x="123" y="20"/>
                    </a:moveTo>
                    <a:cubicBezTo>
                      <a:pt x="123" y="19"/>
                      <a:pt x="123" y="19"/>
                      <a:pt x="123" y="19"/>
                    </a:cubicBezTo>
                    <a:cubicBezTo>
                      <a:pt x="123" y="19"/>
                      <a:pt x="122" y="19"/>
                      <a:pt x="123" y="20"/>
                    </a:cubicBezTo>
                    <a:close/>
                    <a:moveTo>
                      <a:pt x="124" y="19"/>
                    </a:moveTo>
                    <a:cubicBezTo>
                      <a:pt x="124" y="19"/>
                      <a:pt x="124" y="19"/>
                      <a:pt x="124" y="19"/>
                    </a:cubicBezTo>
                    <a:cubicBezTo>
                      <a:pt x="124" y="19"/>
                      <a:pt x="124" y="19"/>
                      <a:pt x="123" y="19"/>
                    </a:cubicBezTo>
                    <a:cubicBezTo>
                      <a:pt x="123" y="19"/>
                      <a:pt x="123" y="19"/>
                      <a:pt x="124" y="19"/>
                    </a:cubicBezTo>
                    <a:close/>
                    <a:moveTo>
                      <a:pt x="124" y="19"/>
                    </a:moveTo>
                    <a:cubicBezTo>
                      <a:pt x="124" y="19"/>
                      <a:pt x="124" y="19"/>
                      <a:pt x="124" y="19"/>
                    </a:cubicBezTo>
                    <a:cubicBezTo>
                      <a:pt x="124" y="19"/>
                      <a:pt x="124" y="19"/>
                      <a:pt x="124" y="19"/>
                    </a:cubicBezTo>
                    <a:cubicBezTo>
                      <a:pt x="124" y="19"/>
                      <a:pt x="124" y="19"/>
                      <a:pt x="124" y="19"/>
                    </a:cubicBezTo>
                    <a:close/>
                    <a:moveTo>
                      <a:pt x="124" y="17"/>
                    </a:moveTo>
                    <a:cubicBezTo>
                      <a:pt x="124" y="17"/>
                      <a:pt x="124" y="17"/>
                      <a:pt x="124" y="17"/>
                    </a:cubicBezTo>
                    <a:cubicBezTo>
                      <a:pt x="124" y="17"/>
                      <a:pt x="124" y="17"/>
                      <a:pt x="124" y="17"/>
                    </a:cubicBezTo>
                    <a:close/>
                    <a:moveTo>
                      <a:pt x="240" y="4"/>
                    </a:moveTo>
                    <a:cubicBezTo>
                      <a:pt x="239" y="4"/>
                      <a:pt x="235" y="3"/>
                      <a:pt x="234" y="4"/>
                    </a:cubicBezTo>
                    <a:cubicBezTo>
                      <a:pt x="236" y="4"/>
                      <a:pt x="240" y="4"/>
                      <a:pt x="240" y="4"/>
                    </a:cubicBezTo>
                    <a:close/>
                    <a:moveTo>
                      <a:pt x="248" y="5"/>
                    </a:moveTo>
                    <a:cubicBezTo>
                      <a:pt x="246" y="5"/>
                      <a:pt x="245" y="5"/>
                      <a:pt x="242" y="5"/>
                    </a:cubicBezTo>
                    <a:cubicBezTo>
                      <a:pt x="242" y="5"/>
                      <a:pt x="247" y="5"/>
                      <a:pt x="248" y="5"/>
                    </a:cubicBezTo>
                    <a:close/>
                    <a:moveTo>
                      <a:pt x="217" y="5"/>
                    </a:moveTo>
                    <a:cubicBezTo>
                      <a:pt x="215" y="5"/>
                      <a:pt x="212" y="5"/>
                      <a:pt x="211" y="5"/>
                    </a:cubicBezTo>
                    <a:cubicBezTo>
                      <a:pt x="213" y="5"/>
                      <a:pt x="216" y="5"/>
                      <a:pt x="217" y="5"/>
                    </a:cubicBezTo>
                    <a:close/>
                    <a:moveTo>
                      <a:pt x="123" y="22"/>
                    </a:moveTo>
                    <a:cubicBezTo>
                      <a:pt x="123" y="22"/>
                      <a:pt x="124" y="23"/>
                      <a:pt x="124" y="22"/>
                    </a:cubicBezTo>
                    <a:cubicBezTo>
                      <a:pt x="124" y="22"/>
                      <a:pt x="124" y="22"/>
                      <a:pt x="124" y="22"/>
                    </a:cubicBezTo>
                    <a:cubicBezTo>
                      <a:pt x="124" y="22"/>
                      <a:pt x="124" y="22"/>
                      <a:pt x="125" y="22"/>
                    </a:cubicBezTo>
                    <a:cubicBezTo>
                      <a:pt x="125" y="22"/>
                      <a:pt x="125" y="22"/>
                      <a:pt x="125" y="22"/>
                    </a:cubicBezTo>
                    <a:cubicBezTo>
                      <a:pt x="125" y="22"/>
                      <a:pt x="125" y="22"/>
                      <a:pt x="125" y="22"/>
                    </a:cubicBezTo>
                    <a:cubicBezTo>
                      <a:pt x="125" y="22"/>
                      <a:pt x="125" y="22"/>
                      <a:pt x="125" y="22"/>
                    </a:cubicBezTo>
                    <a:cubicBezTo>
                      <a:pt x="125" y="22"/>
                      <a:pt x="125" y="22"/>
                      <a:pt x="125" y="22"/>
                    </a:cubicBezTo>
                    <a:cubicBezTo>
                      <a:pt x="125" y="22"/>
                      <a:pt x="123" y="22"/>
                      <a:pt x="123" y="22"/>
                    </a:cubicBezTo>
                    <a:close/>
                    <a:moveTo>
                      <a:pt x="125" y="24"/>
                    </a:moveTo>
                    <a:cubicBezTo>
                      <a:pt x="124" y="24"/>
                      <a:pt x="124" y="24"/>
                      <a:pt x="124" y="24"/>
                    </a:cubicBezTo>
                    <a:cubicBezTo>
                      <a:pt x="124" y="24"/>
                      <a:pt x="125" y="24"/>
                      <a:pt x="125" y="24"/>
                    </a:cubicBezTo>
                    <a:close/>
                    <a:moveTo>
                      <a:pt x="124" y="16"/>
                    </a:moveTo>
                    <a:cubicBezTo>
                      <a:pt x="124" y="16"/>
                      <a:pt x="125" y="16"/>
                      <a:pt x="125" y="16"/>
                    </a:cubicBezTo>
                    <a:cubicBezTo>
                      <a:pt x="125" y="16"/>
                      <a:pt x="124" y="16"/>
                      <a:pt x="124" y="16"/>
                    </a:cubicBezTo>
                    <a:close/>
                    <a:moveTo>
                      <a:pt x="197" y="3"/>
                    </a:moveTo>
                    <a:cubicBezTo>
                      <a:pt x="201" y="3"/>
                      <a:pt x="205" y="3"/>
                      <a:pt x="207" y="3"/>
                    </a:cubicBezTo>
                    <a:cubicBezTo>
                      <a:pt x="203" y="3"/>
                      <a:pt x="198" y="3"/>
                      <a:pt x="197" y="3"/>
                    </a:cubicBezTo>
                    <a:close/>
                    <a:moveTo>
                      <a:pt x="125" y="19"/>
                    </a:moveTo>
                    <a:cubicBezTo>
                      <a:pt x="125" y="19"/>
                      <a:pt x="124" y="19"/>
                      <a:pt x="124" y="19"/>
                    </a:cubicBezTo>
                    <a:cubicBezTo>
                      <a:pt x="124" y="19"/>
                      <a:pt x="125" y="19"/>
                      <a:pt x="125" y="19"/>
                    </a:cubicBezTo>
                    <a:close/>
                    <a:moveTo>
                      <a:pt x="159" y="12"/>
                    </a:moveTo>
                    <a:cubicBezTo>
                      <a:pt x="158" y="12"/>
                      <a:pt x="156" y="13"/>
                      <a:pt x="154" y="13"/>
                    </a:cubicBezTo>
                    <a:cubicBezTo>
                      <a:pt x="152" y="13"/>
                      <a:pt x="140" y="15"/>
                      <a:pt x="141" y="15"/>
                    </a:cubicBezTo>
                    <a:cubicBezTo>
                      <a:pt x="148" y="13"/>
                      <a:pt x="159" y="13"/>
                      <a:pt x="165" y="12"/>
                    </a:cubicBezTo>
                    <a:cubicBezTo>
                      <a:pt x="163" y="12"/>
                      <a:pt x="161" y="12"/>
                      <a:pt x="159" y="12"/>
                    </a:cubicBezTo>
                    <a:close/>
                    <a:moveTo>
                      <a:pt x="161" y="18"/>
                    </a:moveTo>
                    <a:cubicBezTo>
                      <a:pt x="164" y="17"/>
                      <a:pt x="174" y="16"/>
                      <a:pt x="179" y="16"/>
                    </a:cubicBezTo>
                    <a:cubicBezTo>
                      <a:pt x="173" y="16"/>
                      <a:pt x="167" y="17"/>
                      <a:pt x="161" y="18"/>
                    </a:cubicBezTo>
                    <a:close/>
                    <a:moveTo>
                      <a:pt x="120" y="28"/>
                    </a:moveTo>
                    <a:cubicBezTo>
                      <a:pt x="119" y="29"/>
                      <a:pt x="119" y="29"/>
                      <a:pt x="120" y="28"/>
                    </a:cubicBezTo>
                    <a:close/>
                    <a:moveTo>
                      <a:pt x="188" y="18"/>
                    </a:moveTo>
                    <a:cubicBezTo>
                      <a:pt x="188" y="18"/>
                      <a:pt x="187" y="18"/>
                      <a:pt x="187" y="18"/>
                    </a:cubicBezTo>
                    <a:cubicBezTo>
                      <a:pt x="187" y="18"/>
                      <a:pt x="187" y="18"/>
                      <a:pt x="188" y="18"/>
                    </a:cubicBezTo>
                    <a:close/>
                    <a:moveTo>
                      <a:pt x="127" y="16"/>
                    </a:moveTo>
                    <a:cubicBezTo>
                      <a:pt x="127" y="16"/>
                      <a:pt x="127" y="17"/>
                      <a:pt x="127" y="17"/>
                    </a:cubicBezTo>
                    <a:cubicBezTo>
                      <a:pt x="127" y="17"/>
                      <a:pt x="127" y="16"/>
                      <a:pt x="127" y="16"/>
                    </a:cubicBezTo>
                    <a:close/>
                    <a:moveTo>
                      <a:pt x="125" y="25"/>
                    </a:moveTo>
                    <a:cubicBezTo>
                      <a:pt x="125" y="25"/>
                      <a:pt x="125" y="25"/>
                      <a:pt x="125" y="25"/>
                    </a:cubicBezTo>
                    <a:cubicBezTo>
                      <a:pt x="125" y="25"/>
                      <a:pt x="125" y="25"/>
                      <a:pt x="125" y="25"/>
                    </a:cubicBezTo>
                    <a:close/>
                    <a:moveTo>
                      <a:pt x="119" y="19"/>
                    </a:moveTo>
                    <a:cubicBezTo>
                      <a:pt x="119" y="19"/>
                      <a:pt x="119" y="19"/>
                      <a:pt x="119" y="19"/>
                    </a:cubicBezTo>
                    <a:cubicBezTo>
                      <a:pt x="120" y="18"/>
                      <a:pt x="121" y="18"/>
                      <a:pt x="121" y="18"/>
                    </a:cubicBezTo>
                    <a:cubicBezTo>
                      <a:pt x="121" y="18"/>
                      <a:pt x="121" y="18"/>
                      <a:pt x="121" y="18"/>
                    </a:cubicBezTo>
                    <a:cubicBezTo>
                      <a:pt x="121" y="17"/>
                      <a:pt x="123" y="18"/>
                      <a:pt x="123" y="17"/>
                    </a:cubicBezTo>
                    <a:cubicBezTo>
                      <a:pt x="122" y="18"/>
                      <a:pt x="121" y="18"/>
                      <a:pt x="120" y="18"/>
                    </a:cubicBezTo>
                    <a:cubicBezTo>
                      <a:pt x="120" y="18"/>
                      <a:pt x="120" y="18"/>
                      <a:pt x="120" y="18"/>
                    </a:cubicBezTo>
                    <a:cubicBezTo>
                      <a:pt x="119" y="19"/>
                      <a:pt x="118" y="18"/>
                      <a:pt x="118" y="19"/>
                    </a:cubicBezTo>
                    <a:cubicBezTo>
                      <a:pt x="118" y="19"/>
                      <a:pt x="119" y="19"/>
                      <a:pt x="119" y="19"/>
                    </a:cubicBezTo>
                    <a:close/>
                    <a:moveTo>
                      <a:pt x="316" y="36"/>
                    </a:moveTo>
                    <a:cubicBezTo>
                      <a:pt x="315" y="35"/>
                      <a:pt x="312" y="35"/>
                      <a:pt x="312" y="35"/>
                    </a:cubicBezTo>
                    <a:cubicBezTo>
                      <a:pt x="314" y="35"/>
                      <a:pt x="315" y="36"/>
                      <a:pt x="316" y="36"/>
                    </a:cubicBezTo>
                    <a:close/>
                    <a:moveTo>
                      <a:pt x="132" y="26"/>
                    </a:moveTo>
                    <a:cubicBezTo>
                      <a:pt x="134" y="26"/>
                      <a:pt x="134" y="26"/>
                      <a:pt x="134" y="26"/>
                    </a:cubicBezTo>
                    <a:cubicBezTo>
                      <a:pt x="132" y="26"/>
                      <a:pt x="132" y="26"/>
                      <a:pt x="132" y="26"/>
                    </a:cubicBezTo>
                    <a:cubicBezTo>
                      <a:pt x="132" y="26"/>
                      <a:pt x="132" y="26"/>
                      <a:pt x="132" y="26"/>
                    </a:cubicBezTo>
                    <a:cubicBezTo>
                      <a:pt x="131" y="26"/>
                      <a:pt x="131" y="26"/>
                      <a:pt x="131" y="26"/>
                    </a:cubicBezTo>
                    <a:cubicBezTo>
                      <a:pt x="131" y="26"/>
                      <a:pt x="132" y="26"/>
                      <a:pt x="132" y="26"/>
                    </a:cubicBezTo>
                    <a:cubicBezTo>
                      <a:pt x="132" y="26"/>
                      <a:pt x="132" y="26"/>
                      <a:pt x="132" y="26"/>
                    </a:cubicBezTo>
                    <a:close/>
                    <a:moveTo>
                      <a:pt x="121" y="25"/>
                    </a:moveTo>
                    <a:cubicBezTo>
                      <a:pt x="121" y="25"/>
                      <a:pt x="121" y="25"/>
                      <a:pt x="121" y="25"/>
                    </a:cubicBezTo>
                    <a:cubicBezTo>
                      <a:pt x="121" y="26"/>
                      <a:pt x="121" y="25"/>
                      <a:pt x="121" y="25"/>
                    </a:cubicBezTo>
                    <a:close/>
                    <a:moveTo>
                      <a:pt x="121" y="25"/>
                    </a:moveTo>
                    <a:cubicBezTo>
                      <a:pt x="121" y="25"/>
                      <a:pt x="121" y="25"/>
                      <a:pt x="121" y="25"/>
                    </a:cubicBezTo>
                    <a:cubicBezTo>
                      <a:pt x="121" y="25"/>
                      <a:pt x="121" y="25"/>
                      <a:pt x="121" y="25"/>
                    </a:cubicBezTo>
                    <a:close/>
                    <a:moveTo>
                      <a:pt x="122" y="19"/>
                    </a:moveTo>
                    <a:cubicBezTo>
                      <a:pt x="122" y="19"/>
                      <a:pt x="122" y="19"/>
                      <a:pt x="122" y="19"/>
                    </a:cubicBezTo>
                    <a:cubicBezTo>
                      <a:pt x="122" y="19"/>
                      <a:pt x="122" y="19"/>
                      <a:pt x="122" y="19"/>
                    </a:cubicBezTo>
                    <a:close/>
                    <a:moveTo>
                      <a:pt x="121" y="23"/>
                    </a:moveTo>
                    <a:cubicBezTo>
                      <a:pt x="122" y="23"/>
                      <a:pt x="122" y="22"/>
                      <a:pt x="121" y="23"/>
                    </a:cubicBezTo>
                    <a:close/>
                    <a:moveTo>
                      <a:pt x="121" y="26"/>
                    </a:moveTo>
                    <a:cubicBezTo>
                      <a:pt x="121" y="26"/>
                      <a:pt x="121" y="26"/>
                      <a:pt x="121" y="26"/>
                    </a:cubicBezTo>
                    <a:cubicBezTo>
                      <a:pt x="121" y="26"/>
                      <a:pt x="121" y="26"/>
                      <a:pt x="121" y="26"/>
                    </a:cubicBezTo>
                    <a:close/>
                    <a:moveTo>
                      <a:pt x="122" y="18"/>
                    </a:moveTo>
                    <a:cubicBezTo>
                      <a:pt x="122" y="18"/>
                      <a:pt x="122" y="18"/>
                      <a:pt x="121" y="18"/>
                    </a:cubicBezTo>
                    <a:cubicBezTo>
                      <a:pt x="121" y="18"/>
                      <a:pt x="121" y="18"/>
                      <a:pt x="121" y="18"/>
                    </a:cubicBezTo>
                    <a:cubicBezTo>
                      <a:pt x="121" y="18"/>
                      <a:pt x="122" y="18"/>
                      <a:pt x="122" y="18"/>
                    </a:cubicBezTo>
                    <a:close/>
                    <a:moveTo>
                      <a:pt x="121" y="29"/>
                    </a:moveTo>
                    <a:cubicBezTo>
                      <a:pt x="121" y="29"/>
                      <a:pt x="121" y="29"/>
                      <a:pt x="121" y="28"/>
                    </a:cubicBezTo>
                    <a:cubicBezTo>
                      <a:pt x="121" y="28"/>
                      <a:pt x="121" y="28"/>
                      <a:pt x="121" y="29"/>
                    </a:cubicBezTo>
                    <a:close/>
                  </a:path>
                </a:pathLst>
              </a:cu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bodyPr>
              <a:lstStyle/>
              <a:p>
                <a:pPr algn="ctr"/>
                <a:endParaRPr lang="en-US" sz="1600" b="1" dirty="0">
                  <a:solidFill>
                    <a:srgbClr val="3A81BA"/>
                  </a:solidFill>
                  <a:effectLst>
                    <a:glow rad="1257300">
                      <a:schemeClr val="bg1">
                        <a:alpha val="95000"/>
                      </a:schemeClr>
                    </a:glow>
                  </a:effectLst>
                </a:endParaRPr>
              </a:p>
            </p:txBody>
          </p:sp>
        </p:grpSp>
      </p:grpSp>
      <p:pic>
        <p:nvPicPr>
          <p:cNvPr id="50" name="Picture 49" descr="151653083466557090-8.png"/>
          <p:cNvPicPr>
            <a:picLocks noChangeAspect="1"/>
          </p:cNvPicPr>
          <p:nvPr/>
        </p:nvPicPr>
        <p:blipFill rotWithShape="1">
          <a:blip r:embed="rId8">
            <a:extLst>
              <a:ext uri="{28A0092B-C50C-407E-A947-70E740481C1C}">
                <a14:useLocalDpi xmlns:a14="http://schemas.microsoft.com/office/drawing/2010/main" val="0"/>
              </a:ext>
            </a:extLst>
          </a:blip>
          <a:srcRect l="6492" r="46816"/>
          <a:stretch/>
        </p:blipFill>
        <p:spPr>
          <a:xfrm>
            <a:off x="4540415" y="4629098"/>
            <a:ext cx="426959" cy="514352"/>
          </a:xfrm>
          <a:prstGeom prst="rect">
            <a:avLst/>
          </a:prstGeom>
        </p:spPr>
      </p:pic>
      <p:sp>
        <p:nvSpPr>
          <p:cNvPr id="51" name="Title 1"/>
          <p:cNvSpPr>
            <a:spLocks noGrp="1"/>
          </p:cNvSpPr>
          <p:nvPr>
            <p:ph type="title"/>
          </p:nvPr>
        </p:nvSpPr>
        <p:spPr>
          <a:xfrm>
            <a:off x="593575" y="0"/>
            <a:ext cx="7956600" cy="676200"/>
          </a:xfrm>
        </p:spPr>
        <p:txBody>
          <a:bodyPr/>
          <a:lstStyle/>
          <a:p>
            <a:r>
              <a:rPr lang="en-GB" sz="1800" dirty="0" smtClean="0"/>
              <a:t>Get a better handle on the main backgrounds!</a:t>
            </a:r>
            <a:endParaRPr lang="en-GB" sz="1800" dirty="0"/>
          </a:p>
        </p:txBody>
      </p:sp>
      <p:grpSp>
        <p:nvGrpSpPr>
          <p:cNvPr id="52" name="Group 51"/>
          <p:cNvGrpSpPr/>
          <p:nvPr/>
        </p:nvGrpSpPr>
        <p:grpSpPr>
          <a:xfrm rot="1463207">
            <a:off x="6671862" y="973310"/>
            <a:ext cx="568348" cy="518262"/>
            <a:chOff x="2597001" y="1890036"/>
            <a:chExt cx="846110" cy="789785"/>
          </a:xfrm>
        </p:grpSpPr>
        <p:sp>
          <p:nvSpPr>
            <p:cNvPr id="53" name="Rectangle 52"/>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a:p>
          </p:txBody>
        </p:sp>
        <p:grpSp>
          <p:nvGrpSpPr>
            <p:cNvPr id="54" name="Shape 565"/>
            <p:cNvGrpSpPr/>
            <p:nvPr/>
          </p:nvGrpSpPr>
          <p:grpSpPr>
            <a:xfrm>
              <a:off x="2597001" y="1890036"/>
              <a:ext cx="846110" cy="789785"/>
              <a:chOff x="2583100" y="2973775"/>
              <a:chExt cx="461550" cy="437200"/>
            </a:xfrm>
          </p:grpSpPr>
          <p:sp>
            <p:nvSpPr>
              <p:cNvPr id="56"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sp>
            <p:nvSpPr>
              <p:cNvPr id="57"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grpSp>
        <p:sp>
          <p:nvSpPr>
            <p:cNvPr id="55" name="TextBox 54"/>
            <p:cNvSpPr txBox="1"/>
            <p:nvPr/>
          </p:nvSpPr>
          <p:spPr>
            <a:xfrm>
              <a:off x="2700661" y="2035073"/>
              <a:ext cx="726330" cy="351767"/>
            </a:xfrm>
            <a:prstGeom prst="rect">
              <a:avLst/>
            </a:prstGeom>
            <a:noFill/>
          </p:spPr>
          <p:txBody>
            <a:bodyPr wrap="none" rtlCol="0">
              <a:spAutoFit/>
            </a:bodyPr>
            <a:lstStyle/>
            <a:p>
              <a:r>
                <a:rPr lang="en-GB" sz="900" b="1" dirty="0" smtClean="0">
                  <a:solidFill>
                    <a:srgbClr val="FFFFFF"/>
                  </a:solidFill>
                  <a:latin typeface="Bangla MN"/>
                  <a:cs typeface="Bangla MN"/>
                </a:rPr>
                <a:t>BDT</a:t>
              </a:r>
              <a:endParaRPr lang="en-GB" sz="900" b="1" dirty="0">
                <a:solidFill>
                  <a:srgbClr val="FFFFFF"/>
                </a:solidFill>
                <a:latin typeface="Bangla MN"/>
                <a:cs typeface="Bangla MN"/>
              </a:endParaRPr>
            </a:p>
          </p:txBody>
        </p:sp>
      </p:grpSp>
      <p:grpSp>
        <p:nvGrpSpPr>
          <p:cNvPr id="58" name="Group 57"/>
          <p:cNvGrpSpPr/>
          <p:nvPr/>
        </p:nvGrpSpPr>
        <p:grpSpPr>
          <a:xfrm rot="20145015">
            <a:off x="2009419" y="923378"/>
            <a:ext cx="568348" cy="518262"/>
            <a:chOff x="2597001" y="1890036"/>
            <a:chExt cx="846110" cy="789785"/>
          </a:xfrm>
        </p:grpSpPr>
        <p:sp>
          <p:nvSpPr>
            <p:cNvPr id="59" name="Rectangle 58"/>
            <p:cNvSpPr/>
            <p:nvPr/>
          </p:nvSpPr>
          <p:spPr>
            <a:xfrm>
              <a:off x="2690518" y="1984050"/>
              <a:ext cx="677333" cy="424248"/>
            </a:xfrm>
            <a:prstGeom prst="rect">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a:p>
          </p:txBody>
        </p:sp>
        <p:grpSp>
          <p:nvGrpSpPr>
            <p:cNvPr id="60" name="Shape 565"/>
            <p:cNvGrpSpPr/>
            <p:nvPr/>
          </p:nvGrpSpPr>
          <p:grpSpPr>
            <a:xfrm>
              <a:off x="2597001" y="1890036"/>
              <a:ext cx="846110" cy="789785"/>
              <a:chOff x="2583100" y="2973775"/>
              <a:chExt cx="461550" cy="437200"/>
            </a:xfrm>
          </p:grpSpPr>
          <p:sp>
            <p:nvSpPr>
              <p:cNvPr id="62" name="Shape 566"/>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sp>
            <p:nvSpPr>
              <p:cNvPr id="63" name="Shape 567"/>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11111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sz="900"/>
              </a:p>
            </p:txBody>
          </p:sp>
        </p:grpSp>
        <p:sp>
          <p:nvSpPr>
            <p:cNvPr id="61" name="TextBox 60"/>
            <p:cNvSpPr txBox="1"/>
            <p:nvPr/>
          </p:nvSpPr>
          <p:spPr>
            <a:xfrm>
              <a:off x="2700661" y="2035073"/>
              <a:ext cx="726330" cy="351767"/>
            </a:xfrm>
            <a:prstGeom prst="rect">
              <a:avLst/>
            </a:prstGeom>
            <a:noFill/>
          </p:spPr>
          <p:txBody>
            <a:bodyPr wrap="none" rtlCol="0">
              <a:spAutoFit/>
            </a:bodyPr>
            <a:lstStyle/>
            <a:p>
              <a:r>
                <a:rPr lang="en-GB" sz="900" b="1" dirty="0" smtClean="0">
                  <a:solidFill>
                    <a:srgbClr val="FFFFFF"/>
                  </a:solidFill>
                  <a:latin typeface="Bangla MN"/>
                  <a:cs typeface="Bangla MN"/>
                </a:rPr>
                <a:t>BDT</a:t>
              </a:r>
              <a:endParaRPr lang="en-GB" sz="900" b="1" dirty="0">
                <a:solidFill>
                  <a:srgbClr val="FFFFFF"/>
                </a:solidFill>
                <a:latin typeface="Bangla MN"/>
                <a:cs typeface="Bangla MN"/>
              </a:endParaRPr>
            </a:p>
          </p:txBody>
        </p:sp>
      </p:grpSp>
    </p:spTree>
    <p:extLst>
      <p:ext uri="{BB962C8B-B14F-4D97-AF65-F5344CB8AC3E}">
        <p14:creationId xmlns:p14="http://schemas.microsoft.com/office/powerpoint/2010/main" val="138450898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Title 1"/>
          <p:cNvSpPr>
            <a:spLocks noGrp="1"/>
          </p:cNvSpPr>
          <p:nvPr>
            <p:ph type="title"/>
          </p:nvPr>
        </p:nvSpPr>
        <p:spPr>
          <a:xfrm>
            <a:off x="450801" y="224644"/>
            <a:ext cx="7956600" cy="676200"/>
          </a:xfrm>
        </p:spPr>
        <p:txBody>
          <a:bodyPr anchor="t"/>
          <a:lstStyle/>
          <a:p>
            <a:r>
              <a:rPr lang="en-GB" sz="2000" dirty="0" smtClean="0">
                <a:solidFill>
                  <a:srgbClr val="000000"/>
                </a:solidFill>
              </a:rPr>
              <a:t>Analysis strategy</a:t>
            </a:r>
            <a:endParaRPr lang="en-GB" sz="2000" dirty="0">
              <a:solidFill>
                <a:srgbClr val="000000"/>
              </a:solidFill>
            </a:endParaRPr>
          </a:p>
        </p:txBody>
      </p:sp>
      <p:sp>
        <p:nvSpPr>
          <p:cNvPr id="104" name="Shape 104"/>
          <p:cNvSpPr txBox="1">
            <a:spLocks noGrp="1"/>
          </p:cNvSpPr>
          <p:nvPr>
            <p:ph type="sldNum" idx="10"/>
          </p:nvPr>
        </p:nvSpPr>
        <p:spPr>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34</a:t>
            </a:fld>
            <a:endParaRPr/>
          </a:p>
        </p:txBody>
      </p:sp>
      <p:pic>
        <p:nvPicPr>
          <p:cNvPr id="6" name="Picture 5" descr="reg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 y="1155771"/>
            <a:ext cx="7670801" cy="2612219"/>
          </a:xfrm>
          <a:prstGeom prst="rect">
            <a:avLst/>
          </a:prstGeom>
        </p:spPr>
      </p:pic>
      <p:sp>
        <p:nvSpPr>
          <p:cNvPr id="3" name="TextBox 2"/>
          <p:cNvSpPr txBox="1"/>
          <p:nvPr/>
        </p:nvSpPr>
        <p:spPr>
          <a:xfrm>
            <a:off x="3461926" y="4022609"/>
            <a:ext cx="2342445" cy="400110"/>
          </a:xfrm>
          <a:prstGeom prst="rect">
            <a:avLst/>
          </a:prstGeom>
          <a:solidFill>
            <a:srgbClr val="455621"/>
          </a:solidFill>
          <a:ln>
            <a:solidFill>
              <a:schemeClr val="accent1"/>
            </a:solidFill>
          </a:ln>
        </p:spPr>
        <p:txBody>
          <a:bodyPr wrap="square" rtlCol="0">
            <a:spAutoFit/>
          </a:bodyPr>
          <a:lstStyle/>
          <a:p>
            <a:pPr algn="ctr"/>
            <a:r>
              <a:rPr lang="en-GB" sz="1000" b="1" dirty="0" smtClean="0">
                <a:solidFill>
                  <a:schemeClr val="bg1"/>
                </a:solidFill>
                <a:latin typeface="Bangla MN"/>
                <a:cs typeface="Bangla MN"/>
              </a:rPr>
              <a:t>VALIDATED WITH MAXIMUM LIKELIHOOD FIT</a:t>
            </a:r>
            <a:endParaRPr lang="en-GB" sz="1000" b="1" dirty="0">
              <a:solidFill>
                <a:schemeClr val="bg1"/>
              </a:solidFill>
              <a:latin typeface="Bangla MN"/>
              <a:cs typeface="Bangla MN"/>
            </a:endParaRPr>
          </a:p>
        </p:txBody>
      </p:sp>
      <p:sp>
        <p:nvSpPr>
          <p:cNvPr id="48" name="TextBox 47"/>
          <p:cNvSpPr txBox="1"/>
          <p:nvPr/>
        </p:nvSpPr>
        <p:spPr>
          <a:xfrm>
            <a:off x="6207730" y="4022609"/>
            <a:ext cx="2342445" cy="400110"/>
          </a:xfrm>
          <a:prstGeom prst="rect">
            <a:avLst/>
          </a:prstGeom>
          <a:solidFill>
            <a:srgbClr val="455621"/>
          </a:solidFill>
          <a:ln>
            <a:solidFill>
              <a:schemeClr val="accent1"/>
            </a:solidFill>
          </a:ln>
        </p:spPr>
        <p:txBody>
          <a:bodyPr wrap="square" rtlCol="0">
            <a:spAutoFit/>
          </a:bodyPr>
          <a:lstStyle/>
          <a:p>
            <a:pPr algn="ctr"/>
            <a:r>
              <a:rPr lang="en-GB" sz="1000" b="1" dirty="0" smtClean="0">
                <a:solidFill>
                  <a:schemeClr val="bg1"/>
                </a:solidFill>
                <a:latin typeface="Bangla MN"/>
                <a:cs typeface="Bangla MN"/>
              </a:rPr>
              <a:t>VALIDATED WITH SIMULATION</a:t>
            </a:r>
            <a:endParaRPr lang="en-GB" sz="1000" b="1" dirty="0">
              <a:solidFill>
                <a:schemeClr val="bg1"/>
              </a:solidFill>
              <a:latin typeface="Bangla MN"/>
              <a:cs typeface="Bangla MN"/>
            </a:endParaRPr>
          </a:p>
        </p:txBody>
      </p:sp>
      <p:sp>
        <p:nvSpPr>
          <p:cNvPr id="49" name="TextBox 48"/>
          <p:cNvSpPr txBox="1"/>
          <p:nvPr/>
        </p:nvSpPr>
        <p:spPr>
          <a:xfrm>
            <a:off x="593575" y="4022609"/>
            <a:ext cx="2699018" cy="430887"/>
          </a:xfrm>
          <a:prstGeom prst="rect">
            <a:avLst/>
          </a:prstGeom>
          <a:solidFill>
            <a:srgbClr val="455621"/>
          </a:solidFill>
          <a:ln>
            <a:solidFill>
              <a:schemeClr val="accent1"/>
            </a:solidFill>
          </a:ln>
        </p:spPr>
        <p:txBody>
          <a:bodyPr wrap="square" rtlCol="0">
            <a:spAutoFit/>
          </a:bodyPr>
          <a:lstStyle/>
          <a:p>
            <a:pPr algn="ctr"/>
            <a:r>
              <a:rPr lang="en-GB" sz="1100" b="1" dirty="0" smtClean="0">
                <a:solidFill>
                  <a:schemeClr val="bg1"/>
                </a:solidFill>
                <a:latin typeface="Bangla MN"/>
                <a:cs typeface="Bangla MN"/>
              </a:rPr>
              <a:t>BLINDED APPROACH</a:t>
            </a:r>
          </a:p>
          <a:p>
            <a:pPr algn="ctr"/>
            <a:r>
              <a:rPr lang="en-GB" sz="1100" b="1" dirty="0" smtClean="0">
                <a:solidFill>
                  <a:schemeClr val="bg1"/>
                </a:solidFill>
                <a:latin typeface="Bangla MN"/>
                <a:cs typeface="Bangla MN"/>
              </a:rPr>
              <a:t>SIGNAL INJECTION TESTS</a:t>
            </a:r>
          </a:p>
        </p:txBody>
      </p:sp>
      <p:sp>
        <p:nvSpPr>
          <p:cNvPr id="5" name="Freeform 4"/>
          <p:cNvSpPr/>
          <p:nvPr/>
        </p:nvSpPr>
        <p:spPr>
          <a:xfrm rot="1073686" flipH="1">
            <a:off x="7874867" y="2456460"/>
            <a:ext cx="1074683" cy="1723350"/>
          </a:xfrm>
          <a:custGeom>
            <a:avLst/>
            <a:gdLst>
              <a:gd name="connsiteX0" fmla="*/ 540681 w 3259422"/>
              <a:gd name="connsiteY0" fmla="*/ 3941704 h 3941704"/>
              <a:gd name="connsiteX1" fmla="*/ 202015 w 3259422"/>
              <a:gd name="connsiteY1" fmla="*/ 1147704 h 3941704"/>
              <a:gd name="connsiteX2" fmla="*/ 3259422 w 3259422"/>
              <a:gd name="connsiteY2" fmla="*/ 0 h 3941704"/>
            </a:gdLst>
            <a:ahLst/>
            <a:cxnLst>
              <a:cxn ang="0">
                <a:pos x="connsiteX0" y="connsiteY0"/>
              </a:cxn>
              <a:cxn ang="0">
                <a:pos x="connsiteX1" y="connsiteY1"/>
              </a:cxn>
              <a:cxn ang="0">
                <a:pos x="connsiteX2" y="connsiteY2"/>
              </a:cxn>
            </a:cxnLst>
            <a:rect l="l" t="t" r="r" b="b"/>
            <a:pathLst>
              <a:path w="3259422" h="3941704">
                <a:moveTo>
                  <a:pt x="540681" y="3941704"/>
                </a:moveTo>
                <a:cubicBezTo>
                  <a:pt x="144786" y="2873179"/>
                  <a:pt x="-251109" y="1804655"/>
                  <a:pt x="202015" y="1147704"/>
                </a:cubicBezTo>
                <a:cubicBezTo>
                  <a:pt x="655139" y="490753"/>
                  <a:pt x="3259422" y="0"/>
                  <a:pt x="3259422" y="0"/>
                </a:cubicBezTo>
              </a:path>
            </a:pathLst>
          </a:custGeom>
          <a:ln w="28575" cap="flat" cmpd="sng">
            <a:solidFill>
              <a:srgbClr val="008000"/>
            </a:solidFill>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8" name="Straight Arrow Connector 7"/>
          <p:cNvCxnSpPr>
            <a:stCxn id="3" idx="0"/>
          </p:cNvCxnSpPr>
          <p:nvPr/>
        </p:nvCxnSpPr>
        <p:spPr>
          <a:xfrm flipV="1">
            <a:off x="4633149" y="3471333"/>
            <a:ext cx="4703" cy="551276"/>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Shape 389"/>
          <p:cNvSpPr/>
          <p:nvPr/>
        </p:nvSpPr>
        <p:spPr>
          <a:xfrm>
            <a:off x="5516329" y="253306"/>
            <a:ext cx="429543" cy="357291"/>
          </a:xfrm>
          <a:custGeom>
            <a:avLst/>
            <a:gdLst/>
            <a:ahLst/>
            <a:cxnLst/>
            <a:rect l="0" t="0" r="0" b="0"/>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7C7F91"/>
          </a:solidFill>
          <a:ln>
            <a:solidFill>
              <a:srgbClr val="8BAB42"/>
            </a:solidFill>
          </a:ln>
        </p:spPr>
        <p:txBody>
          <a:bodyPr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6801323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Shape 144"/>
          <p:cNvSpPr txBox="1">
            <a:spLocks noGrp="1"/>
          </p:cNvSpPr>
          <p:nvPr>
            <p:ph type="sldNum" idx="10"/>
          </p:nvPr>
        </p:nvSpPr>
        <p:spPr>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35</a:t>
            </a:fld>
            <a:endParaRPr dirty="0"/>
          </a:p>
        </p:txBody>
      </p:sp>
      <p:pic>
        <p:nvPicPr>
          <p:cNvPr id="18" name="Picture 17" descr="reg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 y="1155771"/>
            <a:ext cx="7670801" cy="2612219"/>
          </a:xfrm>
          <a:prstGeom prst="rect">
            <a:avLst/>
          </a:prstGeom>
        </p:spPr>
      </p:pic>
      <p:sp>
        <p:nvSpPr>
          <p:cNvPr id="19" name="Shape 324"/>
          <p:cNvSpPr/>
          <p:nvPr/>
        </p:nvSpPr>
        <p:spPr>
          <a:xfrm>
            <a:off x="551558" y="130781"/>
            <a:ext cx="330507" cy="424056"/>
          </a:xfrm>
          <a:custGeom>
            <a:avLst/>
            <a:gdLst/>
            <a:ahLst/>
            <a:cxnLst/>
            <a:rect l="0" t="0" r="0" b="0"/>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noFill/>
          <a:ln>
            <a:solidFill>
              <a:schemeClr val="tx1"/>
            </a:solidFill>
          </a:ln>
        </p:spPr>
        <p:txBody>
          <a:bodyPr wrap="square" lIns="91425" tIns="91425" rIns="91425" bIns="91425" anchor="ctr" anchorCtr="0">
            <a:noAutofit/>
          </a:bodyPr>
          <a:lstStyle/>
          <a:p>
            <a:pPr marL="0" lvl="0" indent="0">
              <a:spcBef>
                <a:spcPts val="0"/>
              </a:spcBef>
              <a:spcAft>
                <a:spcPts val="0"/>
              </a:spcAft>
              <a:buNone/>
            </a:pPr>
            <a:endParaRPr/>
          </a:p>
        </p:txBody>
      </p:sp>
      <p:sp>
        <p:nvSpPr>
          <p:cNvPr id="3" name="TextBox 2"/>
          <p:cNvSpPr txBox="1"/>
          <p:nvPr/>
        </p:nvSpPr>
        <p:spPr>
          <a:xfrm>
            <a:off x="907465" y="89813"/>
            <a:ext cx="2783840" cy="615553"/>
          </a:xfrm>
          <a:prstGeom prst="rect">
            <a:avLst/>
          </a:prstGeom>
          <a:noFill/>
        </p:spPr>
        <p:txBody>
          <a:bodyPr wrap="square" rtlCol="0">
            <a:spAutoFit/>
          </a:bodyPr>
          <a:lstStyle/>
          <a:p>
            <a:r>
              <a:rPr lang="en-GB" sz="1200" b="1" dirty="0" smtClean="0">
                <a:solidFill>
                  <a:schemeClr val="tx1"/>
                </a:solidFill>
                <a:latin typeface="Bangla MN"/>
                <a:cs typeface="Bangla MN"/>
              </a:rPr>
              <a:t>Add systematic uncertainties</a:t>
            </a:r>
          </a:p>
          <a:p>
            <a:r>
              <a:rPr lang="en-GB" sz="1100" b="1" dirty="0" smtClean="0">
                <a:solidFill>
                  <a:schemeClr val="tx1"/>
                </a:solidFill>
                <a:latin typeface="Bangla MN"/>
                <a:cs typeface="Bangla MN"/>
              </a:rPr>
              <a:t>e.g. normalisation: Luminosity, </a:t>
            </a:r>
          </a:p>
          <a:p>
            <a:r>
              <a:rPr lang="en-GB" sz="1100" b="1" dirty="0">
                <a:solidFill>
                  <a:schemeClr val="tx1"/>
                </a:solidFill>
                <a:latin typeface="Bangla MN"/>
                <a:cs typeface="Bangla MN"/>
              </a:rPr>
              <a:t> </a:t>
            </a:r>
            <a:r>
              <a:rPr lang="en-GB" sz="1100" b="1" dirty="0" smtClean="0">
                <a:solidFill>
                  <a:schemeClr val="tx1"/>
                </a:solidFill>
                <a:latin typeface="Bangla MN"/>
                <a:cs typeface="Bangla MN"/>
              </a:rPr>
              <a:t>      shape: Jet energy scale</a:t>
            </a:r>
            <a:endParaRPr lang="en-GB" sz="1100" b="1" dirty="0">
              <a:solidFill>
                <a:schemeClr val="tx1"/>
              </a:solidFill>
              <a:latin typeface="Bangla MN"/>
              <a:cs typeface="Bangla MN"/>
            </a:endParaRPr>
          </a:p>
        </p:txBody>
      </p:sp>
      <p:sp>
        <p:nvSpPr>
          <p:cNvPr id="4" name="TextBox 3"/>
          <p:cNvSpPr txBox="1"/>
          <p:nvPr/>
        </p:nvSpPr>
        <p:spPr>
          <a:xfrm>
            <a:off x="6571570" y="4436700"/>
            <a:ext cx="2458720" cy="523220"/>
          </a:xfrm>
          <a:prstGeom prst="rect">
            <a:avLst/>
          </a:prstGeom>
          <a:noFill/>
        </p:spPr>
        <p:txBody>
          <a:bodyPr wrap="square" rtlCol="0">
            <a:spAutoFit/>
          </a:bodyPr>
          <a:lstStyle/>
          <a:p>
            <a:pPr algn="r"/>
            <a:r>
              <a:rPr lang="en-GB" dirty="0" smtClean="0">
                <a:solidFill>
                  <a:schemeClr val="accent3"/>
                </a:solidFill>
                <a:latin typeface="Bangla MN"/>
                <a:cs typeface="Bangla MN"/>
              </a:rPr>
              <a:t>Do a global fit</a:t>
            </a:r>
          </a:p>
          <a:p>
            <a:pPr algn="r"/>
            <a:r>
              <a:rPr lang="en-GB" dirty="0" smtClean="0">
                <a:solidFill>
                  <a:schemeClr val="accent3"/>
                </a:solidFill>
                <a:latin typeface="Bangla MN"/>
                <a:cs typeface="Bangla MN"/>
                <a:sym typeface="Wingdings"/>
              </a:rPr>
              <a:t> Limits at 95% CL  </a:t>
            </a:r>
            <a:endParaRPr lang="en-GB" dirty="0">
              <a:solidFill>
                <a:schemeClr val="accent3"/>
              </a:solidFill>
              <a:latin typeface="Bangla MN"/>
              <a:cs typeface="Bangla MN"/>
            </a:endParaRPr>
          </a:p>
        </p:txBody>
      </p:sp>
      <p:sp>
        <p:nvSpPr>
          <p:cNvPr id="25" name="Freeform 498"/>
          <p:cNvSpPr>
            <a:spLocks noEditPoints="1"/>
          </p:cNvSpPr>
          <p:nvPr/>
        </p:nvSpPr>
        <p:spPr bwMode="auto">
          <a:xfrm flipH="1">
            <a:off x="485053" y="920197"/>
            <a:ext cx="8100151" cy="3809910"/>
          </a:xfrm>
          <a:custGeom>
            <a:avLst/>
            <a:gdLst>
              <a:gd name="T0" fmla="*/ 297 w 597"/>
              <a:gd name="T1" fmla="*/ 4 h 394"/>
              <a:gd name="T2" fmla="*/ 255 w 597"/>
              <a:gd name="T3" fmla="*/ 9 h 394"/>
              <a:gd name="T4" fmla="*/ 197 w 597"/>
              <a:gd name="T5" fmla="*/ 23 h 394"/>
              <a:gd name="T6" fmla="*/ 116 w 597"/>
              <a:gd name="T7" fmla="*/ 28 h 394"/>
              <a:gd name="T8" fmla="*/ 75 w 597"/>
              <a:gd name="T9" fmla="*/ 36 h 394"/>
              <a:gd name="T10" fmla="*/ 75 w 597"/>
              <a:gd name="T11" fmla="*/ 36 h 394"/>
              <a:gd name="T12" fmla="*/ 76 w 597"/>
              <a:gd name="T13" fmla="*/ 33 h 394"/>
              <a:gd name="T14" fmla="*/ 76 w 597"/>
              <a:gd name="T15" fmla="*/ 33 h 394"/>
              <a:gd name="T16" fmla="*/ 75 w 597"/>
              <a:gd name="T17" fmla="*/ 34 h 394"/>
              <a:gd name="T18" fmla="*/ 76 w 597"/>
              <a:gd name="T19" fmla="*/ 41 h 394"/>
              <a:gd name="T20" fmla="*/ 74 w 597"/>
              <a:gd name="T21" fmla="*/ 34 h 394"/>
              <a:gd name="T22" fmla="*/ 74 w 597"/>
              <a:gd name="T23" fmla="*/ 35 h 394"/>
              <a:gd name="T24" fmla="*/ 73 w 597"/>
              <a:gd name="T25" fmla="*/ 39 h 394"/>
              <a:gd name="T26" fmla="*/ 72 w 597"/>
              <a:gd name="T27" fmla="*/ 43 h 394"/>
              <a:gd name="T28" fmla="*/ 149 w 597"/>
              <a:gd name="T29" fmla="*/ 32 h 394"/>
              <a:gd name="T30" fmla="*/ 76 w 597"/>
              <a:gd name="T31" fmla="*/ 38 h 394"/>
              <a:gd name="T32" fmla="*/ 74 w 597"/>
              <a:gd name="T33" fmla="*/ 34 h 394"/>
              <a:gd name="T34" fmla="*/ 73 w 597"/>
              <a:gd name="T35" fmla="*/ 35 h 394"/>
              <a:gd name="T36" fmla="*/ 71 w 597"/>
              <a:gd name="T37" fmla="*/ 35 h 394"/>
              <a:gd name="T38" fmla="*/ 561 w 597"/>
              <a:gd name="T39" fmla="*/ 42 h 394"/>
              <a:gd name="T40" fmla="*/ 449 w 597"/>
              <a:gd name="T41" fmla="*/ 1 h 394"/>
              <a:gd name="T42" fmla="*/ 307 w 597"/>
              <a:gd name="T43" fmla="*/ 4 h 394"/>
              <a:gd name="T44" fmla="*/ 238 w 597"/>
              <a:gd name="T45" fmla="*/ 10 h 394"/>
              <a:gd name="T46" fmla="*/ 189 w 597"/>
              <a:gd name="T47" fmla="*/ 17 h 394"/>
              <a:gd name="T48" fmla="*/ 123 w 597"/>
              <a:gd name="T49" fmla="*/ 26 h 394"/>
              <a:gd name="T50" fmla="*/ 144 w 597"/>
              <a:gd name="T51" fmla="*/ 24 h 394"/>
              <a:gd name="T52" fmla="*/ 125 w 597"/>
              <a:gd name="T53" fmla="*/ 27 h 394"/>
              <a:gd name="T54" fmla="*/ 210 w 597"/>
              <a:gd name="T55" fmla="*/ 16 h 394"/>
              <a:gd name="T56" fmla="*/ 211 w 597"/>
              <a:gd name="T57" fmla="*/ 17 h 394"/>
              <a:gd name="T58" fmla="*/ 194 w 597"/>
              <a:gd name="T59" fmla="*/ 20 h 394"/>
              <a:gd name="T60" fmla="*/ 183 w 597"/>
              <a:gd name="T61" fmla="*/ 23 h 394"/>
              <a:gd name="T62" fmla="*/ 76 w 597"/>
              <a:gd name="T63" fmla="*/ 40 h 394"/>
              <a:gd name="T64" fmla="*/ 86 w 597"/>
              <a:gd name="T65" fmla="*/ 38 h 394"/>
              <a:gd name="T66" fmla="*/ 228 w 597"/>
              <a:gd name="T67" fmla="*/ 22 h 394"/>
              <a:gd name="T68" fmla="*/ 318 w 597"/>
              <a:gd name="T69" fmla="*/ 15 h 394"/>
              <a:gd name="T70" fmla="*/ 491 w 597"/>
              <a:gd name="T71" fmla="*/ 20 h 394"/>
              <a:gd name="T72" fmla="*/ 547 w 597"/>
              <a:gd name="T73" fmla="*/ 46 h 394"/>
              <a:gd name="T74" fmla="*/ 573 w 597"/>
              <a:gd name="T75" fmla="*/ 278 h 394"/>
              <a:gd name="T76" fmla="*/ 524 w 597"/>
              <a:gd name="T77" fmla="*/ 347 h 394"/>
              <a:gd name="T78" fmla="*/ 380 w 597"/>
              <a:gd name="T79" fmla="*/ 374 h 394"/>
              <a:gd name="T80" fmla="*/ 102 w 597"/>
              <a:gd name="T81" fmla="*/ 361 h 394"/>
              <a:gd name="T82" fmla="*/ 16 w 597"/>
              <a:gd name="T83" fmla="*/ 239 h 394"/>
              <a:gd name="T84" fmla="*/ 45 w 597"/>
              <a:gd name="T85" fmla="*/ 63 h 394"/>
              <a:gd name="T86" fmla="*/ 48 w 597"/>
              <a:gd name="T87" fmla="*/ 57 h 394"/>
              <a:gd name="T88" fmla="*/ 50 w 597"/>
              <a:gd name="T89" fmla="*/ 50 h 394"/>
              <a:gd name="T90" fmla="*/ 45 w 597"/>
              <a:gd name="T91" fmla="*/ 42 h 394"/>
              <a:gd name="T92" fmla="*/ 37 w 597"/>
              <a:gd name="T93" fmla="*/ 42 h 394"/>
              <a:gd name="T94" fmla="*/ 32 w 597"/>
              <a:gd name="T95" fmla="*/ 48 h 394"/>
              <a:gd name="T96" fmla="*/ 30 w 597"/>
              <a:gd name="T97" fmla="*/ 54 h 394"/>
              <a:gd name="T98" fmla="*/ 29 w 597"/>
              <a:gd name="T99" fmla="*/ 61 h 394"/>
              <a:gd name="T100" fmla="*/ 7 w 597"/>
              <a:gd name="T101" fmla="*/ 163 h 394"/>
              <a:gd name="T102" fmla="*/ 2 w 597"/>
              <a:gd name="T103" fmla="*/ 252 h 394"/>
              <a:gd name="T104" fmla="*/ 67 w 597"/>
              <a:gd name="T105" fmla="*/ 364 h 394"/>
              <a:gd name="T106" fmla="*/ 253 w 597"/>
              <a:gd name="T107" fmla="*/ 393 h 394"/>
              <a:gd name="T108" fmla="*/ 480 w 597"/>
              <a:gd name="T109" fmla="*/ 374 h 394"/>
              <a:gd name="T110" fmla="*/ 562 w 597"/>
              <a:gd name="T111" fmla="*/ 338 h 394"/>
              <a:gd name="T112" fmla="*/ 228 w 597"/>
              <a:gd name="T113" fmla="*/ 2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7" h="394">
                <a:moveTo>
                  <a:pt x="382" y="13"/>
                </a:moveTo>
                <a:cubicBezTo>
                  <a:pt x="381" y="13"/>
                  <a:pt x="379" y="13"/>
                  <a:pt x="376" y="13"/>
                </a:cubicBezTo>
                <a:cubicBezTo>
                  <a:pt x="377" y="13"/>
                  <a:pt x="380" y="13"/>
                  <a:pt x="382" y="13"/>
                </a:cubicBezTo>
                <a:close/>
                <a:moveTo>
                  <a:pt x="297" y="4"/>
                </a:moveTo>
                <a:cubicBezTo>
                  <a:pt x="294" y="4"/>
                  <a:pt x="293" y="4"/>
                  <a:pt x="290" y="4"/>
                </a:cubicBezTo>
                <a:cubicBezTo>
                  <a:pt x="289" y="4"/>
                  <a:pt x="295" y="4"/>
                  <a:pt x="297" y="4"/>
                </a:cubicBezTo>
                <a:close/>
                <a:moveTo>
                  <a:pt x="281" y="5"/>
                </a:moveTo>
                <a:cubicBezTo>
                  <a:pt x="283" y="4"/>
                  <a:pt x="287" y="4"/>
                  <a:pt x="287" y="4"/>
                </a:cubicBezTo>
                <a:cubicBezTo>
                  <a:pt x="286" y="4"/>
                  <a:pt x="281" y="4"/>
                  <a:pt x="281" y="5"/>
                </a:cubicBezTo>
                <a:close/>
                <a:moveTo>
                  <a:pt x="255" y="9"/>
                </a:moveTo>
                <a:cubicBezTo>
                  <a:pt x="257" y="9"/>
                  <a:pt x="260" y="8"/>
                  <a:pt x="261" y="8"/>
                </a:cubicBezTo>
                <a:cubicBezTo>
                  <a:pt x="260" y="8"/>
                  <a:pt x="255" y="9"/>
                  <a:pt x="255" y="9"/>
                </a:cubicBezTo>
                <a:close/>
                <a:moveTo>
                  <a:pt x="238" y="8"/>
                </a:moveTo>
                <a:cubicBezTo>
                  <a:pt x="243" y="8"/>
                  <a:pt x="247" y="7"/>
                  <a:pt x="249" y="7"/>
                </a:cubicBezTo>
                <a:cubicBezTo>
                  <a:pt x="245" y="7"/>
                  <a:pt x="240" y="8"/>
                  <a:pt x="238" y="8"/>
                </a:cubicBezTo>
                <a:close/>
                <a:moveTo>
                  <a:pt x="197" y="23"/>
                </a:moveTo>
                <a:cubicBezTo>
                  <a:pt x="201" y="23"/>
                  <a:pt x="213" y="21"/>
                  <a:pt x="218" y="21"/>
                </a:cubicBezTo>
                <a:cubicBezTo>
                  <a:pt x="212" y="21"/>
                  <a:pt x="204" y="22"/>
                  <a:pt x="197" y="23"/>
                </a:cubicBezTo>
                <a:close/>
                <a:moveTo>
                  <a:pt x="195" y="19"/>
                </a:moveTo>
                <a:cubicBezTo>
                  <a:pt x="190" y="19"/>
                  <a:pt x="190" y="19"/>
                  <a:pt x="190" y="19"/>
                </a:cubicBezTo>
                <a:cubicBezTo>
                  <a:pt x="187" y="20"/>
                  <a:pt x="173" y="21"/>
                  <a:pt x="174" y="21"/>
                </a:cubicBezTo>
                <a:cubicBezTo>
                  <a:pt x="183" y="20"/>
                  <a:pt x="196" y="19"/>
                  <a:pt x="203" y="18"/>
                </a:cubicBezTo>
                <a:cubicBezTo>
                  <a:pt x="200" y="18"/>
                  <a:pt x="198" y="18"/>
                  <a:pt x="195" y="19"/>
                </a:cubicBezTo>
                <a:close/>
                <a:moveTo>
                  <a:pt x="116" y="28"/>
                </a:moveTo>
                <a:cubicBezTo>
                  <a:pt x="113" y="28"/>
                  <a:pt x="113" y="28"/>
                  <a:pt x="113" y="28"/>
                </a:cubicBezTo>
                <a:cubicBezTo>
                  <a:pt x="112" y="28"/>
                  <a:pt x="113" y="28"/>
                  <a:pt x="113" y="28"/>
                </a:cubicBezTo>
                <a:cubicBezTo>
                  <a:pt x="116" y="28"/>
                  <a:pt x="116" y="28"/>
                  <a:pt x="116" y="28"/>
                </a:cubicBezTo>
                <a:close/>
                <a:moveTo>
                  <a:pt x="75" y="36"/>
                </a:moveTo>
                <a:cubicBezTo>
                  <a:pt x="75" y="36"/>
                  <a:pt x="75" y="36"/>
                  <a:pt x="75" y="36"/>
                </a:cubicBezTo>
                <a:cubicBezTo>
                  <a:pt x="75" y="36"/>
                  <a:pt x="75" y="36"/>
                  <a:pt x="75" y="36"/>
                </a:cubicBezTo>
                <a:cubicBezTo>
                  <a:pt x="75" y="36"/>
                  <a:pt x="75" y="36"/>
                  <a:pt x="75" y="36"/>
                </a:cubicBezTo>
                <a:close/>
                <a:moveTo>
                  <a:pt x="75" y="36"/>
                </a:moveTo>
                <a:cubicBezTo>
                  <a:pt x="75" y="36"/>
                  <a:pt x="75" y="36"/>
                  <a:pt x="75" y="36"/>
                </a:cubicBezTo>
                <a:cubicBezTo>
                  <a:pt x="75" y="36"/>
                  <a:pt x="75" y="36"/>
                  <a:pt x="75" y="36"/>
                </a:cubicBezTo>
                <a:cubicBezTo>
                  <a:pt x="74" y="36"/>
                  <a:pt x="75" y="36"/>
                  <a:pt x="75" y="36"/>
                </a:cubicBezTo>
                <a:close/>
                <a:moveTo>
                  <a:pt x="75" y="36"/>
                </a:moveTo>
                <a:cubicBezTo>
                  <a:pt x="75" y="36"/>
                  <a:pt x="75" y="36"/>
                  <a:pt x="75" y="36"/>
                </a:cubicBezTo>
                <a:cubicBezTo>
                  <a:pt x="75" y="36"/>
                  <a:pt x="75" y="36"/>
                  <a:pt x="76" y="36"/>
                </a:cubicBezTo>
                <a:cubicBezTo>
                  <a:pt x="76" y="36"/>
                  <a:pt x="76" y="36"/>
                  <a:pt x="76" y="36"/>
                </a:cubicBezTo>
                <a:cubicBezTo>
                  <a:pt x="81" y="35"/>
                  <a:pt x="81" y="35"/>
                  <a:pt x="81" y="35"/>
                </a:cubicBezTo>
                <a:lnTo>
                  <a:pt x="75" y="36"/>
                </a:lnTo>
                <a:close/>
                <a:moveTo>
                  <a:pt x="76" y="33"/>
                </a:moveTo>
                <a:cubicBezTo>
                  <a:pt x="76" y="33"/>
                  <a:pt x="76" y="33"/>
                  <a:pt x="76" y="33"/>
                </a:cubicBezTo>
                <a:cubicBezTo>
                  <a:pt x="76" y="33"/>
                  <a:pt x="76" y="33"/>
                  <a:pt x="76" y="33"/>
                </a:cubicBezTo>
                <a:cubicBezTo>
                  <a:pt x="76" y="33"/>
                  <a:pt x="76" y="33"/>
                  <a:pt x="76" y="33"/>
                </a:cubicBezTo>
                <a:cubicBezTo>
                  <a:pt x="75" y="33"/>
                  <a:pt x="75" y="33"/>
                  <a:pt x="75" y="33"/>
                </a:cubicBezTo>
                <a:cubicBezTo>
                  <a:pt x="75" y="33"/>
                  <a:pt x="75" y="33"/>
                  <a:pt x="75" y="33"/>
                </a:cubicBezTo>
                <a:cubicBezTo>
                  <a:pt x="75" y="33"/>
                  <a:pt x="75" y="33"/>
                  <a:pt x="76" y="33"/>
                </a:cubicBezTo>
                <a:close/>
                <a:moveTo>
                  <a:pt x="76" y="39"/>
                </a:moveTo>
                <a:cubicBezTo>
                  <a:pt x="76" y="39"/>
                  <a:pt x="76" y="39"/>
                  <a:pt x="76" y="39"/>
                </a:cubicBezTo>
                <a:cubicBezTo>
                  <a:pt x="76" y="39"/>
                  <a:pt x="76" y="39"/>
                  <a:pt x="76" y="39"/>
                </a:cubicBezTo>
                <a:close/>
                <a:moveTo>
                  <a:pt x="75" y="34"/>
                </a:moveTo>
                <a:cubicBezTo>
                  <a:pt x="75" y="34"/>
                  <a:pt x="75" y="34"/>
                  <a:pt x="75" y="34"/>
                </a:cubicBezTo>
                <a:cubicBezTo>
                  <a:pt x="75" y="34"/>
                  <a:pt x="75" y="34"/>
                  <a:pt x="75" y="34"/>
                </a:cubicBezTo>
                <a:close/>
                <a:moveTo>
                  <a:pt x="75" y="33"/>
                </a:moveTo>
                <a:cubicBezTo>
                  <a:pt x="75" y="33"/>
                  <a:pt x="75" y="33"/>
                  <a:pt x="75" y="33"/>
                </a:cubicBezTo>
                <a:cubicBezTo>
                  <a:pt x="75" y="33"/>
                  <a:pt x="75" y="33"/>
                  <a:pt x="75" y="33"/>
                </a:cubicBezTo>
                <a:close/>
                <a:moveTo>
                  <a:pt x="76" y="41"/>
                </a:moveTo>
                <a:cubicBezTo>
                  <a:pt x="76" y="41"/>
                  <a:pt x="76" y="41"/>
                  <a:pt x="76" y="41"/>
                </a:cubicBezTo>
                <a:cubicBezTo>
                  <a:pt x="76" y="41"/>
                  <a:pt x="76" y="41"/>
                  <a:pt x="76" y="41"/>
                </a:cubicBezTo>
                <a:close/>
                <a:moveTo>
                  <a:pt x="76" y="39"/>
                </a:moveTo>
                <a:cubicBezTo>
                  <a:pt x="75" y="39"/>
                  <a:pt x="75" y="39"/>
                  <a:pt x="75" y="40"/>
                </a:cubicBezTo>
                <a:cubicBezTo>
                  <a:pt x="75" y="40"/>
                  <a:pt x="75" y="40"/>
                  <a:pt x="76" y="39"/>
                </a:cubicBezTo>
                <a:close/>
                <a:moveTo>
                  <a:pt x="74" y="34"/>
                </a:moveTo>
                <a:cubicBezTo>
                  <a:pt x="74" y="34"/>
                  <a:pt x="74" y="33"/>
                  <a:pt x="74" y="34"/>
                </a:cubicBezTo>
                <a:cubicBezTo>
                  <a:pt x="74" y="34"/>
                  <a:pt x="74" y="34"/>
                  <a:pt x="74" y="34"/>
                </a:cubicBezTo>
                <a:close/>
                <a:moveTo>
                  <a:pt x="74" y="36"/>
                </a:moveTo>
                <a:cubicBezTo>
                  <a:pt x="74" y="36"/>
                  <a:pt x="74" y="36"/>
                  <a:pt x="74" y="36"/>
                </a:cubicBezTo>
                <a:cubicBezTo>
                  <a:pt x="74" y="36"/>
                  <a:pt x="74" y="36"/>
                  <a:pt x="74" y="36"/>
                </a:cubicBezTo>
                <a:close/>
                <a:moveTo>
                  <a:pt x="74" y="35"/>
                </a:moveTo>
                <a:cubicBezTo>
                  <a:pt x="74" y="35"/>
                  <a:pt x="73" y="35"/>
                  <a:pt x="73" y="35"/>
                </a:cubicBezTo>
                <a:cubicBezTo>
                  <a:pt x="73" y="35"/>
                  <a:pt x="74" y="36"/>
                  <a:pt x="74" y="35"/>
                </a:cubicBezTo>
                <a:close/>
                <a:moveTo>
                  <a:pt x="73" y="35"/>
                </a:moveTo>
                <a:cubicBezTo>
                  <a:pt x="73" y="35"/>
                  <a:pt x="73" y="35"/>
                  <a:pt x="73" y="35"/>
                </a:cubicBezTo>
                <a:cubicBezTo>
                  <a:pt x="73" y="35"/>
                  <a:pt x="73" y="35"/>
                  <a:pt x="73" y="35"/>
                </a:cubicBezTo>
                <a:cubicBezTo>
                  <a:pt x="73" y="35"/>
                  <a:pt x="73" y="35"/>
                  <a:pt x="73" y="35"/>
                </a:cubicBezTo>
                <a:close/>
                <a:moveTo>
                  <a:pt x="73" y="39"/>
                </a:moveTo>
                <a:cubicBezTo>
                  <a:pt x="73" y="39"/>
                  <a:pt x="73" y="38"/>
                  <a:pt x="73" y="39"/>
                </a:cubicBezTo>
                <a:close/>
                <a:moveTo>
                  <a:pt x="72" y="41"/>
                </a:moveTo>
                <a:cubicBezTo>
                  <a:pt x="72" y="41"/>
                  <a:pt x="72" y="41"/>
                  <a:pt x="73" y="40"/>
                </a:cubicBezTo>
                <a:cubicBezTo>
                  <a:pt x="72" y="40"/>
                  <a:pt x="72" y="41"/>
                  <a:pt x="72" y="41"/>
                </a:cubicBezTo>
                <a:close/>
                <a:moveTo>
                  <a:pt x="72" y="41"/>
                </a:moveTo>
                <a:cubicBezTo>
                  <a:pt x="72" y="41"/>
                  <a:pt x="73" y="41"/>
                  <a:pt x="72" y="41"/>
                </a:cubicBezTo>
                <a:close/>
                <a:moveTo>
                  <a:pt x="72" y="43"/>
                </a:moveTo>
                <a:cubicBezTo>
                  <a:pt x="72" y="43"/>
                  <a:pt x="72" y="43"/>
                  <a:pt x="72" y="44"/>
                </a:cubicBezTo>
                <a:cubicBezTo>
                  <a:pt x="72" y="44"/>
                  <a:pt x="72" y="43"/>
                  <a:pt x="72" y="43"/>
                </a:cubicBezTo>
                <a:close/>
                <a:moveTo>
                  <a:pt x="71" y="43"/>
                </a:moveTo>
                <a:cubicBezTo>
                  <a:pt x="71" y="43"/>
                  <a:pt x="71" y="44"/>
                  <a:pt x="71" y="43"/>
                </a:cubicBezTo>
                <a:close/>
                <a:moveTo>
                  <a:pt x="165" y="30"/>
                </a:moveTo>
                <a:cubicBezTo>
                  <a:pt x="158" y="31"/>
                  <a:pt x="153" y="32"/>
                  <a:pt x="149" y="32"/>
                </a:cubicBezTo>
                <a:cubicBezTo>
                  <a:pt x="153" y="32"/>
                  <a:pt x="158" y="31"/>
                  <a:pt x="161" y="31"/>
                </a:cubicBezTo>
                <a:cubicBezTo>
                  <a:pt x="162" y="31"/>
                  <a:pt x="164" y="30"/>
                  <a:pt x="165" y="30"/>
                </a:cubicBezTo>
                <a:close/>
                <a:moveTo>
                  <a:pt x="74" y="38"/>
                </a:moveTo>
                <a:cubicBezTo>
                  <a:pt x="74" y="38"/>
                  <a:pt x="75" y="39"/>
                  <a:pt x="75" y="38"/>
                </a:cubicBezTo>
                <a:cubicBezTo>
                  <a:pt x="75" y="38"/>
                  <a:pt x="75" y="38"/>
                  <a:pt x="75" y="38"/>
                </a:cubicBezTo>
                <a:cubicBezTo>
                  <a:pt x="75" y="38"/>
                  <a:pt x="75" y="38"/>
                  <a:pt x="76" y="38"/>
                </a:cubicBezTo>
                <a:cubicBezTo>
                  <a:pt x="76" y="38"/>
                  <a:pt x="75" y="38"/>
                  <a:pt x="75" y="38"/>
                </a:cubicBezTo>
                <a:cubicBezTo>
                  <a:pt x="76" y="38"/>
                  <a:pt x="76" y="39"/>
                  <a:pt x="76" y="39"/>
                </a:cubicBezTo>
                <a:cubicBezTo>
                  <a:pt x="76" y="38"/>
                  <a:pt x="76" y="38"/>
                  <a:pt x="76" y="38"/>
                </a:cubicBezTo>
                <a:cubicBezTo>
                  <a:pt x="76" y="38"/>
                  <a:pt x="76" y="38"/>
                  <a:pt x="76" y="38"/>
                </a:cubicBezTo>
                <a:cubicBezTo>
                  <a:pt x="76" y="38"/>
                  <a:pt x="74" y="38"/>
                  <a:pt x="74" y="38"/>
                </a:cubicBezTo>
                <a:close/>
                <a:moveTo>
                  <a:pt x="74" y="34"/>
                </a:moveTo>
                <a:cubicBezTo>
                  <a:pt x="74" y="34"/>
                  <a:pt x="75" y="34"/>
                  <a:pt x="75" y="34"/>
                </a:cubicBezTo>
                <a:cubicBezTo>
                  <a:pt x="75" y="34"/>
                  <a:pt x="74" y="34"/>
                  <a:pt x="75" y="34"/>
                </a:cubicBezTo>
                <a:cubicBezTo>
                  <a:pt x="75" y="34"/>
                  <a:pt x="74" y="34"/>
                  <a:pt x="74" y="34"/>
                </a:cubicBezTo>
                <a:close/>
                <a:moveTo>
                  <a:pt x="71" y="35"/>
                </a:moveTo>
                <a:cubicBezTo>
                  <a:pt x="71" y="35"/>
                  <a:pt x="71" y="35"/>
                  <a:pt x="71" y="35"/>
                </a:cubicBezTo>
                <a:cubicBezTo>
                  <a:pt x="72" y="35"/>
                  <a:pt x="72" y="35"/>
                  <a:pt x="73" y="35"/>
                </a:cubicBezTo>
                <a:cubicBezTo>
                  <a:pt x="73" y="35"/>
                  <a:pt x="73" y="35"/>
                  <a:pt x="73" y="35"/>
                </a:cubicBezTo>
                <a:cubicBezTo>
                  <a:pt x="73" y="34"/>
                  <a:pt x="74" y="35"/>
                  <a:pt x="74" y="34"/>
                </a:cubicBezTo>
                <a:cubicBezTo>
                  <a:pt x="73" y="35"/>
                  <a:pt x="72" y="34"/>
                  <a:pt x="72" y="35"/>
                </a:cubicBezTo>
                <a:cubicBezTo>
                  <a:pt x="72" y="35"/>
                  <a:pt x="71" y="35"/>
                  <a:pt x="71" y="35"/>
                </a:cubicBezTo>
                <a:cubicBezTo>
                  <a:pt x="71" y="35"/>
                  <a:pt x="70" y="35"/>
                  <a:pt x="70" y="35"/>
                </a:cubicBezTo>
                <a:cubicBezTo>
                  <a:pt x="70" y="35"/>
                  <a:pt x="71" y="35"/>
                  <a:pt x="71" y="35"/>
                </a:cubicBezTo>
                <a:close/>
                <a:moveTo>
                  <a:pt x="72" y="41"/>
                </a:moveTo>
                <a:cubicBezTo>
                  <a:pt x="72" y="41"/>
                  <a:pt x="72" y="41"/>
                  <a:pt x="72" y="41"/>
                </a:cubicBezTo>
                <a:cubicBezTo>
                  <a:pt x="72" y="41"/>
                  <a:pt x="72" y="41"/>
                  <a:pt x="72" y="41"/>
                </a:cubicBezTo>
                <a:close/>
                <a:moveTo>
                  <a:pt x="591" y="121"/>
                </a:moveTo>
                <a:cubicBezTo>
                  <a:pt x="587" y="99"/>
                  <a:pt x="581" y="77"/>
                  <a:pt x="570" y="56"/>
                </a:cubicBezTo>
                <a:cubicBezTo>
                  <a:pt x="568" y="51"/>
                  <a:pt x="565" y="46"/>
                  <a:pt x="561" y="42"/>
                </a:cubicBezTo>
                <a:cubicBezTo>
                  <a:pt x="560" y="39"/>
                  <a:pt x="558" y="37"/>
                  <a:pt x="556" y="35"/>
                </a:cubicBezTo>
                <a:cubicBezTo>
                  <a:pt x="554" y="32"/>
                  <a:pt x="552" y="30"/>
                  <a:pt x="550" y="28"/>
                </a:cubicBezTo>
                <a:cubicBezTo>
                  <a:pt x="540" y="20"/>
                  <a:pt x="529" y="16"/>
                  <a:pt x="519" y="13"/>
                </a:cubicBezTo>
                <a:cubicBezTo>
                  <a:pt x="512" y="10"/>
                  <a:pt x="501" y="8"/>
                  <a:pt x="495" y="7"/>
                </a:cubicBezTo>
                <a:cubicBezTo>
                  <a:pt x="494" y="7"/>
                  <a:pt x="490" y="6"/>
                  <a:pt x="487" y="6"/>
                </a:cubicBezTo>
                <a:cubicBezTo>
                  <a:pt x="476" y="4"/>
                  <a:pt x="462" y="2"/>
                  <a:pt x="449" y="1"/>
                </a:cubicBezTo>
                <a:cubicBezTo>
                  <a:pt x="445" y="1"/>
                  <a:pt x="437" y="1"/>
                  <a:pt x="432" y="1"/>
                </a:cubicBezTo>
                <a:cubicBezTo>
                  <a:pt x="429" y="0"/>
                  <a:pt x="435" y="1"/>
                  <a:pt x="431" y="0"/>
                </a:cubicBezTo>
                <a:cubicBezTo>
                  <a:pt x="422" y="0"/>
                  <a:pt x="392" y="0"/>
                  <a:pt x="378" y="0"/>
                </a:cubicBezTo>
                <a:cubicBezTo>
                  <a:pt x="379" y="0"/>
                  <a:pt x="379" y="0"/>
                  <a:pt x="378" y="0"/>
                </a:cubicBezTo>
                <a:cubicBezTo>
                  <a:pt x="375" y="0"/>
                  <a:pt x="373" y="1"/>
                  <a:pt x="370" y="1"/>
                </a:cubicBezTo>
                <a:cubicBezTo>
                  <a:pt x="345" y="1"/>
                  <a:pt x="328" y="3"/>
                  <a:pt x="307" y="4"/>
                </a:cubicBezTo>
                <a:cubicBezTo>
                  <a:pt x="304" y="4"/>
                  <a:pt x="297" y="5"/>
                  <a:pt x="295" y="5"/>
                </a:cubicBezTo>
                <a:cubicBezTo>
                  <a:pt x="299" y="5"/>
                  <a:pt x="304" y="4"/>
                  <a:pt x="303" y="5"/>
                </a:cubicBezTo>
                <a:cubicBezTo>
                  <a:pt x="297" y="5"/>
                  <a:pt x="289" y="6"/>
                  <a:pt x="285" y="6"/>
                </a:cubicBezTo>
                <a:cubicBezTo>
                  <a:pt x="277" y="7"/>
                  <a:pt x="273" y="7"/>
                  <a:pt x="266" y="8"/>
                </a:cubicBezTo>
                <a:cubicBezTo>
                  <a:pt x="264" y="8"/>
                  <a:pt x="268" y="8"/>
                  <a:pt x="264" y="8"/>
                </a:cubicBezTo>
                <a:cubicBezTo>
                  <a:pt x="253" y="9"/>
                  <a:pt x="248" y="10"/>
                  <a:pt x="238" y="10"/>
                </a:cubicBezTo>
                <a:cubicBezTo>
                  <a:pt x="235" y="11"/>
                  <a:pt x="224" y="12"/>
                  <a:pt x="221" y="12"/>
                </a:cubicBezTo>
                <a:cubicBezTo>
                  <a:pt x="217" y="13"/>
                  <a:pt x="224" y="12"/>
                  <a:pt x="221" y="12"/>
                </a:cubicBezTo>
                <a:cubicBezTo>
                  <a:pt x="213" y="13"/>
                  <a:pt x="205" y="14"/>
                  <a:pt x="196" y="15"/>
                </a:cubicBezTo>
                <a:cubicBezTo>
                  <a:pt x="194" y="16"/>
                  <a:pt x="193" y="16"/>
                  <a:pt x="190" y="16"/>
                </a:cubicBezTo>
                <a:cubicBezTo>
                  <a:pt x="188" y="16"/>
                  <a:pt x="190" y="16"/>
                  <a:pt x="187" y="16"/>
                </a:cubicBezTo>
                <a:cubicBezTo>
                  <a:pt x="184" y="17"/>
                  <a:pt x="190" y="16"/>
                  <a:pt x="189" y="17"/>
                </a:cubicBezTo>
                <a:cubicBezTo>
                  <a:pt x="184" y="17"/>
                  <a:pt x="185" y="17"/>
                  <a:pt x="183" y="18"/>
                </a:cubicBezTo>
                <a:cubicBezTo>
                  <a:pt x="177" y="18"/>
                  <a:pt x="173" y="19"/>
                  <a:pt x="167" y="20"/>
                </a:cubicBezTo>
                <a:cubicBezTo>
                  <a:pt x="150" y="22"/>
                  <a:pt x="150" y="22"/>
                  <a:pt x="150" y="22"/>
                </a:cubicBezTo>
                <a:cubicBezTo>
                  <a:pt x="145" y="23"/>
                  <a:pt x="143" y="23"/>
                  <a:pt x="138" y="24"/>
                </a:cubicBezTo>
                <a:cubicBezTo>
                  <a:pt x="125" y="25"/>
                  <a:pt x="125" y="25"/>
                  <a:pt x="125" y="25"/>
                </a:cubicBezTo>
                <a:cubicBezTo>
                  <a:pt x="122" y="26"/>
                  <a:pt x="127" y="25"/>
                  <a:pt x="123" y="26"/>
                </a:cubicBezTo>
                <a:cubicBezTo>
                  <a:pt x="106" y="28"/>
                  <a:pt x="89" y="31"/>
                  <a:pt x="77" y="33"/>
                </a:cubicBezTo>
                <a:cubicBezTo>
                  <a:pt x="96" y="30"/>
                  <a:pt x="110" y="28"/>
                  <a:pt x="127" y="25"/>
                </a:cubicBezTo>
                <a:cubicBezTo>
                  <a:pt x="129" y="25"/>
                  <a:pt x="134" y="24"/>
                  <a:pt x="137" y="24"/>
                </a:cubicBezTo>
                <a:cubicBezTo>
                  <a:pt x="138" y="24"/>
                  <a:pt x="134" y="24"/>
                  <a:pt x="138" y="24"/>
                </a:cubicBezTo>
                <a:cubicBezTo>
                  <a:pt x="139" y="24"/>
                  <a:pt x="139" y="24"/>
                  <a:pt x="141" y="23"/>
                </a:cubicBezTo>
                <a:cubicBezTo>
                  <a:pt x="139" y="24"/>
                  <a:pt x="143" y="24"/>
                  <a:pt x="144" y="24"/>
                </a:cubicBezTo>
                <a:cubicBezTo>
                  <a:pt x="158" y="22"/>
                  <a:pt x="169" y="20"/>
                  <a:pt x="182" y="19"/>
                </a:cubicBezTo>
                <a:cubicBezTo>
                  <a:pt x="184" y="18"/>
                  <a:pt x="180" y="19"/>
                  <a:pt x="183" y="18"/>
                </a:cubicBezTo>
                <a:cubicBezTo>
                  <a:pt x="197" y="17"/>
                  <a:pt x="197" y="17"/>
                  <a:pt x="197" y="17"/>
                </a:cubicBezTo>
                <a:cubicBezTo>
                  <a:pt x="198" y="17"/>
                  <a:pt x="202" y="16"/>
                  <a:pt x="200" y="17"/>
                </a:cubicBezTo>
                <a:cubicBezTo>
                  <a:pt x="184" y="19"/>
                  <a:pt x="161" y="22"/>
                  <a:pt x="141" y="24"/>
                </a:cubicBezTo>
                <a:cubicBezTo>
                  <a:pt x="135" y="25"/>
                  <a:pt x="129" y="26"/>
                  <a:pt x="125" y="27"/>
                </a:cubicBezTo>
                <a:cubicBezTo>
                  <a:pt x="134" y="25"/>
                  <a:pt x="141" y="25"/>
                  <a:pt x="149" y="24"/>
                </a:cubicBezTo>
                <a:cubicBezTo>
                  <a:pt x="159" y="23"/>
                  <a:pt x="170" y="21"/>
                  <a:pt x="180" y="20"/>
                </a:cubicBezTo>
                <a:cubicBezTo>
                  <a:pt x="186" y="19"/>
                  <a:pt x="186" y="19"/>
                  <a:pt x="186" y="19"/>
                </a:cubicBezTo>
                <a:cubicBezTo>
                  <a:pt x="194" y="18"/>
                  <a:pt x="194" y="18"/>
                  <a:pt x="194" y="18"/>
                </a:cubicBezTo>
                <a:cubicBezTo>
                  <a:pt x="198" y="18"/>
                  <a:pt x="198" y="18"/>
                  <a:pt x="198" y="18"/>
                </a:cubicBezTo>
                <a:cubicBezTo>
                  <a:pt x="210" y="16"/>
                  <a:pt x="210" y="16"/>
                  <a:pt x="210" y="16"/>
                </a:cubicBezTo>
                <a:cubicBezTo>
                  <a:pt x="234" y="14"/>
                  <a:pt x="234" y="14"/>
                  <a:pt x="234" y="14"/>
                </a:cubicBezTo>
                <a:cubicBezTo>
                  <a:pt x="236" y="14"/>
                  <a:pt x="235" y="14"/>
                  <a:pt x="233" y="14"/>
                </a:cubicBezTo>
                <a:cubicBezTo>
                  <a:pt x="211" y="17"/>
                  <a:pt x="211" y="17"/>
                  <a:pt x="211" y="17"/>
                </a:cubicBezTo>
                <a:cubicBezTo>
                  <a:pt x="212" y="17"/>
                  <a:pt x="213" y="17"/>
                  <a:pt x="213" y="17"/>
                </a:cubicBezTo>
                <a:cubicBezTo>
                  <a:pt x="209" y="17"/>
                  <a:pt x="208" y="17"/>
                  <a:pt x="206" y="17"/>
                </a:cubicBezTo>
                <a:cubicBezTo>
                  <a:pt x="214" y="17"/>
                  <a:pt x="213" y="17"/>
                  <a:pt x="211" y="17"/>
                </a:cubicBezTo>
                <a:cubicBezTo>
                  <a:pt x="192" y="19"/>
                  <a:pt x="168" y="22"/>
                  <a:pt x="153" y="24"/>
                </a:cubicBezTo>
                <a:cubicBezTo>
                  <a:pt x="151" y="25"/>
                  <a:pt x="150" y="25"/>
                  <a:pt x="147" y="25"/>
                </a:cubicBezTo>
                <a:cubicBezTo>
                  <a:pt x="129" y="28"/>
                  <a:pt x="110" y="30"/>
                  <a:pt x="91" y="33"/>
                </a:cubicBezTo>
                <a:cubicBezTo>
                  <a:pt x="160" y="24"/>
                  <a:pt x="160" y="24"/>
                  <a:pt x="160" y="24"/>
                </a:cubicBezTo>
                <a:cubicBezTo>
                  <a:pt x="161" y="24"/>
                  <a:pt x="160" y="24"/>
                  <a:pt x="162" y="24"/>
                </a:cubicBezTo>
                <a:cubicBezTo>
                  <a:pt x="173" y="22"/>
                  <a:pt x="186" y="21"/>
                  <a:pt x="194" y="20"/>
                </a:cubicBezTo>
                <a:cubicBezTo>
                  <a:pt x="205" y="19"/>
                  <a:pt x="205" y="19"/>
                  <a:pt x="205" y="19"/>
                </a:cubicBezTo>
                <a:cubicBezTo>
                  <a:pt x="231" y="16"/>
                  <a:pt x="250" y="15"/>
                  <a:pt x="275" y="13"/>
                </a:cubicBezTo>
                <a:cubicBezTo>
                  <a:pt x="275" y="13"/>
                  <a:pt x="277" y="13"/>
                  <a:pt x="278" y="13"/>
                </a:cubicBezTo>
                <a:cubicBezTo>
                  <a:pt x="272" y="14"/>
                  <a:pt x="272" y="14"/>
                  <a:pt x="272" y="14"/>
                </a:cubicBezTo>
                <a:cubicBezTo>
                  <a:pt x="268" y="14"/>
                  <a:pt x="264" y="15"/>
                  <a:pt x="260" y="15"/>
                </a:cubicBezTo>
                <a:cubicBezTo>
                  <a:pt x="239" y="17"/>
                  <a:pt x="209" y="20"/>
                  <a:pt x="183" y="23"/>
                </a:cubicBezTo>
                <a:cubicBezTo>
                  <a:pt x="180" y="24"/>
                  <a:pt x="182" y="24"/>
                  <a:pt x="184" y="24"/>
                </a:cubicBezTo>
                <a:cubicBezTo>
                  <a:pt x="197" y="22"/>
                  <a:pt x="209" y="21"/>
                  <a:pt x="222" y="20"/>
                </a:cubicBezTo>
                <a:cubicBezTo>
                  <a:pt x="227" y="20"/>
                  <a:pt x="222" y="21"/>
                  <a:pt x="212" y="22"/>
                </a:cubicBezTo>
                <a:cubicBezTo>
                  <a:pt x="194" y="24"/>
                  <a:pt x="165" y="27"/>
                  <a:pt x="154" y="28"/>
                </a:cubicBezTo>
                <a:cubicBezTo>
                  <a:pt x="128" y="32"/>
                  <a:pt x="103" y="35"/>
                  <a:pt x="78" y="39"/>
                </a:cubicBezTo>
                <a:cubicBezTo>
                  <a:pt x="76" y="40"/>
                  <a:pt x="76" y="40"/>
                  <a:pt x="76" y="40"/>
                </a:cubicBezTo>
                <a:cubicBezTo>
                  <a:pt x="75" y="40"/>
                  <a:pt x="75" y="40"/>
                  <a:pt x="75" y="40"/>
                </a:cubicBezTo>
                <a:cubicBezTo>
                  <a:pt x="73" y="40"/>
                  <a:pt x="73" y="40"/>
                  <a:pt x="73" y="40"/>
                </a:cubicBezTo>
                <a:cubicBezTo>
                  <a:pt x="74" y="40"/>
                  <a:pt x="74" y="40"/>
                  <a:pt x="75" y="40"/>
                </a:cubicBezTo>
                <a:cubicBezTo>
                  <a:pt x="76" y="40"/>
                  <a:pt x="76" y="40"/>
                  <a:pt x="76" y="40"/>
                </a:cubicBezTo>
                <a:cubicBezTo>
                  <a:pt x="83" y="39"/>
                  <a:pt x="83" y="39"/>
                  <a:pt x="83" y="39"/>
                </a:cubicBezTo>
                <a:cubicBezTo>
                  <a:pt x="83" y="39"/>
                  <a:pt x="84" y="39"/>
                  <a:pt x="86" y="38"/>
                </a:cubicBezTo>
                <a:cubicBezTo>
                  <a:pt x="111" y="35"/>
                  <a:pt x="139" y="31"/>
                  <a:pt x="161" y="28"/>
                </a:cubicBezTo>
                <a:cubicBezTo>
                  <a:pt x="170" y="27"/>
                  <a:pt x="188" y="24"/>
                  <a:pt x="198" y="24"/>
                </a:cubicBezTo>
                <a:cubicBezTo>
                  <a:pt x="195" y="25"/>
                  <a:pt x="188" y="26"/>
                  <a:pt x="178" y="27"/>
                </a:cubicBezTo>
                <a:cubicBezTo>
                  <a:pt x="188" y="26"/>
                  <a:pt x="197" y="25"/>
                  <a:pt x="205" y="24"/>
                </a:cubicBezTo>
                <a:cubicBezTo>
                  <a:pt x="212" y="23"/>
                  <a:pt x="224" y="22"/>
                  <a:pt x="228" y="22"/>
                </a:cubicBezTo>
                <a:cubicBezTo>
                  <a:pt x="228" y="22"/>
                  <a:pt x="227" y="22"/>
                  <a:pt x="228" y="22"/>
                </a:cubicBezTo>
                <a:cubicBezTo>
                  <a:pt x="229" y="22"/>
                  <a:pt x="233" y="21"/>
                  <a:pt x="234" y="21"/>
                </a:cubicBezTo>
                <a:cubicBezTo>
                  <a:pt x="238" y="21"/>
                  <a:pt x="237" y="21"/>
                  <a:pt x="241" y="20"/>
                </a:cubicBezTo>
                <a:cubicBezTo>
                  <a:pt x="247" y="20"/>
                  <a:pt x="247" y="20"/>
                  <a:pt x="250" y="20"/>
                </a:cubicBezTo>
                <a:cubicBezTo>
                  <a:pt x="270" y="18"/>
                  <a:pt x="289" y="16"/>
                  <a:pt x="309" y="15"/>
                </a:cubicBezTo>
                <a:cubicBezTo>
                  <a:pt x="315" y="15"/>
                  <a:pt x="315" y="15"/>
                  <a:pt x="315" y="15"/>
                </a:cubicBezTo>
                <a:cubicBezTo>
                  <a:pt x="317" y="15"/>
                  <a:pt x="315" y="15"/>
                  <a:pt x="318" y="15"/>
                </a:cubicBezTo>
                <a:cubicBezTo>
                  <a:pt x="319" y="15"/>
                  <a:pt x="319" y="15"/>
                  <a:pt x="321" y="14"/>
                </a:cubicBezTo>
                <a:cubicBezTo>
                  <a:pt x="345" y="13"/>
                  <a:pt x="345" y="13"/>
                  <a:pt x="345" y="13"/>
                </a:cubicBezTo>
                <a:cubicBezTo>
                  <a:pt x="364" y="13"/>
                  <a:pt x="386" y="12"/>
                  <a:pt x="402" y="12"/>
                </a:cubicBezTo>
                <a:cubicBezTo>
                  <a:pt x="405" y="12"/>
                  <a:pt x="401" y="13"/>
                  <a:pt x="405" y="13"/>
                </a:cubicBezTo>
                <a:cubicBezTo>
                  <a:pt x="432" y="13"/>
                  <a:pt x="460" y="14"/>
                  <a:pt x="488" y="19"/>
                </a:cubicBezTo>
                <a:cubicBezTo>
                  <a:pt x="490" y="20"/>
                  <a:pt x="488" y="20"/>
                  <a:pt x="491" y="20"/>
                </a:cubicBezTo>
                <a:cubicBezTo>
                  <a:pt x="495" y="21"/>
                  <a:pt x="494" y="20"/>
                  <a:pt x="498" y="21"/>
                </a:cubicBezTo>
                <a:cubicBezTo>
                  <a:pt x="500" y="22"/>
                  <a:pt x="502" y="22"/>
                  <a:pt x="503" y="23"/>
                </a:cubicBezTo>
                <a:cubicBezTo>
                  <a:pt x="511" y="24"/>
                  <a:pt x="518" y="27"/>
                  <a:pt x="525" y="30"/>
                </a:cubicBezTo>
                <a:cubicBezTo>
                  <a:pt x="532" y="33"/>
                  <a:pt x="539" y="37"/>
                  <a:pt x="544" y="42"/>
                </a:cubicBezTo>
                <a:cubicBezTo>
                  <a:pt x="544" y="42"/>
                  <a:pt x="545" y="43"/>
                  <a:pt x="546" y="43"/>
                </a:cubicBezTo>
                <a:cubicBezTo>
                  <a:pt x="547" y="46"/>
                  <a:pt x="547" y="46"/>
                  <a:pt x="547" y="46"/>
                </a:cubicBezTo>
                <a:cubicBezTo>
                  <a:pt x="549" y="47"/>
                  <a:pt x="550" y="49"/>
                  <a:pt x="551" y="50"/>
                </a:cubicBezTo>
                <a:cubicBezTo>
                  <a:pt x="553" y="54"/>
                  <a:pt x="555" y="57"/>
                  <a:pt x="557" y="61"/>
                </a:cubicBezTo>
                <a:cubicBezTo>
                  <a:pt x="561" y="68"/>
                  <a:pt x="564" y="75"/>
                  <a:pt x="567" y="83"/>
                </a:cubicBezTo>
                <a:cubicBezTo>
                  <a:pt x="577" y="112"/>
                  <a:pt x="581" y="143"/>
                  <a:pt x="583" y="173"/>
                </a:cubicBezTo>
                <a:cubicBezTo>
                  <a:pt x="584" y="196"/>
                  <a:pt x="583" y="218"/>
                  <a:pt x="580" y="239"/>
                </a:cubicBezTo>
                <a:cubicBezTo>
                  <a:pt x="578" y="253"/>
                  <a:pt x="576" y="266"/>
                  <a:pt x="573" y="278"/>
                </a:cubicBezTo>
                <a:cubicBezTo>
                  <a:pt x="569" y="290"/>
                  <a:pt x="566" y="302"/>
                  <a:pt x="560" y="314"/>
                </a:cubicBezTo>
                <a:cubicBezTo>
                  <a:pt x="558" y="318"/>
                  <a:pt x="556" y="322"/>
                  <a:pt x="553" y="326"/>
                </a:cubicBezTo>
                <a:cubicBezTo>
                  <a:pt x="552" y="328"/>
                  <a:pt x="551" y="329"/>
                  <a:pt x="549" y="331"/>
                </a:cubicBezTo>
                <a:cubicBezTo>
                  <a:pt x="548" y="333"/>
                  <a:pt x="546" y="335"/>
                  <a:pt x="545" y="336"/>
                </a:cubicBezTo>
                <a:cubicBezTo>
                  <a:pt x="543" y="338"/>
                  <a:pt x="539" y="340"/>
                  <a:pt x="535" y="342"/>
                </a:cubicBezTo>
                <a:cubicBezTo>
                  <a:pt x="531" y="344"/>
                  <a:pt x="527" y="346"/>
                  <a:pt x="524" y="347"/>
                </a:cubicBezTo>
                <a:cubicBezTo>
                  <a:pt x="521" y="348"/>
                  <a:pt x="518" y="349"/>
                  <a:pt x="515" y="350"/>
                </a:cubicBezTo>
                <a:cubicBezTo>
                  <a:pt x="511" y="352"/>
                  <a:pt x="506" y="353"/>
                  <a:pt x="502" y="354"/>
                </a:cubicBezTo>
                <a:cubicBezTo>
                  <a:pt x="489" y="357"/>
                  <a:pt x="476" y="360"/>
                  <a:pt x="463" y="363"/>
                </a:cubicBezTo>
                <a:cubicBezTo>
                  <a:pt x="449" y="365"/>
                  <a:pt x="435" y="368"/>
                  <a:pt x="420" y="369"/>
                </a:cubicBezTo>
                <a:cubicBezTo>
                  <a:pt x="412" y="370"/>
                  <a:pt x="405" y="372"/>
                  <a:pt x="397" y="372"/>
                </a:cubicBezTo>
                <a:cubicBezTo>
                  <a:pt x="391" y="373"/>
                  <a:pt x="386" y="373"/>
                  <a:pt x="380" y="374"/>
                </a:cubicBezTo>
                <a:cubicBezTo>
                  <a:pt x="365" y="375"/>
                  <a:pt x="349" y="377"/>
                  <a:pt x="334" y="377"/>
                </a:cubicBezTo>
                <a:cubicBezTo>
                  <a:pt x="314" y="379"/>
                  <a:pt x="294" y="379"/>
                  <a:pt x="274" y="379"/>
                </a:cubicBezTo>
                <a:cubicBezTo>
                  <a:pt x="252" y="379"/>
                  <a:pt x="225" y="378"/>
                  <a:pt x="204" y="377"/>
                </a:cubicBezTo>
                <a:cubicBezTo>
                  <a:pt x="187" y="375"/>
                  <a:pt x="169" y="374"/>
                  <a:pt x="150" y="371"/>
                </a:cubicBezTo>
                <a:cubicBezTo>
                  <a:pt x="145" y="370"/>
                  <a:pt x="145" y="370"/>
                  <a:pt x="145" y="370"/>
                </a:cubicBezTo>
                <a:cubicBezTo>
                  <a:pt x="131" y="368"/>
                  <a:pt x="116" y="364"/>
                  <a:pt x="102" y="361"/>
                </a:cubicBezTo>
                <a:cubicBezTo>
                  <a:pt x="88" y="357"/>
                  <a:pt x="75" y="352"/>
                  <a:pt x="65" y="346"/>
                </a:cubicBezTo>
                <a:cubicBezTo>
                  <a:pt x="57" y="342"/>
                  <a:pt x="51" y="338"/>
                  <a:pt x="46" y="333"/>
                </a:cubicBezTo>
                <a:cubicBezTo>
                  <a:pt x="40" y="328"/>
                  <a:pt x="35" y="321"/>
                  <a:pt x="32" y="314"/>
                </a:cubicBezTo>
                <a:cubicBezTo>
                  <a:pt x="30" y="312"/>
                  <a:pt x="29" y="310"/>
                  <a:pt x="28" y="307"/>
                </a:cubicBezTo>
                <a:cubicBezTo>
                  <a:pt x="25" y="300"/>
                  <a:pt x="23" y="292"/>
                  <a:pt x="21" y="283"/>
                </a:cubicBezTo>
                <a:cubicBezTo>
                  <a:pt x="18" y="270"/>
                  <a:pt x="17" y="255"/>
                  <a:pt x="16" y="239"/>
                </a:cubicBezTo>
                <a:cubicBezTo>
                  <a:pt x="16" y="226"/>
                  <a:pt x="17" y="207"/>
                  <a:pt x="19" y="193"/>
                </a:cubicBezTo>
                <a:cubicBezTo>
                  <a:pt x="21" y="169"/>
                  <a:pt x="25" y="144"/>
                  <a:pt x="31" y="120"/>
                </a:cubicBezTo>
                <a:cubicBezTo>
                  <a:pt x="36" y="96"/>
                  <a:pt x="36" y="96"/>
                  <a:pt x="36" y="96"/>
                </a:cubicBezTo>
                <a:cubicBezTo>
                  <a:pt x="39" y="87"/>
                  <a:pt x="41" y="77"/>
                  <a:pt x="44" y="67"/>
                </a:cubicBezTo>
                <a:cubicBezTo>
                  <a:pt x="45" y="63"/>
                  <a:pt x="45" y="63"/>
                  <a:pt x="45" y="63"/>
                </a:cubicBezTo>
                <a:cubicBezTo>
                  <a:pt x="45" y="63"/>
                  <a:pt x="45" y="63"/>
                  <a:pt x="45" y="63"/>
                </a:cubicBezTo>
                <a:cubicBezTo>
                  <a:pt x="46" y="63"/>
                  <a:pt x="46" y="63"/>
                  <a:pt x="46" y="63"/>
                </a:cubicBezTo>
                <a:cubicBezTo>
                  <a:pt x="46" y="62"/>
                  <a:pt x="46" y="62"/>
                  <a:pt x="46" y="62"/>
                </a:cubicBezTo>
                <a:cubicBezTo>
                  <a:pt x="46" y="61"/>
                  <a:pt x="46" y="60"/>
                  <a:pt x="47" y="60"/>
                </a:cubicBezTo>
                <a:cubicBezTo>
                  <a:pt x="48" y="60"/>
                  <a:pt x="47" y="59"/>
                  <a:pt x="47" y="58"/>
                </a:cubicBezTo>
                <a:cubicBezTo>
                  <a:pt x="47" y="58"/>
                  <a:pt x="48" y="58"/>
                  <a:pt x="48" y="58"/>
                </a:cubicBezTo>
                <a:cubicBezTo>
                  <a:pt x="48" y="58"/>
                  <a:pt x="48" y="57"/>
                  <a:pt x="48" y="57"/>
                </a:cubicBezTo>
                <a:cubicBezTo>
                  <a:pt x="49" y="57"/>
                  <a:pt x="49" y="57"/>
                  <a:pt x="49" y="56"/>
                </a:cubicBezTo>
                <a:cubicBezTo>
                  <a:pt x="49" y="56"/>
                  <a:pt x="49" y="56"/>
                  <a:pt x="49" y="55"/>
                </a:cubicBezTo>
                <a:cubicBezTo>
                  <a:pt x="49" y="55"/>
                  <a:pt x="50" y="55"/>
                  <a:pt x="50" y="54"/>
                </a:cubicBezTo>
                <a:cubicBezTo>
                  <a:pt x="50" y="54"/>
                  <a:pt x="50" y="53"/>
                  <a:pt x="50" y="53"/>
                </a:cubicBezTo>
                <a:cubicBezTo>
                  <a:pt x="50" y="52"/>
                  <a:pt x="50" y="52"/>
                  <a:pt x="50" y="52"/>
                </a:cubicBezTo>
                <a:cubicBezTo>
                  <a:pt x="50" y="51"/>
                  <a:pt x="50" y="51"/>
                  <a:pt x="50" y="50"/>
                </a:cubicBezTo>
                <a:cubicBezTo>
                  <a:pt x="50" y="50"/>
                  <a:pt x="50" y="49"/>
                  <a:pt x="50" y="49"/>
                </a:cubicBezTo>
                <a:cubicBezTo>
                  <a:pt x="49" y="48"/>
                  <a:pt x="50" y="48"/>
                  <a:pt x="50" y="48"/>
                </a:cubicBezTo>
                <a:cubicBezTo>
                  <a:pt x="49" y="47"/>
                  <a:pt x="48" y="46"/>
                  <a:pt x="48" y="45"/>
                </a:cubicBezTo>
                <a:cubicBezTo>
                  <a:pt x="48" y="44"/>
                  <a:pt x="47" y="44"/>
                  <a:pt x="47" y="44"/>
                </a:cubicBezTo>
                <a:cubicBezTo>
                  <a:pt x="47" y="44"/>
                  <a:pt x="47" y="43"/>
                  <a:pt x="47" y="43"/>
                </a:cubicBezTo>
                <a:cubicBezTo>
                  <a:pt x="46" y="43"/>
                  <a:pt x="46" y="43"/>
                  <a:pt x="45" y="42"/>
                </a:cubicBezTo>
                <a:cubicBezTo>
                  <a:pt x="45" y="42"/>
                  <a:pt x="45" y="42"/>
                  <a:pt x="45" y="42"/>
                </a:cubicBezTo>
                <a:cubicBezTo>
                  <a:pt x="44" y="42"/>
                  <a:pt x="43" y="42"/>
                  <a:pt x="42" y="41"/>
                </a:cubicBezTo>
                <a:cubicBezTo>
                  <a:pt x="41" y="42"/>
                  <a:pt x="41" y="41"/>
                  <a:pt x="40" y="41"/>
                </a:cubicBezTo>
                <a:cubicBezTo>
                  <a:pt x="40" y="41"/>
                  <a:pt x="40" y="42"/>
                  <a:pt x="39" y="42"/>
                </a:cubicBezTo>
                <a:cubicBezTo>
                  <a:pt x="39" y="42"/>
                  <a:pt x="38" y="42"/>
                  <a:pt x="38" y="42"/>
                </a:cubicBezTo>
                <a:cubicBezTo>
                  <a:pt x="38" y="42"/>
                  <a:pt x="38" y="42"/>
                  <a:pt x="37" y="42"/>
                </a:cubicBezTo>
                <a:cubicBezTo>
                  <a:pt x="37" y="43"/>
                  <a:pt x="37" y="43"/>
                  <a:pt x="36" y="43"/>
                </a:cubicBezTo>
                <a:cubicBezTo>
                  <a:pt x="36" y="43"/>
                  <a:pt x="36" y="43"/>
                  <a:pt x="36" y="43"/>
                </a:cubicBezTo>
                <a:cubicBezTo>
                  <a:pt x="35" y="44"/>
                  <a:pt x="34" y="44"/>
                  <a:pt x="33" y="45"/>
                </a:cubicBezTo>
                <a:cubicBezTo>
                  <a:pt x="33" y="45"/>
                  <a:pt x="33" y="45"/>
                  <a:pt x="33" y="46"/>
                </a:cubicBezTo>
                <a:cubicBezTo>
                  <a:pt x="33" y="46"/>
                  <a:pt x="33" y="48"/>
                  <a:pt x="32" y="48"/>
                </a:cubicBezTo>
                <a:cubicBezTo>
                  <a:pt x="32" y="48"/>
                  <a:pt x="32" y="48"/>
                  <a:pt x="32" y="48"/>
                </a:cubicBezTo>
                <a:cubicBezTo>
                  <a:pt x="32" y="48"/>
                  <a:pt x="31" y="48"/>
                  <a:pt x="31" y="49"/>
                </a:cubicBezTo>
                <a:cubicBezTo>
                  <a:pt x="31" y="49"/>
                  <a:pt x="31" y="49"/>
                  <a:pt x="31" y="49"/>
                </a:cubicBezTo>
                <a:cubicBezTo>
                  <a:pt x="31" y="50"/>
                  <a:pt x="31" y="50"/>
                  <a:pt x="31" y="51"/>
                </a:cubicBezTo>
                <a:cubicBezTo>
                  <a:pt x="31" y="51"/>
                  <a:pt x="31" y="51"/>
                  <a:pt x="31" y="51"/>
                </a:cubicBezTo>
                <a:cubicBezTo>
                  <a:pt x="31" y="52"/>
                  <a:pt x="30" y="53"/>
                  <a:pt x="30" y="53"/>
                </a:cubicBezTo>
                <a:cubicBezTo>
                  <a:pt x="30" y="53"/>
                  <a:pt x="30" y="53"/>
                  <a:pt x="30" y="54"/>
                </a:cubicBezTo>
                <a:cubicBezTo>
                  <a:pt x="30" y="54"/>
                  <a:pt x="30" y="54"/>
                  <a:pt x="30" y="54"/>
                </a:cubicBezTo>
                <a:cubicBezTo>
                  <a:pt x="31" y="55"/>
                  <a:pt x="30" y="56"/>
                  <a:pt x="30" y="57"/>
                </a:cubicBezTo>
                <a:cubicBezTo>
                  <a:pt x="30" y="58"/>
                  <a:pt x="30" y="58"/>
                  <a:pt x="30" y="58"/>
                </a:cubicBezTo>
                <a:cubicBezTo>
                  <a:pt x="30" y="58"/>
                  <a:pt x="30" y="58"/>
                  <a:pt x="30" y="58"/>
                </a:cubicBezTo>
                <a:cubicBezTo>
                  <a:pt x="30" y="59"/>
                  <a:pt x="30" y="59"/>
                  <a:pt x="30" y="59"/>
                </a:cubicBezTo>
                <a:cubicBezTo>
                  <a:pt x="29" y="61"/>
                  <a:pt x="29" y="61"/>
                  <a:pt x="29" y="61"/>
                </a:cubicBezTo>
                <a:cubicBezTo>
                  <a:pt x="26" y="70"/>
                  <a:pt x="26" y="70"/>
                  <a:pt x="26" y="70"/>
                </a:cubicBezTo>
                <a:cubicBezTo>
                  <a:pt x="24" y="78"/>
                  <a:pt x="24" y="78"/>
                  <a:pt x="24" y="78"/>
                </a:cubicBezTo>
                <a:cubicBezTo>
                  <a:pt x="23" y="82"/>
                  <a:pt x="22" y="88"/>
                  <a:pt x="20" y="94"/>
                </a:cubicBezTo>
                <a:cubicBezTo>
                  <a:pt x="18" y="103"/>
                  <a:pt x="16" y="112"/>
                  <a:pt x="15" y="119"/>
                </a:cubicBezTo>
                <a:cubicBezTo>
                  <a:pt x="12" y="132"/>
                  <a:pt x="10" y="141"/>
                  <a:pt x="9" y="151"/>
                </a:cubicBezTo>
                <a:cubicBezTo>
                  <a:pt x="8" y="155"/>
                  <a:pt x="7" y="158"/>
                  <a:pt x="7" y="163"/>
                </a:cubicBezTo>
                <a:cubicBezTo>
                  <a:pt x="5" y="174"/>
                  <a:pt x="5" y="174"/>
                  <a:pt x="5" y="174"/>
                </a:cubicBezTo>
                <a:cubicBezTo>
                  <a:pt x="5" y="178"/>
                  <a:pt x="4" y="182"/>
                  <a:pt x="3" y="186"/>
                </a:cubicBezTo>
                <a:cubicBezTo>
                  <a:pt x="3" y="194"/>
                  <a:pt x="3" y="194"/>
                  <a:pt x="3" y="194"/>
                </a:cubicBezTo>
                <a:cubicBezTo>
                  <a:pt x="2" y="197"/>
                  <a:pt x="2" y="199"/>
                  <a:pt x="2" y="202"/>
                </a:cubicBezTo>
                <a:cubicBezTo>
                  <a:pt x="2" y="206"/>
                  <a:pt x="2" y="209"/>
                  <a:pt x="1" y="213"/>
                </a:cubicBezTo>
                <a:cubicBezTo>
                  <a:pt x="1" y="225"/>
                  <a:pt x="0" y="239"/>
                  <a:pt x="2" y="252"/>
                </a:cubicBezTo>
                <a:cubicBezTo>
                  <a:pt x="2" y="263"/>
                  <a:pt x="3" y="273"/>
                  <a:pt x="5" y="284"/>
                </a:cubicBezTo>
                <a:cubicBezTo>
                  <a:pt x="8" y="295"/>
                  <a:pt x="11" y="306"/>
                  <a:pt x="17" y="318"/>
                </a:cubicBezTo>
                <a:cubicBezTo>
                  <a:pt x="20" y="325"/>
                  <a:pt x="22" y="329"/>
                  <a:pt x="27" y="335"/>
                </a:cubicBezTo>
                <a:cubicBezTo>
                  <a:pt x="28" y="336"/>
                  <a:pt x="28" y="336"/>
                  <a:pt x="30" y="338"/>
                </a:cubicBezTo>
                <a:cubicBezTo>
                  <a:pt x="39" y="349"/>
                  <a:pt x="52" y="357"/>
                  <a:pt x="65" y="363"/>
                </a:cubicBezTo>
                <a:cubicBezTo>
                  <a:pt x="66" y="363"/>
                  <a:pt x="66" y="364"/>
                  <a:pt x="67" y="364"/>
                </a:cubicBezTo>
                <a:cubicBezTo>
                  <a:pt x="85" y="372"/>
                  <a:pt x="109" y="378"/>
                  <a:pt x="124" y="381"/>
                </a:cubicBezTo>
                <a:cubicBezTo>
                  <a:pt x="135" y="384"/>
                  <a:pt x="149" y="386"/>
                  <a:pt x="163" y="388"/>
                </a:cubicBezTo>
                <a:cubicBezTo>
                  <a:pt x="169" y="388"/>
                  <a:pt x="176" y="389"/>
                  <a:pt x="182" y="390"/>
                </a:cubicBezTo>
                <a:cubicBezTo>
                  <a:pt x="195" y="391"/>
                  <a:pt x="211" y="392"/>
                  <a:pt x="223" y="393"/>
                </a:cubicBezTo>
                <a:cubicBezTo>
                  <a:pt x="233" y="393"/>
                  <a:pt x="233" y="393"/>
                  <a:pt x="233" y="393"/>
                </a:cubicBezTo>
                <a:cubicBezTo>
                  <a:pt x="239" y="393"/>
                  <a:pt x="246" y="393"/>
                  <a:pt x="253" y="393"/>
                </a:cubicBezTo>
                <a:cubicBezTo>
                  <a:pt x="278" y="394"/>
                  <a:pt x="308" y="393"/>
                  <a:pt x="330" y="392"/>
                </a:cubicBezTo>
                <a:cubicBezTo>
                  <a:pt x="337" y="392"/>
                  <a:pt x="343" y="391"/>
                  <a:pt x="351" y="391"/>
                </a:cubicBezTo>
                <a:cubicBezTo>
                  <a:pt x="364" y="390"/>
                  <a:pt x="377" y="389"/>
                  <a:pt x="390" y="387"/>
                </a:cubicBezTo>
                <a:cubicBezTo>
                  <a:pt x="399" y="386"/>
                  <a:pt x="399" y="386"/>
                  <a:pt x="399" y="386"/>
                </a:cubicBezTo>
                <a:cubicBezTo>
                  <a:pt x="407" y="385"/>
                  <a:pt x="414" y="385"/>
                  <a:pt x="422" y="384"/>
                </a:cubicBezTo>
                <a:cubicBezTo>
                  <a:pt x="442" y="381"/>
                  <a:pt x="462" y="377"/>
                  <a:pt x="480" y="374"/>
                </a:cubicBezTo>
                <a:cubicBezTo>
                  <a:pt x="492" y="371"/>
                  <a:pt x="507" y="368"/>
                  <a:pt x="522" y="363"/>
                </a:cubicBezTo>
                <a:cubicBezTo>
                  <a:pt x="529" y="360"/>
                  <a:pt x="536" y="357"/>
                  <a:pt x="544" y="354"/>
                </a:cubicBezTo>
                <a:cubicBezTo>
                  <a:pt x="547" y="352"/>
                  <a:pt x="551" y="349"/>
                  <a:pt x="554" y="347"/>
                </a:cubicBezTo>
                <a:cubicBezTo>
                  <a:pt x="555" y="346"/>
                  <a:pt x="556" y="345"/>
                  <a:pt x="557" y="344"/>
                </a:cubicBezTo>
                <a:cubicBezTo>
                  <a:pt x="559" y="342"/>
                  <a:pt x="559" y="342"/>
                  <a:pt x="559" y="342"/>
                </a:cubicBezTo>
                <a:cubicBezTo>
                  <a:pt x="560" y="341"/>
                  <a:pt x="561" y="339"/>
                  <a:pt x="562" y="338"/>
                </a:cubicBezTo>
                <a:cubicBezTo>
                  <a:pt x="566" y="332"/>
                  <a:pt x="569" y="327"/>
                  <a:pt x="572" y="321"/>
                </a:cubicBezTo>
                <a:cubicBezTo>
                  <a:pt x="582" y="302"/>
                  <a:pt x="588" y="276"/>
                  <a:pt x="591" y="256"/>
                </a:cubicBezTo>
                <a:cubicBezTo>
                  <a:pt x="595" y="234"/>
                  <a:pt x="597" y="211"/>
                  <a:pt x="597" y="189"/>
                </a:cubicBezTo>
                <a:cubicBezTo>
                  <a:pt x="597" y="166"/>
                  <a:pt x="595" y="144"/>
                  <a:pt x="591" y="121"/>
                </a:cubicBezTo>
                <a:close/>
                <a:moveTo>
                  <a:pt x="228" y="22"/>
                </a:moveTo>
                <a:cubicBezTo>
                  <a:pt x="228" y="22"/>
                  <a:pt x="228" y="22"/>
                  <a:pt x="228" y="22"/>
                </a:cubicBezTo>
                <a:cubicBezTo>
                  <a:pt x="228" y="22"/>
                  <a:pt x="228" y="22"/>
                  <a:pt x="228" y="22"/>
                </a:cubicBezTo>
                <a:close/>
              </a:path>
            </a:pathLst>
          </a:custGeom>
          <a:solidFill>
            <a:srgbClr val="FFFFFF"/>
          </a:solidFill>
          <a:ln w="28575" cmpd="sng">
            <a:solidFill>
              <a:srgbClr val="8BAB42"/>
            </a:solidFill>
          </a:ln>
          <a:effectLst/>
        </p:spPr>
        <p:txBody>
          <a:bodyPr vert="horz" wrap="square" lIns="91440" tIns="45720" rIns="91440" bIns="45720" numCol="1" anchor="t" anchorCtr="0" compatLnSpc="1">
            <a:prstTxWarp prst="textNoShape">
              <a:avLst/>
            </a:prstTxWarp>
          </a:bodyPr>
          <a:lstStyle/>
          <a:p>
            <a:endParaRPr lang="en-US"/>
          </a:p>
        </p:txBody>
      </p:sp>
      <p:pic>
        <p:nvPicPr>
          <p:cNvPr id="23" name="Picture 6" descr="E:\fppt\template\arrows\arrow4.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15619284" flipH="1">
            <a:off x="752476" y="835522"/>
            <a:ext cx="1335090" cy="10062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67760" y="3767990"/>
            <a:ext cx="2903810" cy="338554"/>
          </a:xfrm>
          <a:prstGeom prst="rect">
            <a:avLst/>
          </a:prstGeom>
          <a:noFill/>
        </p:spPr>
        <p:txBody>
          <a:bodyPr wrap="square" rtlCol="0">
            <a:spAutoFit/>
          </a:bodyPr>
          <a:lstStyle/>
          <a:p>
            <a:r>
              <a:rPr lang="en-GB" sz="1600" b="1" dirty="0" smtClean="0">
                <a:solidFill>
                  <a:schemeClr val="accent3">
                    <a:lumMod val="50000"/>
                  </a:schemeClr>
                </a:solidFill>
              </a:rPr>
              <a:t>x 4 lepton channels </a:t>
            </a:r>
            <a:endParaRPr lang="en-GB" sz="1600" b="1" dirty="0">
              <a:solidFill>
                <a:schemeClr val="accent3">
                  <a:lumMod val="50000"/>
                </a:schemeClr>
              </a:solidFill>
            </a:endParaRPr>
          </a:p>
        </p:txBody>
      </p:sp>
      <p:pic>
        <p:nvPicPr>
          <p:cNvPr id="11" name="Picture 10"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r="63939"/>
          <a:stretch/>
        </p:blipFill>
        <p:spPr>
          <a:xfrm>
            <a:off x="3262070" y="3979342"/>
            <a:ext cx="494611" cy="417842"/>
          </a:xfrm>
          <a:prstGeom prst="rect">
            <a:avLst/>
          </a:prstGeom>
        </p:spPr>
      </p:pic>
      <p:pic>
        <p:nvPicPr>
          <p:cNvPr id="12" name="Picture 11"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r="63939"/>
          <a:stretch/>
        </p:blipFill>
        <p:spPr>
          <a:xfrm>
            <a:off x="3423877" y="3990637"/>
            <a:ext cx="494611" cy="417842"/>
          </a:xfrm>
          <a:prstGeom prst="rect">
            <a:avLst/>
          </a:prstGeom>
        </p:spPr>
      </p:pic>
      <p:pic>
        <p:nvPicPr>
          <p:cNvPr id="13" name="Picture 12"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r="63939"/>
          <a:stretch/>
        </p:blipFill>
        <p:spPr>
          <a:xfrm>
            <a:off x="3602610" y="4018858"/>
            <a:ext cx="494611" cy="417842"/>
          </a:xfrm>
          <a:prstGeom prst="rect">
            <a:avLst/>
          </a:prstGeom>
        </p:spPr>
      </p:pic>
      <p:pic>
        <p:nvPicPr>
          <p:cNvPr id="14" name="Picture 13"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l="40330" r="33626"/>
          <a:stretch/>
        </p:blipFill>
        <p:spPr>
          <a:xfrm>
            <a:off x="5442339" y="3990637"/>
            <a:ext cx="347516" cy="406489"/>
          </a:xfrm>
          <a:prstGeom prst="rect">
            <a:avLst/>
          </a:prstGeom>
        </p:spPr>
      </p:pic>
      <p:pic>
        <p:nvPicPr>
          <p:cNvPr id="15" name="Picture 14"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l="40330" r="33626"/>
          <a:stretch/>
        </p:blipFill>
        <p:spPr>
          <a:xfrm>
            <a:off x="5604146" y="4001932"/>
            <a:ext cx="347516" cy="406489"/>
          </a:xfrm>
          <a:prstGeom prst="rect">
            <a:avLst/>
          </a:prstGeom>
        </p:spPr>
      </p:pic>
      <p:pic>
        <p:nvPicPr>
          <p:cNvPr id="16" name="Picture 15"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l="40330" r="33626"/>
          <a:stretch/>
        </p:blipFill>
        <p:spPr>
          <a:xfrm>
            <a:off x="5773472" y="4001932"/>
            <a:ext cx="347516" cy="406489"/>
          </a:xfrm>
          <a:prstGeom prst="rect">
            <a:avLst/>
          </a:prstGeom>
        </p:spPr>
      </p:pic>
      <p:grpSp>
        <p:nvGrpSpPr>
          <p:cNvPr id="17" name="Group 16"/>
          <p:cNvGrpSpPr/>
          <p:nvPr/>
        </p:nvGrpSpPr>
        <p:grpSpPr>
          <a:xfrm>
            <a:off x="3990185" y="3988749"/>
            <a:ext cx="760483" cy="461134"/>
            <a:chOff x="3990185" y="4111040"/>
            <a:chExt cx="760483" cy="461134"/>
          </a:xfrm>
        </p:grpSpPr>
        <p:pic>
          <p:nvPicPr>
            <p:cNvPr id="20" name="Picture 19"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r="63939"/>
            <a:stretch/>
          </p:blipFill>
          <p:spPr>
            <a:xfrm>
              <a:off x="3990185" y="4152444"/>
              <a:ext cx="494611" cy="417842"/>
            </a:xfrm>
            <a:prstGeom prst="rect">
              <a:avLst/>
            </a:prstGeom>
          </p:spPr>
        </p:pic>
        <p:pic>
          <p:nvPicPr>
            <p:cNvPr id="21" name="Picture 20"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r="63939"/>
            <a:stretch/>
          </p:blipFill>
          <p:spPr>
            <a:xfrm>
              <a:off x="4151992" y="4154332"/>
              <a:ext cx="494611" cy="417842"/>
            </a:xfrm>
            <a:prstGeom prst="rect">
              <a:avLst/>
            </a:prstGeom>
          </p:spPr>
        </p:pic>
        <p:pic>
          <p:nvPicPr>
            <p:cNvPr id="22" name="Picture 21"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l="40330" r="33626"/>
            <a:stretch/>
          </p:blipFill>
          <p:spPr>
            <a:xfrm>
              <a:off x="4403152" y="4111040"/>
              <a:ext cx="347516" cy="406489"/>
            </a:xfrm>
            <a:prstGeom prst="rect">
              <a:avLst/>
            </a:prstGeom>
          </p:spPr>
        </p:pic>
      </p:grpSp>
      <p:pic>
        <p:nvPicPr>
          <p:cNvPr id="24" name="Picture 23"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l="40330" r="33626"/>
          <a:stretch/>
        </p:blipFill>
        <p:spPr>
          <a:xfrm>
            <a:off x="4750668" y="4000044"/>
            <a:ext cx="347516" cy="406489"/>
          </a:xfrm>
          <a:prstGeom prst="rect">
            <a:avLst/>
          </a:prstGeom>
        </p:spPr>
      </p:pic>
      <p:pic>
        <p:nvPicPr>
          <p:cNvPr id="26" name="Picture 25"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l="40330" r="33626"/>
          <a:stretch/>
        </p:blipFill>
        <p:spPr>
          <a:xfrm>
            <a:off x="4912475" y="4001932"/>
            <a:ext cx="347516" cy="406489"/>
          </a:xfrm>
          <a:prstGeom prst="rect">
            <a:avLst/>
          </a:prstGeom>
        </p:spPr>
      </p:pic>
      <p:pic>
        <p:nvPicPr>
          <p:cNvPr id="27" name="Picture 26"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r="63939"/>
          <a:stretch/>
        </p:blipFill>
        <p:spPr>
          <a:xfrm>
            <a:off x="4947728" y="4032041"/>
            <a:ext cx="494611" cy="417842"/>
          </a:xfrm>
          <a:prstGeom prst="rect">
            <a:avLst/>
          </a:prstGeom>
        </p:spPr>
      </p:pic>
      <p:sp>
        <p:nvSpPr>
          <p:cNvPr id="6" name="TextBox 5"/>
          <p:cNvSpPr txBox="1"/>
          <p:nvPr/>
        </p:nvSpPr>
        <p:spPr>
          <a:xfrm>
            <a:off x="6396216" y="89813"/>
            <a:ext cx="2634074" cy="646331"/>
          </a:xfrm>
          <a:prstGeom prst="rect">
            <a:avLst/>
          </a:prstGeom>
          <a:noFill/>
        </p:spPr>
        <p:txBody>
          <a:bodyPr wrap="square" rtlCol="0">
            <a:spAutoFit/>
          </a:bodyPr>
          <a:lstStyle/>
          <a:p>
            <a:pPr algn="r"/>
            <a:r>
              <a:rPr lang="en-GB" sz="1200" dirty="0" smtClean="0">
                <a:latin typeface="Bangla MN"/>
                <a:cs typeface="Bangla MN"/>
              </a:rPr>
              <a:t>One analysis for tZc</a:t>
            </a:r>
          </a:p>
          <a:p>
            <a:pPr algn="r"/>
            <a:endParaRPr lang="en-GB" sz="1200" dirty="0" smtClean="0">
              <a:latin typeface="Bangla MN"/>
              <a:cs typeface="Bangla MN"/>
            </a:endParaRPr>
          </a:p>
          <a:p>
            <a:pPr algn="r"/>
            <a:r>
              <a:rPr lang="en-GB" sz="1200" dirty="0" smtClean="0">
                <a:latin typeface="Bangla MN"/>
                <a:cs typeface="Bangla MN"/>
              </a:rPr>
              <a:t>One analysis for tZu</a:t>
            </a:r>
            <a:endParaRPr lang="en-GB" sz="1200" dirty="0">
              <a:latin typeface="Bangla MN"/>
              <a:cs typeface="Bangla MN"/>
            </a:endParaRPr>
          </a:p>
        </p:txBody>
      </p:sp>
      <p:pic>
        <p:nvPicPr>
          <p:cNvPr id="28" name="Picture 27" descr="151653083466557090-2.png"/>
          <p:cNvPicPr>
            <a:picLocks noChangeAspect="1"/>
          </p:cNvPicPr>
          <p:nvPr/>
        </p:nvPicPr>
        <p:blipFill rotWithShape="1">
          <a:blip r:embed="rId7">
            <a:extLst>
              <a:ext uri="{28A0092B-C50C-407E-A947-70E740481C1C}">
                <a14:useLocalDpi xmlns:a14="http://schemas.microsoft.com/office/drawing/2010/main" val="0"/>
              </a:ext>
            </a:extLst>
          </a:blip>
          <a:srcRect l="29577" r="50629" b="63908"/>
          <a:stretch/>
        </p:blipFill>
        <p:spPr>
          <a:xfrm>
            <a:off x="6862322" y="429414"/>
            <a:ext cx="477739" cy="490783"/>
          </a:xfrm>
          <a:prstGeom prst="rect">
            <a:avLst/>
          </a:prstGeom>
        </p:spPr>
      </p:pic>
      <p:pic>
        <p:nvPicPr>
          <p:cNvPr id="29" name="Picture 28" descr="151653083466557090-2.png"/>
          <p:cNvPicPr>
            <a:picLocks noChangeAspect="1"/>
          </p:cNvPicPr>
          <p:nvPr/>
        </p:nvPicPr>
        <p:blipFill rotWithShape="1">
          <a:blip r:embed="rId7">
            <a:extLst>
              <a:ext uri="{28A0092B-C50C-407E-A947-70E740481C1C}">
                <a14:useLocalDpi xmlns:a14="http://schemas.microsoft.com/office/drawing/2010/main" val="0"/>
              </a:ext>
            </a:extLst>
          </a:blip>
          <a:srcRect l="27610" t="40066" r="51258" b="18885"/>
          <a:stretch/>
        </p:blipFill>
        <p:spPr>
          <a:xfrm>
            <a:off x="6862322" y="51261"/>
            <a:ext cx="413904" cy="452972"/>
          </a:xfrm>
          <a:prstGeom prst="rect">
            <a:avLst/>
          </a:prstGeom>
        </p:spPr>
      </p:pic>
    </p:spTree>
    <p:extLst>
      <p:ext uri="{BB962C8B-B14F-4D97-AF65-F5344CB8AC3E}">
        <p14:creationId xmlns:p14="http://schemas.microsoft.com/office/powerpoint/2010/main" val="301419021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36</a:t>
            </a:fld>
            <a:endParaRPr lang="uk-UA" sz="1000">
              <a:solidFill>
                <a:srgbClr val="666666"/>
              </a:solidFill>
              <a:latin typeface="Playfair Display"/>
              <a:ea typeface="Playfair Display"/>
              <a:cs typeface="Playfair Display"/>
              <a:sym typeface="Playfair Display"/>
            </a:endParaRPr>
          </a:p>
        </p:txBody>
      </p:sp>
      <p:pic>
        <p:nvPicPr>
          <p:cNvPr id="4" name="Picture 3" descr="971683_10151587864628323_285947918_n-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886" y="-50"/>
            <a:ext cx="3857625" cy="5143500"/>
          </a:xfrm>
          <a:prstGeom prst="rect">
            <a:avLst/>
          </a:prstGeom>
        </p:spPr>
      </p:pic>
      <p:sp>
        <p:nvSpPr>
          <p:cNvPr id="5" name="Rectangle 4"/>
          <p:cNvSpPr/>
          <p:nvPr/>
        </p:nvSpPr>
        <p:spPr>
          <a:xfrm rot="20048508">
            <a:off x="3085739" y="1931344"/>
            <a:ext cx="2314005" cy="646331"/>
          </a:xfrm>
          <a:prstGeom prst="rect">
            <a:avLst/>
          </a:prstGeom>
          <a:noFill/>
        </p:spPr>
        <p:txBody>
          <a:bodyPr wrap="none" lIns="91440" tIns="45720" rIns="91440" bIns="45720">
            <a:spAutoFit/>
          </a:bodyPr>
          <a:lstStyle/>
          <a:p>
            <a:pPr algn="ctr"/>
            <a:r>
              <a:rPr lang="nl-BE" sz="3600" dirty="0" smtClean="0">
                <a:ln w="18415" cmpd="sng">
                  <a:solidFill>
                    <a:srgbClr val="FFFFFF"/>
                  </a:solidFill>
                  <a:prstDash val="solid"/>
                </a:ln>
                <a:solidFill>
                  <a:srgbClr val="FFFFFF"/>
                </a:solidFill>
                <a:effectLst>
                  <a:glow rad="228600">
                    <a:schemeClr val="accent2">
                      <a:satMod val="175000"/>
                      <a:alpha val="40000"/>
                    </a:schemeClr>
                  </a:glow>
                  <a:outerShdw blurRad="63500" dir="3600000" algn="tl" rotWithShape="0">
                    <a:srgbClr val="000000">
                      <a:alpha val="70000"/>
                    </a:srgbClr>
                  </a:outerShdw>
                </a:effectLst>
              </a:rPr>
              <a:t>RESULTS</a:t>
            </a:r>
            <a:endParaRPr lang="nl-BE" sz="3600" dirty="0">
              <a:ln w="18415" cmpd="sng">
                <a:solidFill>
                  <a:srgbClr val="FFFFFF"/>
                </a:solidFill>
                <a:prstDash val="solid"/>
              </a:ln>
              <a:solidFill>
                <a:srgbClr val="FFFFFF"/>
              </a:solidFill>
              <a:effectLst>
                <a:glow rad="228600">
                  <a:schemeClr val="accent2">
                    <a:satMod val="175000"/>
                    <a:alpha val="40000"/>
                  </a:schemeClr>
                </a:glow>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651643240"/>
      </p:ext>
    </p:extLst>
  </p:cSld>
  <p:clrMapOvr>
    <a:masterClrMapping/>
  </p:clrMapOvr>
  <p:transition xmlns:p14="http://schemas.microsoft.com/office/powerpoint/2010/mai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s_fit_s_LepChan_3mu_TTSR_error_tria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64148" y="353857"/>
            <a:ext cx="2041287" cy="2990530"/>
          </a:xfrm>
          <a:prstGeom prst="rect">
            <a:avLst/>
          </a:prstGeom>
        </p:spPr>
      </p:pic>
      <p:sp>
        <p:nvSpPr>
          <p:cNvPr id="2" name="Title 1"/>
          <p:cNvSpPr>
            <a:spLocks noGrp="1"/>
          </p:cNvSpPr>
          <p:nvPr>
            <p:ph type="title"/>
          </p:nvPr>
        </p:nvSpPr>
        <p:spPr/>
        <p:txBody>
          <a:bodyPr anchor="t"/>
          <a:lstStyle/>
          <a:p>
            <a:r>
              <a:rPr lang="en-GB" sz="2800" dirty="0" smtClean="0">
                <a:solidFill>
                  <a:srgbClr val="000000"/>
                </a:solidFill>
              </a:rPr>
              <a:t>Post fit results</a:t>
            </a:r>
            <a:endParaRPr lang="en-GB" sz="2800" dirty="0">
              <a:solidFill>
                <a:srgbClr val="000000"/>
              </a:solidFill>
            </a:endParaRPr>
          </a:p>
        </p:txBody>
      </p:sp>
      <p:sp>
        <p:nvSpPr>
          <p:cNvPr id="3" name="Slide Number Placeholder 2"/>
          <p:cNvSpPr>
            <a:spLocks noGrp="1"/>
          </p:cNvSpPr>
          <p:nvPr>
            <p:ph type="sldNum" idx="10"/>
          </p:nvPr>
        </p:nvSpPr>
        <p:spPr/>
        <p:txBody>
          <a:bodyPr/>
          <a:lstStyle/>
          <a:p>
            <a:pPr marL="0" lvl="0" indent="0">
              <a:spcBef>
                <a:spcPts val="0"/>
              </a:spcBef>
              <a:spcAft>
                <a:spcPts val="0"/>
              </a:spcAft>
              <a:buNone/>
            </a:pPr>
            <a:fld id="{00000000-1234-1234-1234-123412341234}" type="slidenum">
              <a:rPr lang="uk-UA" smtClean="0"/>
              <a:t>37</a:t>
            </a:fld>
            <a:endParaRPr lang="uk-UA"/>
          </a:p>
        </p:txBody>
      </p:sp>
      <p:pic>
        <p:nvPicPr>
          <p:cNvPr id="9" name="Picture 8" descr="shapes_fit_s_LepChan_3mu_STSR_error_trial.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483690" y="2461930"/>
            <a:ext cx="2045087" cy="2860769"/>
          </a:xfrm>
          <a:prstGeom prst="rect">
            <a:avLst/>
          </a:prstGeom>
        </p:spPr>
      </p:pic>
      <p:pic>
        <p:nvPicPr>
          <p:cNvPr id="8" name="Picture 7" descr="shapes_fit_s_LepChan_3mu_TTSR_error_trial.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700064" y="2431069"/>
            <a:ext cx="2041289" cy="2918695"/>
          </a:xfrm>
          <a:prstGeom prst="rect">
            <a:avLst/>
          </a:prstGeom>
        </p:spPr>
      </p:pic>
      <p:pic>
        <p:nvPicPr>
          <p:cNvPr id="7" name="Picture 6" descr="shapes_fit_s_LepChan_3mu_WZCR_error_trial.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944814" y="2398707"/>
            <a:ext cx="2041287" cy="2991019"/>
          </a:xfrm>
          <a:prstGeom prst="rect">
            <a:avLst/>
          </a:prstGeom>
        </p:spPr>
      </p:pic>
      <p:pic>
        <p:nvPicPr>
          <p:cNvPr id="4" name="Picture 3" descr="shapes_fit_s_LepChan_3mu_WZCR_error_trial.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97217" y="353618"/>
            <a:ext cx="2041288" cy="2991019"/>
          </a:xfrm>
          <a:prstGeom prst="rect">
            <a:avLst/>
          </a:prstGeom>
        </p:spPr>
      </p:pic>
      <p:sp>
        <p:nvSpPr>
          <p:cNvPr id="10" name="TextBox 9"/>
          <p:cNvSpPr txBox="1"/>
          <p:nvPr/>
        </p:nvSpPr>
        <p:spPr>
          <a:xfrm>
            <a:off x="0" y="1063377"/>
            <a:ext cx="523220" cy="1588386"/>
          </a:xfrm>
          <a:prstGeom prst="rect">
            <a:avLst/>
          </a:prstGeom>
          <a:solidFill>
            <a:schemeClr val="accent2">
              <a:lumMod val="75000"/>
            </a:schemeClr>
          </a:solidFill>
        </p:spPr>
        <p:txBody>
          <a:bodyPr vert="wordArtVert" wrap="square" rtlCol="0">
            <a:spAutoFit/>
          </a:bodyPr>
          <a:lstStyle/>
          <a:p>
            <a:pPr algn="ctr"/>
            <a:r>
              <a:rPr lang="en-GB" sz="1100" b="1" spc="300" dirty="0" smtClean="0">
                <a:solidFill>
                  <a:schemeClr val="bg1"/>
                </a:solidFill>
              </a:rPr>
              <a:t>UP</a:t>
            </a:r>
          </a:p>
          <a:p>
            <a:pPr algn="ctr"/>
            <a:r>
              <a:rPr lang="en-GB" sz="1100" b="1" spc="300" dirty="0" smtClean="0">
                <a:solidFill>
                  <a:schemeClr val="bg1"/>
                </a:solidFill>
              </a:rPr>
              <a:t> COUPLING</a:t>
            </a:r>
            <a:endParaRPr lang="en-GB" sz="1100" b="1" spc="300" dirty="0">
              <a:solidFill>
                <a:schemeClr val="bg1"/>
              </a:solidFill>
            </a:endParaRPr>
          </a:p>
        </p:txBody>
      </p:sp>
      <p:pic>
        <p:nvPicPr>
          <p:cNvPr id="6" name="Picture 5" descr="shapes_fit_s_LepChan_3mu_STSR_error_trial.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525339" y="458497"/>
            <a:ext cx="1961780" cy="2860769"/>
          </a:xfrm>
          <a:prstGeom prst="rect">
            <a:avLst/>
          </a:prstGeom>
        </p:spPr>
      </p:pic>
      <p:sp>
        <p:nvSpPr>
          <p:cNvPr id="11" name="TextBox 10"/>
          <p:cNvSpPr txBox="1"/>
          <p:nvPr/>
        </p:nvSpPr>
        <p:spPr>
          <a:xfrm>
            <a:off x="0" y="2932872"/>
            <a:ext cx="523220" cy="1588386"/>
          </a:xfrm>
          <a:prstGeom prst="rect">
            <a:avLst/>
          </a:prstGeom>
          <a:solidFill>
            <a:schemeClr val="accent2">
              <a:lumMod val="75000"/>
            </a:schemeClr>
          </a:solidFill>
        </p:spPr>
        <p:txBody>
          <a:bodyPr vert="wordArtVert" wrap="square" rtlCol="0">
            <a:spAutoFit/>
          </a:bodyPr>
          <a:lstStyle/>
          <a:p>
            <a:pPr algn="ctr"/>
            <a:r>
              <a:rPr lang="en-GB" sz="1100" b="1" spc="300" dirty="0" smtClean="0">
                <a:solidFill>
                  <a:schemeClr val="bg1"/>
                </a:solidFill>
              </a:rPr>
              <a:t>CHARM</a:t>
            </a:r>
          </a:p>
          <a:p>
            <a:pPr algn="ctr"/>
            <a:r>
              <a:rPr lang="en-GB" sz="1100" b="1" spc="300" dirty="0" smtClean="0">
                <a:solidFill>
                  <a:schemeClr val="bg1"/>
                </a:solidFill>
              </a:rPr>
              <a:t> COUPLING</a:t>
            </a:r>
            <a:endParaRPr lang="en-GB" sz="1100" b="1" spc="300" dirty="0">
              <a:solidFill>
                <a:schemeClr val="bg1"/>
              </a:solidFill>
            </a:endParaRPr>
          </a:p>
        </p:txBody>
      </p:sp>
      <p:sp>
        <p:nvSpPr>
          <p:cNvPr id="12" name="TextBox 11"/>
          <p:cNvSpPr txBox="1"/>
          <p:nvPr/>
        </p:nvSpPr>
        <p:spPr>
          <a:xfrm>
            <a:off x="1563024" y="1070114"/>
            <a:ext cx="733137" cy="261610"/>
          </a:xfrm>
          <a:prstGeom prst="rect">
            <a:avLst/>
          </a:prstGeom>
          <a:solidFill>
            <a:schemeClr val="accent3">
              <a:lumMod val="75000"/>
            </a:schemeClr>
          </a:solidFill>
        </p:spPr>
        <p:txBody>
          <a:bodyPr wrap="square" rtlCol="0">
            <a:spAutoFit/>
          </a:bodyPr>
          <a:lstStyle/>
          <a:p>
            <a:pPr algn="ctr"/>
            <a:r>
              <a:rPr lang="en-GB" sz="1100" b="1" dirty="0" smtClean="0">
                <a:solidFill>
                  <a:srgbClr val="FFFFFF"/>
                </a:solidFill>
              </a:rPr>
              <a:t>WZCR</a:t>
            </a:r>
            <a:endParaRPr lang="en-GB" sz="1100" b="1" dirty="0">
              <a:solidFill>
                <a:srgbClr val="FFFFFF"/>
              </a:solidFill>
            </a:endParaRPr>
          </a:p>
        </p:txBody>
      </p:sp>
      <p:sp>
        <p:nvSpPr>
          <p:cNvPr id="13" name="TextBox 12"/>
          <p:cNvSpPr txBox="1"/>
          <p:nvPr/>
        </p:nvSpPr>
        <p:spPr>
          <a:xfrm>
            <a:off x="1563024" y="3115697"/>
            <a:ext cx="733137" cy="261610"/>
          </a:xfrm>
          <a:prstGeom prst="rect">
            <a:avLst/>
          </a:prstGeom>
          <a:solidFill>
            <a:schemeClr val="accent3">
              <a:lumMod val="75000"/>
            </a:schemeClr>
          </a:solidFill>
        </p:spPr>
        <p:txBody>
          <a:bodyPr wrap="square" rtlCol="0">
            <a:spAutoFit/>
          </a:bodyPr>
          <a:lstStyle/>
          <a:p>
            <a:pPr algn="ctr"/>
            <a:r>
              <a:rPr lang="en-GB" sz="1100" b="1" dirty="0" smtClean="0">
                <a:solidFill>
                  <a:srgbClr val="FFFFFF"/>
                </a:solidFill>
              </a:rPr>
              <a:t>WZCR</a:t>
            </a:r>
            <a:endParaRPr lang="en-GB" sz="1100" b="1" dirty="0">
              <a:solidFill>
                <a:srgbClr val="FFFFFF"/>
              </a:solidFill>
            </a:endParaRPr>
          </a:p>
        </p:txBody>
      </p:sp>
      <p:sp>
        <p:nvSpPr>
          <p:cNvPr id="14" name="TextBox 13"/>
          <p:cNvSpPr txBox="1"/>
          <p:nvPr/>
        </p:nvSpPr>
        <p:spPr>
          <a:xfrm>
            <a:off x="4399281" y="1026046"/>
            <a:ext cx="609600" cy="261610"/>
          </a:xfrm>
          <a:prstGeom prst="rect">
            <a:avLst/>
          </a:prstGeom>
          <a:solidFill>
            <a:schemeClr val="accent3">
              <a:lumMod val="75000"/>
            </a:schemeClr>
          </a:solidFill>
        </p:spPr>
        <p:txBody>
          <a:bodyPr wrap="square" rtlCol="0">
            <a:spAutoFit/>
          </a:bodyPr>
          <a:lstStyle/>
          <a:p>
            <a:pPr algn="ctr"/>
            <a:r>
              <a:rPr lang="en-GB" sz="1100" b="1" dirty="0" smtClean="0">
                <a:solidFill>
                  <a:srgbClr val="FFFFFF"/>
                </a:solidFill>
              </a:rPr>
              <a:t>TTSR</a:t>
            </a:r>
            <a:endParaRPr lang="en-GB" sz="1100" b="1" dirty="0">
              <a:solidFill>
                <a:srgbClr val="FFFFFF"/>
              </a:solidFill>
            </a:endParaRPr>
          </a:p>
        </p:txBody>
      </p:sp>
      <p:sp>
        <p:nvSpPr>
          <p:cNvPr id="15" name="TextBox 14"/>
          <p:cNvSpPr txBox="1"/>
          <p:nvPr/>
        </p:nvSpPr>
        <p:spPr>
          <a:xfrm>
            <a:off x="4399281" y="3115697"/>
            <a:ext cx="609600" cy="261610"/>
          </a:xfrm>
          <a:prstGeom prst="rect">
            <a:avLst/>
          </a:prstGeom>
          <a:solidFill>
            <a:schemeClr val="accent3">
              <a:lumMod val="75000"/>
            </a:schemeClr>
          </a:solidFill>
        </p:spPr>
        <p:txBody>
          <a:bodyPr wrap="square" rtlCol="0">
            <a:spAutoFit/>
          </a:bodyPr>
          <a:lstStyle/>
          <a:p>
            <a:pPr algn="ctr"/>
            <a:r>
              <a:rPr lang="en-GB" sz="1100" b="1" dirty="0" smtClean="0">
                <a:solidFill>
                  <a:srgbClr val="FFFFFF"/>
                </a:solidFill>
              </a:rPr>
              <a:t>TTSR</a:t>
            </a:r>
            <a:endParaRPr lang="en-GB" sz="1100" b="1" dirty="0">
              <a:solidFill>
                <a:srgbClr val="FFFFFF"/>
              </a:solidFill>
            </a:endParaRPr>
          </a:p>
        </p:txBody>
      </p:sp>
      <p:sp>
        <p:nvSpPr>
          <p:cNvPr id="16" name="TextBox 15"/>
          <p:cNvSpPr txBox="1"/>
          <p:nvPr/>
        </p:nvSpPr>
        <p:spPr>
          <a:xfrm>
            <a:off x="7274560" y="1026046"/>
            <a:ext cx="609600" cy="261610"/>
          </a:xfrm>
          <a:prstGeom prst="rect">
            <a:avLst/>
          </a:prstGeom>
          <a:solidFill>
            <a:schemeClr val="accent3">
              <a:lumMod val="75000"/>
            </a:schemeClr>
          </a:solidFill>
        </p:spPr>
        <p:txBody>
          <a:bodyPr wrap="square" rtlCol="0">
            <a:spAutoFit/>
          </a:bodyPr>
          <a:lstStyle/>
          <a:p>
            <a:pPr algn="ctr"/>
            <a:r>
              <a:rPr lang="en-GB" sz="1100" b="1" dirty="0">
                <a:solidFill>
                  <a:srgbClr val="FFFFFF"/>
                </a:solidFill>
              </a:rPr>
              <a:t>S</a:t>
            </a:r>
            <a:r>
              <a:rPr lang="en-GB" sz="1100" b="1" dirty="0" smtClean="0">
                <a:solidFill>
                  <a:srgbClr val="FFFFFF"/>
                </a:solidFill>
              </a:rPr>
              <a:t>TSR</a:t>
            </a:r>
            <a:endParaRPr lang="en-GB" sz="1100" b="1" dirty="0">
              <a:solidFill>
                <a:srgbClr val="FFFFFF"/>
              </a:solidFill>
            </a:endParaRPr>
          </a:p>
        </p:txBody>
      </p:sp>
      <p:sp>
        <p:nvSpPr>
          <p:cNvPr id="17" name="TextBox 16"/>
          <p:cNvSpPr txBox="1"/>
          <p:nvPr/>
        </p:nvSpPr>
        <p:spPr>
          <a:xfrm>
            <a:off x="7274560" y="3115697"/>
            <a:ext cx="609600" cy="261610"/>
          </a:xfrm>
          <a:prstGeom prst="rect">
            <a:avLst/>
          </a:prstGeom>
          <a:solidFill>
            <a:schemeClr val="accent3">
              <a:lumMod val="75000"/>
            </a:schemeClr>
          </a:solidFill>
        </p:spPr>
        <p:txBody>
          <a:bodyPr wrap="square" rtlCol="0">
            <a:spAutoFit/>
          </a:bodyPr>
          <a:lstStyle/>
          <a:p>
            <a:pPr algn="ctr"/>
            <a:r>
              <a:rPr lang="en-GB" sz="1100" b="1" dirty="0">
                <a:solidFill>
                  <a:srgbClr val="FFFFFF"/>
                </a:solidFill>
              </a:rPr>
              <a:t>S</a:t>
            </a:r>
            <a:r>
              <a:rPr lang="en-GB" sz="1100" b="1" dirty="0" smtClean="0">
                <a:solidFill>
                  <a:srgbClr val="FFFFFF"/>
                </a:solidFill>
              </a:rPr>
              <a:t>TSR</a:t>
            </a:r>
            <a:endParaRPr lang="en-GB" sz="1100" b="1" dirty="0">
              <a:solidFill>
                <a:srgbClr val="FFFFFF"/>
              </a:solidFill>
            </a:endParaRPr>
          </a:p>
        </p:txBody>
      </p:sp>
      <p:pic>
        <p:nvPicPr>
          <p:cNvPr id="18" name="Picture 17" descr="Screen Shot 2018-01-17 at 07.11.4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2851" y="994000"/>
            <a:ext cx="775408" cy="775647"/>
          </a:xfrm>
          <a:prstGeom prst="rect">
            <a:avLst/>
          </a:prstGeom>
        </p:spPr>
      </p:pic>
      <p:pic>
        <p:nvPicPr>
          <p:cNvPr id="19" name="Picture 18" descr="Screen Shot 2018-01-17 at 07.12.3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49867" y="1004682"/>
            <a:ext cx="690826" cy="775647"/>
          </a:xfrm>
          <a:prstGeom prst="rect">
            <a:avLst/>
          </a:prstGeom>
        </p:spPr>
      </p:pic>
      <p:pic>
        <p:nvPicPr>
          <p:cNvPr id="20" name="Picture 19" descr="Screen Shot 2018-01-17 at 07.12.3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1491" y="1070114"/>
            <a:ext cx="690826" cy="775647"/>
          </a:xfrm>
          <a:prstGeom prst="rect">
            <a:avLst/>
          </a:prstGeom>
        </p:spPr>
      </p:pic>
      <p:pic>
        <p:nvPicPr>
          <p:cNvPr id="21" name="Picture 20" descr="Screen Shot 2018-01-17 at 07.13.15.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36766" y="3033757"/>
            <a:ext cx="822884" cy="907990"/>
          </a:xfrm>
          <a:prstGeom prst="rect">
            <a:avLst/>
          </a:prstGeom>
        </p:spPr>
      </p:pic>
      <p:pic>
        <p:nvPicPr>
          <p:cNvPr id="22" name="Picture 21" descr="Screen Shot 2018-01-17 at 07.13.15.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8390" y="3030240"/>
            <a:ext cx="822884" cy="907990"/>
          </a:xfrm>
          <a:prstGeom prst="rect">
            <a:avLst/>
          </a:prstGeom>
        </p:spPr>
      </p:pic>
      <p:pic>
        <p:nvPicPr>
          <p:cNvPr id="23" name="Picture 22" descr="Screen Shot 2018-01-17 at 07.14.07.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7815" y="3033757"/>
            <a:ext cx="810444" cy="907990"/>
          </a:xfrm>
          <a:prstGeom prst="rect">
            <a:avLst/>
          </a:prstGeom>
        </p:spPr>
      </p:pic>
      <p:grpSp>
        <p:nvGrpSpPr>
          <p:cNvPr id="24" name="Group 23"/>
          <p:cNvGrpSpPr/>
          <p:nvPr/>
        </p:nvGrpSpPr>
        <p:grpSpPr>
          <a:xfrm>
            <a:off x="15652" y="484073"/>
            <a:ext cx="908591" cy="509927"/>
            <a:chOff x="3159942" y="1669912"/>
            <a:chExt cx="1518106" cy="715298"/>
          </a:xfrm>
        </p:grpSpPr>
        <p:pic>
          <p:nvPicPr>
            <p:cNvPr id="25" name="Picture 24" descr="151653083466557090-2.png"/>
            <p:cNvPicPr>
              <a:picLocks noChangeAspect="1"/>
            </p:cNvPicPr>
            <p:nvPr/>
          </p:nvPicPr>
          <p:blipFill rotWithShape="1">
            <a:blip r:embed="rId13">
              <a:extLst>
                <a:ext uri="{28A0092B-C50C-407E-A947-70E740481C1C}">
                  <a14:useLocalDpi xmlns:a14="http://schemas.microsoft.com/office/drawing/2010/main" val="0"/>
                </a:ext>
              </a:extLst>
            </a:blip>
            <a:srcRect l="50223" t="32723" r="31539" b="19199"/>
            <a:stretch/>
          </p:blipFill>
          <p:spPr>
            <a:xfrm>
              <a:off x="3159942" y="1669912"/>
              <a:ext cx="481632" cy="715298"/>
            </a:xfrm>
            <a:prstGeom prst="rect">
              <a:avLst/>
            </a:prstGeom>
          </p:spPr>
        </p:pic>
        <p:pic>
          <p:nvPicPr>
            <p:cNvPr id="26" name="Picture 25" descr="151653083466557090-8.png"/>
            <p:cNvPicPr>
              <a:picLocks noChangeAspect="1"/>
            </p:cNvPicPr>
            <p:nvPr/>
          </p:nvPicPr>
          <p:blipFill rotWithShape="1">
            <a:blip r:embed="rId14">
              <a:extLst>
                <a:ext uri="{28A0092B-C50C-407E-A947-70E740481C1C}">
                  <a14:useLocalDpi xmlns:a14="http://schemas.microsoft.com/office/drawing/2010/main" val="0"/>
                </a:ext>
              </a:extLst>
            </a:blip>
            <a:srcRect l="6492" r="46816"/>
            <a:stretch/>
          </p:blipFill>
          <p:spPr>
            <a:xfrm>
              <a:off x="3641574" y="1759053"/>
              <a:ext cx="426959" cy="514352"/>
            </a:xfrm>
            <a:prstGeom prst="rect">
              <a:avLst/>
            </a:prstGeom>
          </p:spPr>
        </p:pic>
        <p:pic>
          <p:nvPicPr>
            <p:cNvPr id="27" name="Picture 26" descr="151653083466557090-2.png"/>
            <p:cNvPicPr>
              <a:picLocks noChangeAspect="1"/>
            </p:cNvPicPr>
            <p:nvPr/>
          </p:nvPicPr>
          <p:blipFill rotWithShape="1">
            <a:blip r:embed="rId13">
              <a:extLst>
                <a:ext uri="{28A0092B-C50C-407E-A947-70E740481C1C}">
                  <a14:useLocalDpi xmlns:a14="http://schemas.microsoft.com/office/drawing/2010/main" val="0"/>
                </a:ext>
              </a:extLst>
            </a:blip>
            <a:srcRect l="29577" r="50629" b="63908"/>
            <a:stretch/>
          </p:blipFill>
          <p:spPr>
            <a:xfrm>
              <a:off x="4068533" y="1759053"/>
              <a:ext cx="609515" cy="626156"/>
            </a:xfrm>
            <a:prstGeom prst="rect">
              <a:avLst/>
            </a:prstGeom>
          </p:spPr>
        </p:pic>
      </p:grpSp>
      <p:grpSp>
        <p:nvGrpSpPr>
          <p:cNvPr id="28" name="Group 27"/>
          <p:cNvGrpSpPr/>
          <p:nvPr/>
        </p:nvGrpSpPr>
        <p:grpSpPr>
          <a:xfrm>
            <a:off x="0" y="4403006"/>
            <a:ext cx="1091317" cy="606534"/>
            <a:chOff x="7141157" y="1669911"/>
            <a:chExt cx="1409018" cy="715298"/>
          </a:xfrm>
        </p:grpSpPr>
        <p:pic>
          <p:nvPicPr>
            <p:cNvPr id="29" name="Picture 28" descr="151653083466557090-2.png"/>
            <p:cNvPicPr>
              <a:picLocks noChangeAspect="1"/>
            </p:cNvPicPr>
            <p:nvPr/>
          </p:nvPicPr>
          <p:blipFill rotWithShape="1">
            <a:blip r:embed="rId13">
              <a:extLst>
                <a:ext uri="{28A0092B-C50C-407E-A947-70E740481C1C}">
                  <a14:useLocalDpi xmlns:a14="http://schemas.microsoft.com/office/drawing/2010/main" val="0"/>
                </a:ext>
              </a:extLst>
            </a:blip>
            <a:srcRect l="50223" t="32723" r="31539" b="19199"/>
            <a:stretch/>
          </p:blipFill>
          <p:spPr>
            <a:xfrm>
              <a:off x="7141157" y="1669911"/>
              <a:ext cx="481632" cy="715298"/>
            </a:xfrm>
            <a:prstGeom prst="rect">
              <a:avLst/>
            </a:prstGeom>
          </p:spPr>
        </p:pic>
        <p:pic>
          <p:nvPicPr>
            <p:cNvPr id="30" name="Picture 29" descr="151653083466557090-8.png"/>
            <p:cNvPicPr>
              <a:picLocks noChangeAspect="1"/>
            </p:cNvPicPr>
            <p:nvPr/>
          </p:nvPicPr>
          <p:blipFill rotWithShape="1">
            <a:blip r:embed="rId14">
              <a:extLst>
                <a:ext uri="{28A0092B-C50C-407E-A947-70E740481C1C}">
                  <a14:useLocalDpi xmlns:a14="http://schemas.microsoft.com/office/drawing/2010/main" val="0"/>
                </a:ext>
              </a:extLst>
            </a:blip>
            <a:srcRect l="6492" r="46816"/>
            <a:stretch/>
          </p:blipFill>
          <p:spPr>
            <a:xfrm>
              <a:off x="7622789" y="1759052"/>
              <a:ext cx="426959" cy="514352"/>
            </a:xfrm>
            <a:prstGeom prst="rect">
              <a:avLst/>
            </a:prstGeom>
          </p:spPr>
        </p:pic>
        <p:pic>
          <p:nvPicPr>
            <p:cNvPr id="31" name="Picture 30" descr="151653083466557090-2.png"/>
            <p:cNvPicPr>
              <a:picLocks noChangeAspect="1"/>
            </p:cNvPicPr>
            <p:nvPr/>
          </p:nvPicPr>
          <p:blipFill rotWithShape="1">
            <a:blip r:embed="rId13">
              <a:extLst>
                <a:ext uri="{28A0092B-C50C-407E-A947-70E740481C1C}">
                  <a14:useLocalDpi xmlns:a14="http://schemas.microsoft.com/office/drawing/2010/main" val="0"/>
                </a:ext>
              </a:extLst>
            </a:blip>
            <a:srcRect l="27610" t="40066" r="51258" b="22140"/>
            <a:stretch/>
          </p:blipFill>
          <p:spPr>
            <a:xfrm>
              <a:off x="7978858" y="1697737"/>
              <a:ext cx="571317" cy="575668"/>
            </a:xfrm>
            <a:prstGeom prst="rect">
              <a:avLst/>
            </a:prstGeom>
          </p:spPr>
        </p:pic>
      </p:grpSp>
    </p:spTree>
    <p:extLst>
      <p:ext uri="{BB962C8B-B14F-4D97-AF65-F5344CB8AC3E}">
        <p14:creationId xmlns:p14="http://schemas.microsoft.com/office/powerpoint/2010/main" val="46832092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I will set limits on branching fractions</a:t>
            </a:r>
            <a:endParaRPr lang="en-GB" sz="2000" dirty="0"/>
          </a:p>
        </p:txBody>
      </p:sp>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38</a:t>
            </a:fld>
            <a:endParaRPr lang="uk-UA" sz="1000" dirty="0">
              <a:solidFill>
                <a:srgbClr val="666666"/>
              </a:solidFill>
              <a:latin typeface="Playfair Display"/>
              <a:ea typeface="Playfair Display"/>
              <a:cs typeface="Playfair Display"/>
              <a:sym typeface="Playfair Display"/>
            </a:endParaRPr>
          </a:p>
        </p:txBody>
      </p:sp>
      <p:grpSp>
        <p:nvGrpSpPr>
          <p:cNvPr id="12" name="Group 11"/>
          <p:cNvGrpSpPr/>
          <p:nvPr/>
        </p:nvGrpSpPr>
        <p:grpSpPr>
          <a:xfrm>
            <a:off x="3894667" y="935592"/>
            <a:ext cx="4572000" cy="1021818"/>
            <a:chOff x="0" y="1887734"/>
            <a:chExt cx="4572000" cy="1021818"/>
          </a:xfrm>
        </p:grpSpPr>
        <p:sp>
          <p:nvSpPr>
            <p:cNvPr id="5" name="Rectangle 4"/>
            <p:cNvSpPr/>
            <p:nvPr/>
          </p:nvSpPr>
          <p:spPr>
            <a:xfrm>
              <a:off x="0" y="1887734"/>
              <a:ext cx="4572000" cy="1021818"/>
            </a:xfrm>
            <a:prstGeom prst="rect">
              <a:avLst/>
            </a:prstGeom>
          </p:spPr>
          <p:txBody>
            <a:bodyPr>
              <a:spAutoFit/>
            </a:bodyPr>
            <a:lstStyle/>
            <a:p>
              <a:r>
                <a:rPr lang="en-GB" sz="1200" b="1" dirty="0">
                  <a:latin typeface="Bangla MN"/>
                  <a:cs typeface="Bangla MN"/>
                </a:rPr>
                <a:t>B</a:t>
              </a:r>
              <a:r>
                <a:rPr lang="en-GB" sz="1200" b="1" dirty="0" smtClean="0">
                  <a:latin typeface="Bangla MN"/>
                  <a:cs typeface="Bangla MN"/>
                </a:rPr>
                <a:t>ranching</a:t>
              </a:r>
              <a:r>
                <a:rPr lang="en-GB" sz="1200" dirty="0" smtClean="0">
                  <a:latin typeface="Bangla MN"/>
                  <a:cs typeface="Bangla MN"/>
                </a:rPr>
                <a:t> </a:t>
              </a:r>
              <a:r>
                <a:rPr lang="en-GB" sz="1200" b="1" dirty="0">
                  <a:latin typeface="Bangla MN"/>
                  <a:cs typeface="Bangla MN"/>
                </a:rPr>
                <a:t>fraction</a:t>
              </a:r>
              <a:r>
                <a:rPr lang="en-GB" sz="1200" dirty="0">
                  <a:latin typeface="Bangla MN"/>
                  <a:cs typeface="Bangla MN"/>
                </a:rPr>
                <a:t> </a:t>
              </a:r>
              <a:r>
                <a:rPr lang="en-GB" sz="1200" dirty="0" smtClean="0">
                  <a:latin typeface="Bangla MN"/>
                  <a:cs typeface="Bangla MN"/>
                </a:rPr>
                <a:t> </a:t>
              </a:r>
              <a:r>
                <a:rPr lang="en-GB" sz="2000" dirty="0" smtClean="0">
                  <a:latin typeface="Apple Chancery"/>
                  <a:cs typeface="Apple Chancery"/>
                </a:rPr>
                <a:t>B  </a:t>
              </a:r>
              <a:r>
                <a:rPr lang="en-GB" sz="1200" dirty="0" smtClean="0">
                  <a:latin typeface="Apple Chancery"/>
                  <a:cs typeface="Apple Chancery"/>
                </a:rPr>
                <a:t> </a:t>
              </a:r>
              <a:r>
                <a:rPr lang="en-GB" sz="1200" dirty="0" smtClean="0">
                  <a:latin typeface="Bangla MN"/>
                  <a:cs typeface="Bangla MN"/>
                </a:rPr>
                <a:t>= </a:t>
              </a:r>
            </a:p>
            <a:p>
              <a:endParaRPr lang="en-GB" sz="1200" dirty="0">
                <a:latin typeface="Bangla MN"/>
                <a:cs typeface="Bangla MN"/>
              </a:endParaRPr>
            </a:p>
            <a:p>
              <a:pPr algn="ctr">
                <a:lnSpc>
                  <a:spcPct val="120000"/>
                </a:lnSpc>
              </a:pPr>
              <a:r>
                <a:rPr lang="en-GB" sz="1200" dirty="0" smtClean="0">
                  <a:latin typeface="Bangla MN"/>
                  <a:cs typeface="Bangla MN"/>
                </a:rPr>
                <a:t># particles </a:t>
              </a:r>
              <a:r>
                <a:rPr lang="en-GB" sz="1200" dirty="0">
                  <a:latin typeface="Bangla MN"/>
                  <a:cs typeface="Bangla MN"/>
                </a:rPr>
                <a:t>which decay by an individual decay mode </a:t>
              </a:r>
              <a:endParaRPr lang="en-GB" sz="1200" dirty="0" smtClean="0">
                <a:latin typeface="Bangla MN"/>
                <a:cs typeface="Bangla MN"/>
              </a:endParaRPr>
            </a:p>
            <a:p>
              <a:pPr algn="ctr">
                <a:lnSpc>
                  <a:spcPct val="120000"/>
                </a:lnSpc>
              </a:pPr>
              <a:r>
                <a:rPr lang="en-GB" sz="1200" dirty="0" smtClean="0">
                  <a:latin typeface="Bangla MN"/>
                  <a:cs typeface="Bangla MN"/>
                </a:rPr>
                <a:t> </a:t>
              </a:r>
              <a:r>
                <a:rPr lang="en-GB" sz="1200" dirty="0">
                  <a:latin typeface="Bangla MN"/>
                  <a:cs typeface="Bangla MN"/>
                </a:rPr>
                <a:t>total number of particles which </a:t>
              </a:r>
              <a:r>
                <a:rPr lang="en-GB" sz="1200" dirty="0" smtClean="0">
                  <a:latin typeface="Bangla MN"/>
                  <a:cs typeface="Bangla MN"/>
                </a:rPr>
                <a:t>decay</a:t>
              </a:r>
              <a:endParaRPr lang="en-GB" sz="1200" dirty="0">
                <a:latin typeface="Bangla MN"/>
                <a:cs typeface="Bangla MN"/>
              </a:endParaRPr>
            </a:p>
          </p:txBody>
        </p:sp>
        <p:cxnSp>
          <p:nvCxnSpPr>
            <p:cNvPr id="7" name="Straight Connector 6"/>
            <p:cNvCxnSpPr/>
            <p:nvPr/>
          </p:nvCxnSpPr>
          <p:spPr>
            <a:xfrm flipH="1">
              <a:off x="169333" y="2664586"/>
              <a:ext cx="426155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0" name="Rectangle 19"/>
          <p:cNvSpPr/>
          <p:nvPr/>
        </p:nvSpPr>
        <p:spPr>
          <a:xfrm>
            <a:off x="4792952" y="2843052"/>
            <a:ext cx="3532604" cy="1169551"/>
          </a:xfrm>
          <a:prstGeom prst="rect">
            <a:avLst/>
          </a:prstGeom>
          <a:solidFill>
            <a:schemeClr val="bg2"/>
          </a:solidFill>
        </p:spPr>
        <p:txBody>
          <a:bodyPr wrap="none">
            <a:spAutoFit/>
          </a:bodyPr>
          <a:lstStyle/>
          <a:p>
            <a:r>
              <a:rPr lang="en-GB" dirty="0">
                <a:solidFill>
                  <a:schemeClr val="bg1"/>
                </a:solidFill>
                <a:latin typeface="Bangla MN"/>
                <a:cs typeface="Bangla MN"/>
              </a:rPr>
              <a:t>s</a:t>
            </a:r>
            <a:r>
              <a:rPr lang="en-GB" dirty="0" smtClean="0">
                <a:solidFill>
                  <a:schemeClr val="bg1"/>
                </a:solidFill>
                <a:latin typeface="Bangla MN"/>
                <a:cs typeface="Bangla MN"/>
              </a:rPr>
              <a:t>ingle top quark and top quark pair </a:t>
            </a:r>
          </a:p>
          <a:p>
            <a:r>
              <a:rPr lang="en-GB" dirty="0" smtClean="0">
                <a:solidFill>
                  <a:schemeClr val="bg1"/>
                </a:solidFill>
                <a:latin typeface="Bangla MN"/>
                <a:cs typeface="Bangla MN"/>
              </a:rPr>
              <a:t>FCNC search @ 8 TeV</a:t>
            </a:r>
          </a:p>
          <a:p>
            <a:endParaRPr lang="en-GB" dirty="0" smtClean="0">
              <a:solidFill>
                <a:schemeClr val="bg1"/>
              </a:solidFill>
              <a:latin typeface="+mn-lt"/>
              <a:cs typeface="Apple Chancery"/>
            </a:endParaRPr>
          </a:p>
          <a:p>
            <a:pPr algn="r"/>
            <a:r>
              <a:rPr lang="en-GB" dirty="0" smtClean="0">
                <a:solidFill>
                  <a:schemeClr val="bg1"/>
                </a:solidFill>
                <a:latin typeface="Apple Chancery"/>
                <a:cs typeface="Apple Chancery"/>
              </a:rPr>
              <a:t>B</a:t>
            </a:r>
            <a:r>
              <a:rPr lang="en-GB" dirty="0" smtClean="0">
                <a:solidFill>
                  <a:schemeClr val="bg1"/>
                </a:solidFill>
                <a:latin typeface="Bangla MN"/>
                <a:cs typeface="Bangla MN"/>
              </a:rPr>
              <a:t>(</a:t>
            </a:r>
            <a:r>
              <a:rPr lang="en-GB" dirty="0">
                <a:solidFill>
                  <a:schemeClr val="bg1"/>
                </a:solidFill>
                <a:latin typeface="Bangla MN"/>
                <a:cs typeface="Bangla MN"/>
              </a:rPr>
              <a:t>t </a:t>
            </a:r>
            <a:r>
              <a:rPr lang="en-GB" dirty="0">
                <a:solidFill>
                  <a:schemeClr val="bg1"/>
                </a:solidFill>
                <a:latin typeface="Bangla MN"/>
                <a:cs typeface="Bangla MN"/>
                <a:sym typeface="Wingdings"/>
              </a:rPr>
              <a:t> </a:t>
            </a:r>
            <a:r>
              <a:rPr lang="en-GB" dirty="0" err="1">
                <a:solidFill>
                  <a:schemeClr val="bg1"/>
                </a:solidFill>
                <a:latin typeface="Bangla MN"/>
                <a:cs typeface="Bangla MN"/>
                <a:sym typeface="Wingdings"/>
              </a:rPr>
              <a:t>uZ</a:t>
            </a:r>
            <a:r>
              <a:rPr lang="en-GB" dirty="0">
                <a:solidFill>
                  <a:schemeClr val="bg1"/>
                </a:solidFill>
                <a:latin typeface="Bangla MN"/>
                <a:cs typeface="Bangla MN"/>
                <a:sym typeface="Wingdings"/>
              </a:rPr>
              <a:t> </a:t>
            </a:r>
            <a:r>
              <a:rPr lang="en-GB" dirty="0" smtClean="0">
                <a:solidFill>
                  <a:schemeClr val="bg1"/>
                </a:solidFill>
                <a:latin typeface="Bangla MN"/>
                <a:cs typeface="Bangla MN"/>
                <a:sym typeface="Wingdings"/>
              </a:rPr>
              <a:t>) &lt; 0.022 %</a:t>
            </a:r>
          </a:p>
          <a:p>
            <a:pPr algn="r"/>
            <a:r>
              <a:rPr lang="en-GB" dirty="0" smtClean="0">
                <a:solidFill>
                  <a:schemeClr val="bg1"/>
                </a:solidFill>
                <a:latin typeface="Apple Chancery"/>
                <a:cs typeface="Apple Chancery"/>
              </a:rPr>
              <a:t>B</a:t>
            </a:r>
            <a:r>
              <a:rPr lang="en-GB" dirty="0">
                <a:solidFill>
                  <a:schemeClr val="bg1"/>
                </a:solidFill>
                <a:latin typeface="Bangla MN"/>
                <a:cs typeface="Bangla MN"/>
              </a:rPr>
              <a:t>(t </a:t>
            </a:r>
            <a:r>
              <a:rPr lang="en-GB" dirty="0">
                <a:solidFill>
                  <a:schemeClr val="bg1"/>
                </a:solidFill>
                <a:latin typeface="Bangla MN"/>
                <a:cs typeface="Bangla MN"/>
                <a:sym typeface="Wingdings"/>
              </a:rPr>
              <a:t> </a:t>
            </a:r>
            <a:r>
              <a:rPr lang="en-GB" dirty="0" err="1">
                <a:solidFill>
                  <a:schemeClr val="bg1"/>
                </a:solidFill>
                <a:latin typeface="Bangla MN"/>
                <a:cs typeface="Bangla MN"/>
                <a:sym typeface="Wingdings"/>
              </a:rPr>
              <a:t>c</a:t>
            </a:r>
            <a:r>
              <a:rPr lang="en-GB" dirty="0" err="1" smtClean="0">
                <a:solidFill>
                  <a:schemeClr val="bg1"/>
                </a:solidFill>
                <a:latin typeface="Bangla MN"/>
                <a:cs typeface="Bangla MN"/>
                <a:sym typeface="Wingdings"/>
              </a:rPr>
              <a:t>Z</a:t>
            </a:r>
            <a:r>
              <a:rPr lang="en-GB" dirty="0" smtClean="0">
                <a:solidFill>
                  <a:schemeClr val="bg1"/>
                </a:solidFill>
                <a:latin typeface="Bangla MN"/>
                <a:cs typeface="Bangla MN"/>
                <a:sym typeface="Wingdings"/>
              </a:rPr>
              <a:t> </a:t>
            </a:r>
            <a:r>
              <a:rPr lang="en-GB" dirty="0">
                <a:solidFill>
                  <a:schemeClr val="bg1"/>
                </a:solidFill>
                <a:latin typeface="Bangla MN"/>
                <a:cs typeface="Bangla MN"/>
                <a:sym typeface="Wingdings"/>
              </a:rPr>
              <a:t>) </a:t>
            </a:r>
            <a:r>
              <a:rPr lang="en-GB" dirty="0" smtClean="0">
                <a:solidFill>
                  <a:schemeClr val="bg1"/>
                </a:solidFill>
                <a:latin typeface="Bangla MN"/>
                <a:cs typeface="Bangla MN"/>
                <a:sym typeface="Wingdings"/>
              </a:rPr>
              <a:t>&lt; 0.049 %</a:t>
            </a:r>
            <a:endParaRPr lang="en-GB" dirty="0">
              <a:solidFill>
                <a:schemeClr val="bg1"/>
              </a:solidFill>
              <a:latin typeface="Bangla MN"/>
              <a:cs typeface="Bangla MN"/>
              <a:sym typeface="Wingdings"/>
            </a:endParaRPr>
          </a:p>
        </p:txBody>
      </p:sp>
      <p:pic>
        <p:nvPicPr>
          <p:cNvPr id="21" name="Picture 20" descr="15156649072399730-4.png"/>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279622">
            <a:off x="7178767" y="3251810"/>
            <a:ext cx="1272950" cy="1174284"/>
          </a:xfrm>
          <a:prstGeom prst="rect">
            <a:avLst/>
          </a:prstGeom>
          <a:noFill/>
        </p:spPr>
      </p:pic>
      <p:grpSp>
        <p:nvGrpSpPr>
          <p:cNvPr id="10" name="Group 9"/>
          <p:cNvGrpSpPr/>
          <p:nvPr/>
        </p:nvGrpSpPr>
        <p:grpSpPr>
          <a:xfrm>
            <a:off x="503046" y="897964"/>
            <a:ext cx="3198891" cy="964523"/>
            <a:chOff x="187776" y="1174460"/>
            <a:chExt cx="3198891" cy="964523"/>
          </a:xfrm>
        </p:grpSpPr>
        <p:pic>
          <p:nvPicPr>
            <p:cNvPr id="13" name="Picture 12"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50222" t="32723" r="31539" b="4104"/>
            <a:stretch/>
          </p:blipFill>
          <p:spPr>
            <a:xfrm>
              <a:off x="939794" y="1199108"/>
              <a:ext cx="481632" cy="939875"/>
            </a:xfrm>
            <a:prstGeom prst="rect">
              <a:avLst/>
            </a:prstGeom>
          </p:spPr>
        </p:pic>
        <p:pic>
          <p:nvPicPr>
            <p:cNvPr id="19" name="Picture 18" descr="89ff0dba0078509bc06c760921885b51_question-mark-clipart-transparent-background-2-gclipartcom-question-clipart-transparent_1522-24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465" y="1212088"/>
              <a:ext cx="412461" cy="650399"/>
            </a:xfrm>
            <a:prstGeom prst="rect">
              <a:avLst/>
            </a:prstGeom>
            <a:ln>
              <a:noFill/>
            </a:ln>
          </p:spPr>
        </p:pic>
        <p:sp>
          <p:nvSpPr>
            <p:cNvPr id="8" name="Rectangle 7"/>
            <p:cNvSpPr/>
            <p:nvPr/>
          </p:nvSpPr>
          <p:spPr>
            <a:xfrm>
              <a:off x="187776" y="1174460"/>
              <a:ext cx="736342" cy="769441"/>
            </a:xfrm>
            <a:prstGeom prst="rect">
              <a:avLst/>
            </a:prstGeom>
          </p:spPr>
          <p:txBody>
            <a:bodyPr wrap="none">
              <a:spAutoFit/>
            </a:bodyPr>
            <a:lstStyle/>
            <a:p>
              <a:r>
                <a:rPr lang="en-GB" sz="4400" dirty="0">
                  <a:latin typeface="Apple Chancery"/>
                  <a:cs typeface="Apple Chancery"/>
                </a:rPr>
                <a:t>B </a:t>
              </a:r>
              <a:endParaRPr lang="en-GB" sz="4400" dirty="0"/>
            </a:p>
          </p:txBody>
        </p:sp>
        <p:sp>
          <p:nvSpPr>
            <p:cNvPr id="9" name="TextBox 8"/>
            <p:cNvSpPr txBox="1"/>
            <p:nvPr/>
          </p:nvSpPr>
          <p:spPr>
            <a:xfrm>
              <a:off x="593575" y="1175450"/>
              <a:ext cx="2793092" cy="707886"/>
            </a:xfrm>
            <a:prstGeom prst="rect">
              <a:avLst/>
            </a:prstGeom>
            <a:noFill/>
          </p:spPr>
          <p:txBody>
            <a:bodyPr wrap="square" rtlCol="0">
              <a:spAutoFit/>
            </a:bodyPr>
            <a:lstStyle/>
            <a:p>
              <a:r>
                <a:rPr lang="en-GB" sz="4000" dirty="0" smtClean="0">
                  <a:latin typeface="Bangla MN"/>
                  <a:cs typeface="Bangla MN"/>
                </a:rPr>
                <a:t>(    </a:t>
              </a:r>
              <a:r>
                <a:rPr lang="en-GB" sz="4000" dirty="0" smtClean="0">
                  <a:latin typeface="Bangla MN"/>
                  <a:cs typeface="Bangla MN"/>
                  <a:sym typeface="Wingdings"/>
                </a:rPr>
                <a:t>  </a:t>
              </a:r>
              <a:r>
                <a:rPr lang="en-GB" sz="4000" dirty="0" smtClean="0">
                  <a:latin typeface="Bangla MN"/>
                  <a:cs typeface="Bangla MN"/>
                </a:rPr>
                <a:t>)</a:t>
              </a:r>
              <a:endParaRPr lang="en-GB" sz="4000" dirty="0">
                <a:latin typeface="Bangla MN"/>
                <a:cs typeface="Bangla MN"/>
              </a:endParaRPr>
            </a:p>
          </p:txBody>
        </p:sp>
      </p:grpSp>
      <p:graphicFrame>
        <p:nvGraphicFramePr>
          <p:cNvPr id="36" name="Chart 35"/>
          <p:cNvGraphicFramePr/>
          <p:nvPr>
            <p:extLst>
              <p:ext uri="{D42A27DB-BD31-4B8C-83A1-F6EECF244321}">
                <p14:modId xmlns:p14="http://schemas.microsoft.com/office/powerpoint/2010/main" val="1279549541"/>
              </p:ext>
            </p:extLst>
          </p:nvPr>
        </p:nvGraphicFramePr>
        <p:xfrm>
          <a:off x="424920" y="1909155"/>
          <a:ext cx="3568647" cy="2904595"/>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rot="1568097">
            <a:off x="2530592" y="2712247"/>
            <a:ext cx="710381" cy="261610"/>
          </a:xfrm>
          <a:prstGeom prst="rect">
            <a:avLst/>
          </a:prstGeom>
          <a:solidFill>
            <a:schemeClr val="accent3">
              <a:lumMod val="50000"/>
            </a:schemeClr>
          </a:solidFill>
        </p:spPr>
        <p:txBody>
          <a:bodyPr wrap="square" rtlCol="0">
            <a:spAutoFit/>
          </a:bodyPr>
          <a:lstStyle/>
          <a:p>
            <a:r>
              <a:rPr lang="en-GB" sz="1050" dirty="0" smtClean="0">
                <a:solidFill>
                  <a:schemeClr val="bg1"/>
                </a:solidFill>
                <a:latin typeface="Bangla MN"/>
                <a:cs typeface="Bangla MN"/>
              </a:rPr>
              <a:t>FCNC?</a:t>
            </a:r>
            <a:endParaRPr lang="en-GB" sz="1050" dirty="0">
              <a:solidFill>
                <a:schemeClr val="bg1"/>
              </a:solidFill>
              <a:latin typeface="Bangla MN"/>
              <a:cs typeface="Bangla MN"/>
            </a:endParaRPr>
          </a:p>
        </p:txBody>
      </p:sp>
    </p:spTree>
    <p:extLst>
      <p:ext uri="{BB962C8B-B14F-4D97-AF65-F5344CB8AC3E}">
        <p14:creationId xmlns:p14="http://schemas.microsoft.com/office/powerpoint/2010/main" val="3635512906"/>
      </p:ext>
    </p:extLst>
  </p:cSld>
  <p:clrMapOvr>
    <a:masterClrMapping/>
  </p:clrMapOvr>
  <p:transition xmlns:p14="http://schemas.microsoft.com/office/powerpoint/2010/mai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4" name="Shape 124"/>
          <p:cNvSpPr txBox="1">
            <a:spLocks noGrp="1"/>
          </p:cNvSpPr>
          <p:nvPr>
            <p:ph type="sldNum" idx="10"/>
          </p:nvPr>
        </p:nvSpPr>
        <p:spPr>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39</a:t>
            </a:fld>
            <a:endParaRPr/>
          </a:p>
        </p:txBody>
      </p:sp>
      <p:pic>
        <p:nvPicPr>
          <p:cNvPr id="5" name="Picture 4" descr="TOP-17-017_limitsZutSta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95160" y="-208099"/>
            <a:ext cx="4183676" cy="4360558"/>
          </a:xfrm>
          <a:prstGeom prst="rect">
            <a:avLst/>
          </a:prstGeom>
        </p:spPr>
      </p:pic>
      <p:sp>
        <p:nvSpPr>
          <p:cNvPr id="8" name="TextBox 7"/>
          <p:cNvSpPr txBox="1"/>
          <p:nvPr/>
        </p:nvSpPr>
        <p:spPr>
          <a:xfrm rot="20154148">
            <a:off x="17341" y="199717"/>
            <a:ext cx="1043997" cy="307777"/>
          </a:xfrm>
          <a:prstGeom prst="rect">
            <a:avLst/>
          </a:prstGeom>
          <a:solidFill>
            <a:schemeClr val="accent3">
              <a:lumMod val="50000"/>
            </a:schemeClr>
          </a:solidFill>
        </p:spPr>
        <p:txBody>
          <a:bodyPr wrap="square" rtlCol="0">
            <a:spAutoFit/>
          </a:bodyPr>
          <a:lstStyle/>
          <a:p>
            <a:pPr algn="ctr"/>
            <a:r>
              <a:rPr lang="en-GB" b="1" dirty="0" smtClean="0">
                <a:solidFill>
                  <a:schemeClr val="bg1"/>
                </a:solidFill>
                <a:latin typeface="Bangla MN"/>
                <a:cs typeface="Bangla MN"/>
              </a:rPr>
              <a:t>Results</a:t>
            </a:r>
            <a:endParaRPr lang="en-GB" b="1" dirty="0">
              <a:solidFill>
                <a:schemeClr val="bg1"/>
              </a:solidFill>
              <a:latin typeface="Bangla MN"/>
              <a:cs typeface="Bangla MN"/>
            </a:endParaRPr>
          </a:p>
        </p:txBody>
      </p:sp>
      <p:sp>
        <p:nvSpPr>
          <p:cNvPr id="25" name="TextBox 24"/>
          <p:cNvSpPr txBox="1"/>
          <p:nvPr/>
        </p:nvSpPr>
        <p:spPr>
          <a:xfrm>
            <a:off x="2770982" y="2687023"/>
            <a:ext cx="2885440" cy="461665"/>
          </a:xfrm>
          <a:prstGeom prst="rect">
            <a:avLst/>
          </a:prstGeom>
          <a:noFill/>
        </p:spPr>
        <p:txBody>
          <a:bodyPr wrap="square" rtlCol="0">
            <a:spAutoFit/>
          </a:bodyPr>
          <a:lstStyle/>
          <a:p>
            <a:r>
              <a:rPr lang="en-GB" sz="1200" dirty="0" smtClean="0">
                <a:latin typeface="Apple Chancery"/>
                <a:cs typeface="Apple Chancery"/>
              </a:rPr>
              <a:t>B</a:t>
            </a:r>
            <a:r>
              <a:rPr lang="en-GB" sz="1100" dirty="0" smtClean="0"/>
              <a:t>(t </a:t>
            </a:r>
            <a:r>
              <a:rPr lang="en-GB" sz="1100" dirty="0" smtClean="0">
                <a:sym typeface="Wingdings"/>
              </a:rPr>
              <a:t> </a:t>
            </a:r>
            <a:r>
              <a:rPr lang="en-GB" sz="1100" dirty="0" err="1" smtClean="0">
                <a:sym typeface="Wingdings"/>
              </a:rPr>
              <a:t>Zu</a:t>
            </a:r>
            <a:r>
              <a:rPr lang="en-GB" sz="1100" dirty="0" smtClean="0">
                <a:sym typeface="Wingdings"/>
              </a:rPr>
              <a:t>) &lt;  0.024 %</a:t>
            </a:r>
          </a:p>
          <a:p>
            <a:r>
              <a:rPr lang="en-GB" sz="1100" dirty="0" smtClean="0">
                <a:sym typeface="Wingdings"/>
              </a:rPr>
              <a:t>                    (0.015 %)   </a:t>
            </a:r>
            <a:endParaRPr lang="en-GB" sz="1100" dirty="0"/>
          </a:p>
        </p:txBody>
      </p:sp>
      <p:grpSp>
        <p:nvGrpSpPr>
          <p:cNvPr id="4" name="Group 3"/>
          <p:cNvGrpSpPr/>
          <p:nvPr/>
        </p:nvGrpSpPr>
        <p:grpSpPr>
          <a:xfrm>
            <a:off x="3497543" y="1173500"/>
            <a:ext cx="1198104" cy="761253"/>
            <a:chOff x="3272831" y="1558107"/>
            <a:chExt cx="1198104" cy="761253"/>
          </a:xfrm>
        </p:grpSpPr>
        <p:pic>
          <p:nvPicPr>
            <p:cNvPr id="18" name="Picture 17" descr="151653083466557090-2.png"/>
            <p:cNvPicPr>
              <a:picLocks noChangeAspect="1"/>
            </p:cNvPicPr>
            <p:nvPr/>
          </p:nvPicPr>
          <p:blipFill rotWithShape="1">
            <a:blip r:embed="rId4">
              <a:extLst>
                <a:ext uri="{28A0092B-C50C-407E-A947-70E740481C1C}">
                  <a14:useLocalDpi xmlns:a14="http://schemas.microsoft.com/office/drawing/2010/main" val="0"/>
                </a:ext>
              </a:extLst>
            </a:blip>
            <a:srcRect l="50223" t="32723" r="31539" b="19199"/>
            <a:stretch/>
          </p:blipFill>
          <p:spPr>
            <a:xfrm>
              <a:off x="3272831" y="1558107"/>
              <a:ext cx="481632" cy="715298"/>
            </a:xfrm>
            <a:prstGeom prst="rect">
              <a:avLst/>
            </a:prstGeom>
          </p:spPr>
        </p:pic>
        <p:pic>
          <p:nvPicPr>
            <p:cNvPr id="19" name="Picture 18" descr="151653083466557090-8.png"/>
            <p:cNvPicPr>
              <a:picLocks noChangeAspect="1"/>
            </p:cNvPicPr>
            <p:nvPr/>
          </p:nvPicPr>
          <p:blipFill rotWithShape="1">
            <a:blip r:embed="rId5">
              <a:extLst>
                <a:ext uri="{28A0092B-C50C-407E-A947-70E740481C1C}">
                  <a14:useLocalDpi xmlns:a14="http://schemas.microsoft.com/office/drawing/2010/main" val="0"/>
                </a:ext>
              </a:extLst>
            </a:blip>
            <a:srcRect l="6492" r="46816"/>
            <a:stretch/>
          </p:blipFill>
          <p:spPr>
            <a:xfrm>
              <a:off x="3641574" y="1759053"/>
              <a:ext cx="426959" cy="514352"/>
            </a:xfrm>
            <a:prstGeom prst="rect">
              <a:avLst/>
            </a:prstGeom>
          </p:spPr>
        </p:pic>
        <p:pic>
          <p:nvPicPr>
            <p:cNvPr id="23" name="Picture 22" descr="151653083466557090-2.png"/>
            <p:cNvPicPr>
              <a:picLocks noChangeAspect="1"/>
            </p:cNvPicPr>
            <p:nvPr/>
          </p:nvPicPr>
          <p:blipFill rotWithShape="1">
            <a:blip r:embed="rId4">
              <a:extLst>
                <a:ext uri="{28A0092B-C50C-407E-A947-70E740481C1C}">
                  <a14:useLocalDpi xmlns:a14="http://schemas.microsoft.com/office/drawing/2010/main" val="0"/>
                </a:ext>
              </a:extLst>
            </a:blip>
            <a:srcRect l="29577" r="50629" b="63908"/>
            <a:stretch/>
          </p:blipFill>
          <p:spPr>
            <a:xfrm>
              <a:off x="3861420" y="1693204"/>
              <a:ext cx="609515" cy="626156"/>
            </a:xfrm>
            <a:prstGeom prst="rect">
              <a:avLst/>
            </a:prstGeom>
          </p:spPr>
        </p:pic>
      </p:grpSp>
      <p:grpSp>
        <p:nvGrpSpPr>
          <p:cNvPr id="12" name="Group 11"/>
          <p:cNvGrpSpPr/>
          <p:nvPr/>
        </p:nvGrpSpPr>
        <p:grpSpPr>
          <a:xfrm>
            <a:off x="4572000" y="-97477"/>
            <a:ext cx="5123778" cy="4196156"/>
            <a:chOff x="4176906" y="-97477"/>
            <a:chExt cx="5123778" cy="4196156"/>
          </a:xfrm>
        </p:grpSpPr>
        <p:pic>
          <p:nvPicPr>
            <p:cNvPr id="7" name="Picture 6" descr="TOP-17-017_limitsZctStat.pdf"/>
            <p:cNvPicPr>
              <a:picLocks noChangeAspect="1"/>
            </p:cNvPicPr>
            <p:nvPr/>
          </p:nvPicPr>
          <p:blipFill rotWithShape="1">
            <a:blip r:embed="rId6">
              <a:extLst>
                <a:ext uri="{28A0092B-C50C-407E-A947-70E740481C1C}">
                  <a14:useLocalDpi xmlns:a14="http://schemas.microsoft.com/office/drawing/2010/main" val="0"/>
                </a:ext>
              </a:extLst>
            </a:blip>
            <a:srcRect b="3698"/>
            <a:stretch/>
          </p:blipFill>
          <p:spPr>
            <a:xfrm rot="5400000">
              <a:off x="4184724" y="-105295"/>
              <a:ext cx="4196156" cy="4211791"/>
            </a:xfrm>
            <a:prstGeom prst="rect">
              <a:avLst/>
            </a:prstGeom>
          </p:spPr>
        </p:pic>
        <p:sp>
          <p:nvSpPr>
            <p:cNvPr id="24" name="TextBox 23"/>
            <p:cNvSpPr txBox="1"/>
            <p:nvPr/>
          </p:nvSpPr>
          <p:spPr>
            <a:xfrm>
              <a:off x="6415244" y="2732425"/>
              <a:ext cx="2885440" cy="461665"/>
            </a:xfrm>
            <a:prstGeom prst="rect">
              <a:avLst/>
            </a:prstGeom>
            <a:noFill/>
          </p:spPr>
          <p:txBody>
            <a:bodyPr wrap="square" rtlCol="0">
              <a:spAutoFit/>
            </a:bodyPr>
            <a:lstStyle/>
            <a:p>
              <a:r>
                <a:rPr lang="en-GB" sz="1200" dirty="0" smtClean="0">
                  <a:latin typeface="Apple Chancery"/>
                  <a:cs typeface="Apple Chancery"/>
                </a:rPr>
                <a:t>B</a:t>
              </a:r>
              <a:r>
                <a:rPr lang="en-GB" sz="1100" dirty="0" smtClean="0"/>
                <a:t>(t </a:t>
              </a:r>
              <a:r>
                <a:rPr lang="en-GB" sz="1100" dirty="0" smtClean="0">
                  <a:sym typeface="Wingdings"/>
                </a:rPr>
                <a:t> Zc) &lt;  0.045 %</a:t>
              </a:r>
              <a:endParaRPr lang="en-GB" sz="1100" dirty="0">
                <a:sym typeface="Wingdings"/>
              </a:endParaRPr>
            </a:p>
            <a:p>
              <a:r>
                <a:rPr lang="en-GB" sz="1100" dirty="0" smtClean="0">
                  <a:sym typeface="Wingdings"/>
                </a:rPr>
                <a:t>                    (0.037 %) </a:t>
              </a:r>
              <a:endParaRPr lang="en-GB" sz="1100" dirty="0"/>
            </a:p>
          </p:txBody>
        </p:sp>
        <p:grpSp>
          <p:nvGrpSpPr>
            <p:cNvPr id="3" name="Group 2"/>
            <p:cNvGrpSpPr/>
            <p:nvPr/>
          </p:nvGrpSpPr>
          <p:grpSpPr>
            <a:xfrm>
              <a:off x="7297279" y="1217028"/>
              <a:ext cx="1080012" cy="752925"/>
              <a:chOff x="7283196" y="1520479"/>
              <a:chExt cx="1080012" cy="752925"/>
            </a:xfrm>
          </p:grpSpPr>
          <p:pic>
            <p:nvPicPr>
              <p:cNvPr id="26" name="Picture 25" descr="151653083466557090-2.png"/>
              <p:cNvPicPr>
                <a:picLocks noChangeAspect="1"/>
              </p:cNvPicPr>
              <p:nvPr/>
            </p:nvPicPr>
            <p:blipFill rotWithShape="1">
              <a:blip r:embed="rId4">
                <a:extLst>
                  <a:ext uri="{28A0092B-C50C-407E-A947-70E740481C1C}">
                    <a14:useLocalDpi xmlns:a14="http://schemas.microsoft.com/office/drawing/2010/main" val="0"/>
                  </a:ext>
                </a:extLst>
              </a:blip>
              <a:srcRect l="50223" t="32723" r="31539" b="19199"/>
              <a:stretch/>
            </p:blipFill>
            <p:spPr>
              <a:xfrm>
                <a:off x="7283196" y="1520479"/>
                <a:ext cx="481632" cy="715298"/>
              </a:xfrm>
              <a:prstGeom prst="rect">
                <a:avLst/>
              </a:prstGeom>
            </p:spPr>
          </p:pic>
          <p:pic>
            <p:nvPicPr>
              <p:cNvPr id="27" name="Picture 26" descr="151653083466557090-8.png"/>
              <p:cNvPicPr>
                <a:picLocks noChangeAspect="1"/>
              </p:cNvPicPr>
              <p:nvPr/>
            </p:nvPicPr>
            <p:blipFill rotWithShape="1">
              <a:blip r:embed="rId5">
                <a:extLst>
                  <a:ext uri="{28A0092B-C50C-407E-A947-70E740481C1C}">
                    <a14:useLocalDpi xmlns:a14="http://schemas.microsoft.com/office/drawing/2010/main" val="0"/>
                  </a:ext>
                </a:extLst>
              </a:blip>
              <a:srcRect l="6492" r="46816"/>
              <a:stretch/>
            </p:blipFill>
            <p:spPr>
              <a:xfrm>
                <a:off x="7622789" y="1759052"/>
                <a:ext cx="426959" cy="514352"/>
              </a:xfrm>
              <a:prstGeom prst="rect">
                <a:avLst/>
              </a:prstGeom>
            </p:spPr>
          </p:pic>
          <p:pic>
            <p:nvPicPr>
              <p:cNvPr id="29" name="Picture 28" descr="151653083466557090-2.png"/>
              <p:cNvPicPr>
                <a:picLocks noChangeAspect="1"/>
              </p:cNvPicPr>
              <p:nvPr/>
            </p:nvPicPr>
            <p:blipFill rotWithShape="1">
              <a:blip r:embed="rId4">
                <a:extLst>
                  <a:ext uri="{28A0092B-C50C-407E-A947-70E740481C1C}">
                    <a14:useLocalDpi xmlns:a14="http://schemas.microsoft.com/office/drawing/2010/main" val="0"/>
                  </a:ext>
                </a:extLst>
              </a:blip>
              <a:srcRect l="27610" t="40066" r="51258" b="22140"/>
              <a:stretch/>
            </p:blipFill>
            <p:spPr>
              <a:xfrm>
                <a:off x="7791891" y="1669515"/>
                <a:ext cx="571317" cy="575668"/>
              </a:xfrm>
              <a:prstGeom prst="rect">
                <a:avLst/>
              </a:prstGeom>
            </p:spPr>
          </p:pic>
        </p:grpSp>
      </p:grpSp>
      <p:grpSp>
        <p:nvGrpSpPr>
          <p:cNvPr id="11" name="Group 10"/>
          <p:cNvGrpSpPr/>
          <p:nvPr/>
        </p:nvGrpSpPr>
        <p:grpSpPr>
          <a:xfrm>
            <a:off x="1538110" y="4049363"/>
            <a:ext cx="6067780" cy="1078679"/>
            <a:chOff x="1213553" y="4049363"/>
            <a:chExt cx="6067780" cy="1078679"/>
          </a:xfrm>
        </p:grpSpPr>
        <p:sp>
          <p:nvSpPr>
            <p:cNvPr id="6" name="TextBox 5"/>
            <p:cNvSpPr txBox="1"/>
            <p:nvPr/>
          </p:nvSpPr>
          <p:spPr>
            <a:xfrm>
              <a:off x="1420519" y="4209431"/>
              <a:ext cx="5860814" cy="830997"/>
            </a:xfrm>
            <a:prstGeom prst="rect">
              <a:avLst/>
            </a:prstGeom>
            <a:noFill/>
          </p:spPr>
          <p:txBody>
            <a:bodyPr wrap="square" rtlCol="0">
              <a:spAutoFit/>
            </a:bodyPr>
            <a:lstStyle/>
            <a:p>
              <a:pPr algn="ctr"/>
              <a:r>
                <a:rPr lang="en-GB" sz="1200" b="1" dirty="0" smtClean="0">
                  <a:latin typeface="Bangla MN"/>
                  <a:cs typeface="Bangla MN"/>
                </a:rPr>
                <a:t>More stringent than previous best limits of CMS!</a:t>
              </a:r>
            </a:p>
            <a:p>
              <a:pPr algn="ctr"/>
              <a:endParaRPr lang="en-GB" sz="1200" b="1" dirty="0">
                <a:latin typeface="Bangla MN"/>
                <a:cs typeface="Bangla MN"/>
              </a:endParaRPr>
            </a:p>
            <a:p>
              <a:pPr algn="ctr"/>
              <a:r>
                <a:rPr lang="en-GB" sz="1200" b="1" dirty="0" smtClean="0">
                  <a:latin typeface="Bangla MN"/>
                  <a:cs typeface="Bangla MN"/>
                </a:rPr>
                <a:t>Expected limits for tZu better than ATLAS! </a:t>
              </a:r>
            </a:p>
            <a:p>
              <a:pPr algn="ctr"/>
              <a:endParaRPr lang="en-GB" sz="1200" b="1" dirty="0">
                <a:latin typeface="Bangla MN"/>
                <a:cs typeface="Bangla MN"/>
              </a:endParaRPr>
            </a:p>
          </p:txBody>
        </p:sp>
        <p:pic>
          <p:nvPicPr>
            <p:cNvPr id="10" name="Picture 9" descr="Winner-PNG-Clip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3553" y="4049363"/>
              <a:ext cx="1078679" cy="1078679"/>
            </a:xfrm>
            <a:prstGeom prst="rect">
              <a:avLst/>
            </a:prstGeom>
          </p:spPr>
        </p:pic>
        <p:sp>
          <p:nvSpPr>
            <p:cNvPr id="28" name="Shape 314"/>
            <p:cNvSpPr/>
            <p:nvPr/>
          </p:nvSpPr>
          <p:spPr>
            <a:xfrm>
              <a:off x="2022593" y="4098679"/>
              <a:ext cx="4694296" cy="110752"/>
            </a:xfrm>
            <a:custGeom>
              <a:avLst/>
              <a:gdLst/>
              <a:ahLst/>
              <a:cxnLst/>
              <a:rect l="0" t="0" r="0" b="0"/>
              <a:pathLst>
                <a:path w="13574" h="1286" extrusionOk="0">
                  <a:moveTo>
                    <a:pt x="12549" y="1"/>
                  </a:moveTo>
                  <a:lnTo>
                    <a:pt x="12475" y="19"/>
                  </a:lnTo>
                  <a:lnTo>
                    <a:pt x="12419" y="75"/>
                  </a:lnTo>
                  <a:lnTo>
                    <a:pt x="12363" y="112"/>
                  </a:lnTo>
                  <a:lnTo>
                    <a:pt x="12252" y="261"/>
                  </a:lnTo>
                  <a:lnTo>
                    <a:pt x="12140" y="410"/>
                  </a:lnTo>
                  <a:lnTo>
                    <a:pt x="12028" y="578"/>
                  </a:lnTo>
                  <a:lnTo>
                    <a:pt x="11935" y="727"/>
                  </a:lnTo>
                  <a:lnTo>
                    <a:pt x="11823" y="839"/>
                  </a:lnTo>
                  <a:lnTo>
                    <a:pt x="11768" y="876"/>
                  </a:lnTo>
                  <a:lnTo>
                    <a:pt x="11693" y="894"/>
                  </a:lnTo>
                  <a:lnTo>
                    <a:pt x="11637" y="894"/>
                  </a:lnTo>
                  <a:lnTo>
                    <a:pt x="11581" y="876"/>
                  </a:lnTo>
                  <a:lnTo>
                    <a:pt x="11507" y="839"/>
                  </a:lnTo>
                  <a:lnTo>
                    <a:pt x="11451" y="801"/>
                  </a:lnTo>
                  <a:lnTo>
                    <a:pt x="11358" y="690"/>
                  </a:lnTo>
                  <a:lnTo>
                    <a:pt x="11246" y="541"/>
                  </a:lnTo>
                  <a:lnTo>
                    <a:pt x="11060" y="261"/>
                  </a:lnTo>
                  <a:lnTo>
                    <a:pt x="10967" y="168"/>
                  </a:lnTo>
                  <a:lnTo>
                    <a:pt x="10930" y="131"/>
                  </a:lnTo>
                  <a:lnTo>
                    <a:pt x="10874" y="112"/>
                  </a:lnTo>
                  <a:lnTo>
                    <a:pt x="10837" y="112"/>
                  </a:lnTo>
                  <a:lnTo>
                    <a:pt x="10781" y="131"/>
                  </a:lnTo>
                  <a:lnTo>
                    <a:pt x="10650" y="187"/>
                  </a:lnTo>
                  <a:lnTo>
                    <a:pt x="10501" y="299"/>
                  </a:lnTo>
                  <a:lnTo>
                    <a:pt x="10371" y="429"/>
                  </a:lnTo>
                  <a:lnTo>
                    <a:pt x="10111" y="708"/>
                  </a:lnTo>
                  <a:lnTo>
                    <a:pt x="9943" y="894"/>
                  </a:lnTo>
                  <a:lnTo>
                    <a:pt x="9775" y="671"/>
                  </a:lnTo>
                  <a:lnTo>
                    <a:pt x="9571" y="392"/>
                  </a:lnTo>
                  <a:lnTo>
                    <a:pt x="9477" y="261"/>
                  </a:lnTo>
                  <a:lnTo>
                    <a:pt x="9366" y="150"/>
                  </a:lnTo>
                  <a:lnTo>
                    <a:pt x="9273" y="75"/>
                  </a:lnTo>
                  <a:lnTo>
                    <a:pt x="9217" y="38"/>
                  </a:lnTo>
                  <a:lnTo>
                    <a:pt x="9124" y="38"/>
                  </a:lnTo>
                  <a:lnTo>
                    <a:pt x="9087" y="57"/>
                  </a:lnTo>
                  <a:lnTo>
                    <a:pt x="8956" y="150"/>
                  </a:lnTo>
                  <a:lnTo>
                    <a:pt x="8826" y="280"/>
                  </a:lnTo>
                  <a:lnTo>
                    <a:pt x="8658" y="448"/>
                  </a:lnTo>
                  <a:lnTo>
                    <a:pt x="8211" y="950"/>
                  </a:lnTo>
                  <a:lnTo>
                    <a:pt x="8081" y="745"/>
                  </a:lnTo>
                  <a:lnTo>
                    <a:pt x="7895" y="466"/>
                  </a:lnTo>
                  <a:lnTo>
                    <a:pt x="7690" y="224"/>
                  </a:lnTo>
                  <a:lnTo>
                    <a:pt x="7597" y="131"/>
                  </a:lnTo>
                  <a:lnTo>
                    <a:pt x="7523" y="75"/>
                  </a:lnTo>
                  <a:lnTo>
                    <a:pt x="7430" y="75"/>
                  </a:lnTo>
                  <a:lnTo>
                    <a:pt x="7336" y="94"/>
                  </a:lnTo>
                  <a:lnTo>
                    <a:pt x="7262" y="150"/>
                  </a:lnTo>
                  <a:lnTo>
                    <a:pt x="7169" y="224"/>
                  </a:lnTo>
                  <a:lnTo>
                    <a:pt x="7020" y="392"/>
                  </a:lnTo>
                  <a:lnTo>
                    <a:pt x="6871" y="559"/>
                  </a:lnTo>
                  <a:lnTo>
                    <a:pt x="6778" y="652"/>
                  </a:lnTo>
                  <a:lnTo>
                    <a:pt x="6685" y="727"/>
                  </a:lnTo>
                  <a:lnTo>
                    <a:pt x="6610" y="764"/>
                  </a:lnTo>
                  <a:lnTo>
                    <a:pt x="6536" y="783"/>
                  </a:lnTo>
                  <a:lnTo>
                    <a:pt x="6480" y="764"/>
                  </a:lnTo>
                  <a:lnTo>
                    <a:pt x="6406" y="708"/>
                  </a:lnTo>
                  <a:lnTo>
                    <a:pt x="6219" y="522"/>
                  </a:lnTo>
                  <a:lnTo>
                    <a:pt x="6126" y="373"/>
                  </a:lnTo>
                  <a:lnTo>
                    <a:pt x="6052" y="243"/>
                  </a:lnTo>
                  <a:lnTo>
                    <a:pt x="5996" y="168"/>
                  </a:lnTo>
                  <a:lnTo>
                    <a:pt x="5940" y="131"/>
                  </a:lnTo>
                  <a:lnTo>
                    <a:pt x="5884" y="94"/>
                  </a:lnTo>
                  <a:lnTo>
                    <a:pt x="5810" y="75"/>
                  </a:lnTo>
                  <a:lnTo>
                    <a:pt x="5717" y="75"/>
                  </a:lnTo>
                  <a:lnTo>
                    <a:pt x="5605" y="131"/>
                  </a:lnTo>
                  <a:lnTo>
                    <a:pt x="5475" y="205"/>
                  </a:lnTo>
                  <a:lnTo>
                    <a:pt x="5344" y="280"/>
                  </a:lnTo>
                  <a:lnTo>
                    <a:pt x="4935" y="596"/>
                  </a:lnTo>
                  <a:lnTo>
                    <a:pt x="4711" y="745"/>
                  </a:lnTo>
                  <a:lnTo>
                    <a:pt x="4618" y="801"/>
                  </a:lnTo>
                  <a:lnTo>
                    <a:pt x="4544" y="820"/>
                  </a:lnTo>
                  <a:lnTo>
                    <a:pt x="4469" y="820"/>
                  </a:lnTo>
                  <a:lnTo>
                    <a:pt x="4395" y="801"/>
                  </a:lnTo>
                  <a:lnTo>
                    <a:pt x="4302" y="727"/>
                  </a:lnTo>
                  <a:lnTo>
                    <a:pt x="4190" y="615"/>
                  </a:lnTo>
                  <a:lnTo>
                    <a:pt x="4115" y="522"/>
                  </a:lnTo>
                  <a:lnTo>
                    <a:pt x="4078" y="448"/>
                  </a:lnTo>
                  <a:lnTo>
                    <a:pt x="4004" y="317"/>
                  </a:lnTo>
                  <a:lnTo>
                    <a:pt x="3948" y="261"/>
                  </a:lnTo>
                  <a:lnTo>
                    <a:pt x="3892" y="224"/>
                  </a:lnTo>
                  <a:lnTo>
                    <a:pt x="3725" y="224"/>
                  </a:lnTo>
                  <a:lnTo>
                    <a:pt x="3631" y="261"/>
                  </a:lnTo>
                  <a:lnTo>
                    <a:pt x="3538" y="317"/>
                  </a:lnTo>
                  <a:lnTo>
                    <a:pt x="3427" y="392"/>
                  </a:lnTo>
                  <a:lnTo>
                    <a:pt x="3334" y="485"/>
                  </a:lnTo>
                  <a:lnTo>
                    <a:pt x="3147" y="671"/>
                  </a:lnTo>
                  <a:lnTo>
                    <a:pt x="3017" y="839"/>
                  </a:lnTo>
                  <a:lnTo>
                    <a:pt x="2756" y="541"/>
                  </a:lnTo>
                  <a:lnTo>
                    <a:pt x="2626" y="410"/>
                  </a:lnTo>
                  <a:lnTo>
                    <a:pt x="2477" y="317"/>
                  </a:lnTo>
                  <a:lnTo>
                    <a:pt x="2421" y="280"/>
                  </a:lnTo>
                  <a:lnTo>
                    <a:pt x="2347" y="261"/>
                  </a:lnTo>
                  <a:lnTo>
                    <a:pt x="2198" y="261"/>
                  </a:lnTo>
                  <a:lnTo>
                    <a:pt x="2123" y="280"/>
                  </a:lnTo>
                  <a:lnTo>
                    <a:pt x="2030" y="299"/>
                  </a:lnTo>
                  <a:lnTo>
                    <a:pt x="1937" y="354"/>
                  </a:lnTo>
                  <a:lnTo>
                    <a:pt x="1844" y="429"/>
                  </a:lnTo>
                  <a:lnTo>
                    <a:pt x="1714" y="541"/>
                  </a:lnTo>
                  <a:lnTo>
                    <a:pt x="1621" y="634"/>
                  </a:lnTo>
                  <a:lnTo>
                    <a:pt x="1565" y="690"/>
                  </a:lnTo>
                  <a:lnTo>
                    <a:pt x="1509" y="745"/>
                  </a:lnTo>
                  <a:lnTo>
                    <a:pt x="1453" y="745"/>
                  </a:lnTo>
                  <a:lnTo>
                    <a:pt x="1379" y="727"/>
                  </a:lnTo>
                  <a:lnTo>
                    <a:pt x="1137" y="578"/>
                  </a:lnTo>
                  <a:lnTo>
                    <a:pt x="839" y="354"/>
                  </a:lnTo>
                  <a:lnTo>
                    <a:pt x="671" y="261"/>
                  </a:lnTo>
                  <a:lnTo>
                    <a:pt x="597" y="243"/>
                  </a:lnTo>
                  <a:lnTo>
                    <a:pt x="485" y="243"/>
                  </a:lnTo>
                  <a:lnTo>
                    <a:pt x="429" y="280"/>
                  </a:lnTo>
                  <a:lnTo>
                    <a:pt x="317" y="410"/>
                  </a:lnTo>
                  <a:lnTo>
                    <a:pt x="206" y="578"/>
                  </a:lnTo>
                  <a:lnTo>
                    <a:pt x="113" y="764"/>
                  </a:lnTo>
                  <a:lnTo>
                    <a:pt x="38" y="950"/>
                  </a:lnTo>
                  <a:lnTo>
                    <a:pt x="1" y="1099"/>
                  </a:lnTo>
                  <a:lnTo>
                    <a:pt x="1" y="1174"/>
                  </a:lnTo>
                  <a:lnTo>
                    <a:pt x="1" y="1211"/>
                  </a:lnTo>
                  <a:lnTo>
                    <a:pt x="38" y="1229"/>
                  </a:lnTo>
                  <a:lnTo>
                    <a:pt x="75" y="1248"/>
                  </a:lnTo>
                  <a:lnTo>
                    <a:pt x="150" y="1211"/>
                  </a:lnTo>
                  <a:lnTo>
                    <a:pt x="206" y="1155"/>
                  </a:lnTo>
                  <a:lnTo>
                    <a:pt x="262" y="1062"/>
                  </a:lnTo>
                  <a:lnTo>
                    <a:pt x="299" y="987"/>
                  </a:lnTo>
                  <a:lnTo>
                    <a:pt x="392" y="801"/>
                  </a:lnTo>
                  <a:lnTo>
                    <a:pt x="448" y="727"/>
                  </a:lnTo>
                  <a:lnTo>
                    <a:pt x="504" y="671"/>
                  </a:lnTo>
                  <a:lnTo>
                    <a:pt x="597" y="634"/>
                  </a:lnTo>
                  <a:lnTo>
                    <a:pt x="671" y="652"/>
                  </a:lnTo>
                  <a:lnTo>
                    <a:pt x="764" y="690"/>
                  </a:lnTo>
                  <a:lnTo>
                    <a:pt x="876" y="745"/>
                  </a:lnTo>
                  <a:lnTo>
                    <a:pt x="1062" y="876"/>
                  </a:lnTo>
                  <a:lnTo>
                    <a:pt x="1248" y="1006"/>
                  </a:lnTo>
                  <a:lnTo>
                    <a:pt x="1434" y="1099"/>
                  </a:lnTo>
                  <a:lnTo>
                    <a:pt x="1565" y="1118"/>
                  </a:lnTo>
                  <a:lnTo>
                    <a:pt x="1602" y="1118"/>
                  </a:lnTo>
                  <a:lnTo>
                    <a:pt x="1639" y="1099"/>
                  </a:lnTo>
                  <a:lnTo>
                    <a:pt x="1695" y="1043"/>
                  </a:lnTo>
                  <a:lnTo>
                    <a:pt x="1825" y="857"/>
                  </a:lnTo>
                  <a:lnTo>
                    <a:pt x="1919" y="764"/>
                  </a:lnTo>
                  <a:lnTo>
                    <a:pt x="2049" y="652"/>
                  </a:lnTo>
                  <a:lnTo>
                    <a:pt x="2123" y="615"/>
                  </a:lnTo>
                  <a:lnTo>
                    <a:pt x="2198" y="596"/>
                  </a:lnTo>
                  <a:lnTo>
                    <a:pt x="2254" y="578"/>
                  </a:lnTo>
                  <a:lnTo>
                    <a:pt x="2310" y="596"/>
                  </a:lnTo>
                  <a:lnTo>
                    <a:pt x="2403" y="634"/>
                  </a:lnTo>
                  <a:lnTo>
                    <a:pt x="2496" y="690"/>
                  </a:lnTo>
                  <a:lnTo>
                    <a:pt x="2645" y="876"/>
                  </a:lnTo>
                  <a:lnTo>
                    <a:pt x="2738" y="969"/>
                  </a:lnTo>
                  <a:lnTo>
                    <a:pt x="2849" y="1062"/>
                  </a:lnTo>
                  <a:lnTo>
                    <a:pt x="2924" y="1081"/>
                  </a:lnTo>
                  <a:lnTo>
                    <a:pt x="2998" y="1099"/>
                  </a:lnTo>
                  <a:lnTo>
                    <a:pt x="3054" y="1099"/>
                  </a:lnTo>
                  <a:lnTo>
                    <a:pt x="3110" y="1081"/>
                  </a:lnTo>
                  <a:lnTo>
                    <a:pt x="3240" y="1006"/>
                  </a:lnTo>
                  <a:lnTo>
                    <a:pt x="3334" y="894"/>
                  </a:lnTo>
                  <a:lnTo>
                    <a:pt x="3557" y="634"/>
                  </a:lnTo>
                  <a:lnTo>
                    <a:pt x="3669" y="522"/>
                  </a:lnTo>
                  <a:lnTo>
                    <a:pt x="3818" y="410"/>
                  </a:lnTo>
                  <a:lnTo>
                    <a:pt x="3948" y="634"/>
                  </a:lnTo>
                  <a:lnTo>
                    <a:pt x="4022" y="764"/>
                  </a:lnTo>
                  <a:lnTo>
                    <a:pt x="4115" y="894"/>
                  </a:lnTo>
                  <a:lnTo>
                    <a:pt x="4227" y="1006"/>
                  </a:lnTo>
                  <a:lnTo>
                    <a:pt x="4339" y="1099"/>
                  </a:lnTo>
                  <a:lnTo>
                    <a:pt x="4469" y="1155"/>
                  </a:lnTo>
                  <a:lnTo>
                    <a:pt x="4581" y="1155"/>
                  </a:lnTo>
                  <a:lnTo>
                    <a:pt x="4693" y="1118"/>
                  </a:lnTo>
                  <a:lnTo>
                    <a:pt x="4842" y="1043"/>
                  </a:lnTo>
                  <a:lnTo>
                    <a:pt x="5009" y="913"/>
                  </a:lnTo>
                  <a:lnTo>
                    <a:pt x="5195" y="783"/>
                  </a:lnTo>
                  <a:lnTo>
                    <a:pt x="5549" y="503"/>
                  </a:lnTo>
                  <a:lnTo>
                    <a:pt x="5698" y="373"/>
                  </a:lnTo>
                  <a:lnTo>
                    <a:pt x="5810" y="299"/>
                  </a:lnTo>
                  <a:lnTo>
                    <a:pt x="5940" y="522"/>
                  </a:lnTo>
                  <a:lnTo>
                    <a:pt x="6126" y="801"/>
                  </a:lnTo>
                  <a:lnTo>
                    <a:pt x="6238" y="932"/>
                  </a:lnTo>
                  <a:lnTo>
                    <a:pt x="6350" y="1043"/>
                  </a:lnTo>
                  <a:lnTo>
                    <a:pt x="6461" y="1118"/>
                  </a:lnTo>
                  <a:lnTo>
                    <a:pt x="6517" y="1136"/>
                  </a:lnTo>
                  <a:lnTo>
                    <a:pt x="6573" y="1155"/>
                  </a:lnTo>
                  <a:lnTo>
                    <a:pt x="6629" y="1136"/>
                  </a:lnTo>
                  <a:lnTo>
                    <a:pt x="6685" y="1118"/>
                  </a:lnTo>
                  <a:lnTo>
                    <a:pt x="6796" y="1043"/>
                  </a:lnTo>
                  <a:lnTo>
                    <a:pt x="6908" y="932"/>
                  </a:lnTo>
                  <a:lnTo>
                    <a:pt x="7039" y="783"/>
                  </a:lnTo>
                  <a:lnTo>
                    <a:pt x="7262" y="485"/>
                  </a:lnTo>
                  <a:lnTo>
                    <a:pt x="7430" y="280"/>
                  </a:lnTo>
                  <a:lnTo>
                    <a:pt x="7560" y="522"/>
                  </a:lnTo>
                  <a:lnTo>
                    <a:pt x="7765" y="857"/>
                  </a:lnTo>
                  <a:lnTo>
                    <a:pt x="7876" y="1025"/>
                  </a:lnTo>
                  <a:lnTo>
                    <a:pt x="7988" y="1174"/>
                  </a:lnTo>
                  <a:lnTo>
                    <a:pt x="8100" y="1267"/>
                  </a:lnTo>
                  <a:lnTo>
                    <a:pt x="8137" y="1285"/>
                  </a:lnTo>
                  <a:lnTo>
                    <a:pt x="8230" y="1285"/>
                  </a:lnTo>
                  <a:lnTo>
                    <a:pt x="8305" y="1248"/>
                  </a:lnTo>
                  <a:lnTo>
                    <a:pt x="8435" y="1155"/>
                  </a:lnTo>
                  <a:lnTo>
                    <a:pt x="8565" y="1025"/>
                  </a:lnTo>
                  <a:lnTo>
                    <a:pt x="8714" y="876"/>
                  </a:lnTo>
                  <a:lnTo>
                    <a:pt x="8975" y="541"/>
                  </a:lnTo>
                  <a:lnTo>
                    <a:pt x="9180" y="299"/>
                  </a:lnTo>
                  <a:lnTo>
                    <a:pt x="9310" y="522"/>
                  </a:lnTo>
                  <a:lnTo>
                    <a:pt x="9496" y="839"/>
                  </a:lnTo>
                  <a:lnTo>
                    <a:pt x="9608" y="969"/>
                  </a:lnTo>
                  <a:lnTo>
                    <a:pt x="9720" y="1081"/>
                  </a:lnTo>
                  <a:lnTo>
                    <a:pt x="9831" y="1174"/>
                  </a:lnTo>
                  <a:lnTo>
                    <a:pt x="9887" y="1192"/>
                  </a:lnTo>
                  <a:lnTo>
                    <a:pt x="9980" y="1192"/>
                  </a:lnTo>
                  <a:lnTo>
                    <a:pt x="10017" y="1174"/>
                  </a:lnTo>
                  <a:lnTo>
                    <a:pt x="10129" y="1081"/>
                  </a:lnTo>
                  <a:lnTo>
                    <a:pt x="10390" y="820"/>
                  </a:lnTo>
                  <a:lnTo>
                    <a:pt x="10650" y="522"/>
                  </a:lnTo>
                  <a:lnTo>
                    <a:pt x="10837" y="336"/>
                  </a:lnTo>
                  <a:lnTo>
                    <a:pt x="10986" y="559"/>
                  </a:lnTo>
                  <a:lnTo>
                    <a:pt x="11190" y="820"/>
                  </a:lnTo>
                  <a:lnTo>
                    <a:pt x="11302" y="950"/>
                  </a:lnTo>
                  <a:lnTo>
                    <a:pt x="11432" y="1043"/>
                  </a:lnTo>
                  <a:lnTo>
                    <a:pt x="11544" y="1118"/>
                  </a:lnTo>
                  <a:lnTo>
                    <a:pt x="11600" y="1136"/>
                  </a:lnTo>
                  <a:lnTo>
                    <a:pt x="11656" y="1155"/>
                  </a:lnTo>
                  <a:lnTo>
                    <a:pt x="11730" y="1136"/>
                  </a:lnTo>
                  <a:lnTo>
                    <a:pt x="11786" y="1118"/>
                  </a:lnTo>
                  <a:lnTo>
                    <a:pt x="11916" y="1043"/>
                  </a:lnTo>
                  <a:lnTo>
                    <a:pt x="12047" y="932"/>
                  </a:lnTo>
                  <a:lnTo>
                    <a:pt x="12177" y="801"/>
                  </a:lnTo>
                  <a:lnTo>
                    <a:pt x="12419" y="503"/>
                  </a:lnTo>
                  <a:lnTo>
                    <a:pt x="12605" y="280"/>
                  </a:lnTo>
                  <a:lnTo>
                    <a:pt x="12940" y="690"/>
                  </a:lnTo>
                  <a:lnTo>
                    <a:pt x="13034" y="801"/>
                  </a:lnTo>
                  <a:lnTo>
                    <a:pt x="13145" y="894"/>
                  </a:lnTo>
                  <a:lnTo>
                    <a:pt x="13238" y="969"/>
                  </a:lnTo>
                  <a:lnTo>
                    <a:pt x="13313" y="1006"/>
                  </a:lnTo>
                  <a:lnTo>
                    <a:pt x="13406" y="1006"/>
                  </a:lnTo>
                  <a:lnTo>
                    <a:pt x="13518" y="969"/>
                  </a:lnTo>
                  <a:lnTo>
                    <a:pt x="13555" y="950"/>
                  </a:lnTo>
                  <a:lnTo>
                    <a:pt x="13573" y="913"/>
                  </a:lnTo>
                  <a:lnTo>
                    <a:pt x="13555" y="857"/>
                  </a:lnTo>
                  <a:lnTo>
                    <a:pt x="13518" y="801"/>
                  </a:lnTo>
                  <a:lnTo>
                    <a:pt x="13331" y="634"/>
                  </a:lnTo>
                  <a:lnTo>
                    <a:pt x="13071" y="354"/>
                  </a:lnTo>
                  <a:lnTo>
                    <a:pt x="12940" y="224"/>
                  </a:lnTo>
                  <a:lnTo>
                    <a:pt x="12810" y="112"/>
                  </a:lnTo>
                  <a:lnTo>
                    <a:pt x="12698" y="19"/>
                  </a:lnTo>
                  <a:lnTo>
                    <a:pt x="12661" y="1"/>
                  </a:lnTo>
                  <a:close/>
                </a:path>
              </a:pathLst>
            </a:custGeom>
            <a:solidFill>
              <a:srgbClr val="D89F39"/>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0" name="Shape 314"/>
            <p:cNvSpPr/>
            <p:nvPr/>
          </p:nvSpPr>
          <p:spPr>
            <a:xfrm flipV="1">
              <a:off x="2052018" y="4832564"/>
              <a:ext cx="4694296" cy="152400"/>
            </a:xfrm>
            <a:custGeom>
              <a:avLst/>
              <a:gdLst/>
              <a:ahLst/>
              <a:cxnLst/>
              <a:rect l="0" t="0" r="0" b="0"/>
              <a:pathLst>
                <a:path w="13574" h="1286" extrusionOk="0">
                  <a:moveTo>
                    <a:pt x="12549" y="1"/>
                  </a:moveTo>
                  <a:lnTo>
                    <a:pt x="12475" y="19"/>
                  </a:lnTo>
                  <a:lnTo>
                    <a:pt x="12419" y="75"/>
                  </a:lnTo>
                  <a:lnTo>
                    <a:pt x="12363" y="112"/>
                  </a:lnTo>
                  <a:lnTo>
                    <a:pt x="12252" y="261"/>
                  </a:lnTo>
                  <a:lnTo>
                    <a:pt x="12140" y="410"/>
                  </a:lnTo>
                  <a:lnTo>
                    <a:pt x="12028" y="578"/>
                  </a:lnTo>
                  <a:lnTo>
                    <a:pt x="11935" y="727"/>
                  </a:lnTo>
                  <a:lnTo>
                    <a:pt x="11823" y="839"/>
                  </a:lnTo>
                  <a:lnTo>
                    <a:pt x="11768" y="876"/>
                  </a:lnTo>
                  <a:lnTo>
                    <a:pt x="11693" y="894"/>
                  </a:lnTo>
                  <a:lnTo>
                    <a:pt x="11637" y="894"/>
                  </a:lnTo>
                  <a:lnTo>
                    <a:pt x="11581" y="876"/>
                  </a:lnTo>
                  <a:lnTo>
                    <a:pt x="11507" y="839"/>
                  </a:lnTo>
                  <a:lnTo>
                    <a:pt x="11451" y="801"/>
                  </a:lnTo>
                  <a:lnTo>
                    <a:pt x="11358" y="690"/>
                  </a:lnTo>
                  <a:lnTo>
                    <a:pt x="11246" y="541"/>
                  </a:lnTo>
                  <a:lnTo>
                    <a:pt x="11060" y="261"/>
                  </a:lnTo>
                  <a:lnTo>
                    <a:pt x="10967" y="168"/>
                  </a:lnTo>
                  <a:lnTo>
                    <a:pt x="10930" y="131"/>
                  </a:lnTo>
                  <a:lnTo>
                    <a:pt x="10874" y="112"/>
                  </a:lnTo>
                  <a:lnTo>
                    <a:pt x="10837" y="112"/>
                  </a:lnTo>
                  <a:lnTo>
                    <a:pt x="10781" y="131"/>
                  </a:lnTo>
                  <a:lnTo>
                    <a:pt x="10650" y="187"/>
                  </a:lnTo>
                  <a:lnTo>
                    <a:pt x="10501" y="299"/>
                  </a:lnTo>
                  <a:lnTo>
                    <a:pt x="10371" y="429"/>
                  </a:lnTo>
                  <a:lnTo>
                    <a:pt x="10111" y="708"/>
                  </a:lnTo>
                  <a:lnTo>
                    <a:pt x="9943" y="894"/>
                  </a:lnTo>
                  <a:lnTo>
                    <a:pt x="9775" y="671"/>
                  </a:lnTo>
                  <a:lnTo>
                    <a:pt x="9571" y="392"/>
                  </a:lnTo>
                  <a:lnTo>
                    <a:pt x="9477" y="261"/>
                  </a:lnTo>
                  <a:lnTo>
                    <a:pt x="9366" y="150"/>
                  </a:lnTo>
                  <a:lnTo>
                    <a:pt x="9273" y="75"/>
                  </a:lnTo>
                  <a:lnTo>
                    <a:pt x="9217" y="38"/>
                  </a:lnTo>
                  <a:lnTo>
                    <a:pt x="9124" y="38"/>
                  </a:lnTo>
                  <a:lnTo>
                    <a:pt x="9087" y="57"/>
                  </a:lnTo>
                  <a:lnTo>
                    <a:pt x="8956" y="150"/>
                  </a:lnTo>
                  <a:lnTo>
                    <a:pt x="8826" y="280"/>
                  </a:lnTo>
                  <a:lnTo>
                    <a:pt x="8658" y="448"/>
                  </a:lnTo>
                  <a:lnTo>
                    <a:pt x="8211" y="950"/>
                  </a:lnTo>
                  <a:lnTo>
                    <a:pt x="8081" y="745"/>
                  </a:lnTo>
                  <a:lnTo>
                    <a:pt x="7895" y="466"/>
                  </a:lnTo>
                  <a:lnTo>
                    <a:pt x="7690" y="224"/>
                  </a:lnTo>
                  <a:lnTo>
                    <a:pt x="7597" y="131"/>
                  </a:lnTo>
                  <a:lnTo>
                    <a:pt x="7523" y="75"/>
                  </a:lnTo>
                  <a:lnTo>
                    <a:pt x="7430" y="75"/>
                  </a:lnTo>
                  <a:lnTo>
                    <a:pt x="7336" y="94"/>
                  </a:lnTo>
                  <a:lnTo>
                    <a:pt x="7262" y="150"/>
                  </a:lnTo>
                  <a:lnTo>
                    <a:pt x="7169" y="224"/>
                  </a:lnTo>
                  <a:lnTo>
                    <a:pt x="7020" y="392"/>
                  </a:lnTo>
                  <a:lnTo>
                    <a:pt x="6871" y="559"/>
                  </a:lnTo>
                  <a:lnTo>
                    <a:pt x="6778" y="652"/>
                  </a:lnTo>
                  <a:lnTo>
                    <a:pt x="6685" y="727"/>
                  </a:lnTo>
                  <a:lnTo>
                    <a:pt x="6610" y="764"/>
                  </a:lnTo>
                  <a:lnTo>
                    <a:pt x="6536" y="783"/>
                  </a:lnTo>
                  <a:lnTo>
                    <a:pt x="6480" y="764"/>
                  </a:lnTo>
                  <a:lnTo>
                    <a:pt x="6406" y="708"/>
                  </a:lnTo>
                  <a:lnTo>
                    <a:pt x="6219" y="522"/>
                  </a:lnTo>
                  <a:lnTo>
                    <a:pt x="6126" y="373"/>
                  </a:lnTo>
                  <a:lnTo>
                    <a:pt x="6052" y="243"/>
                  </a:lnTo>
                  <a:lnTo>
                    <a:pt x="5996" y="168"/>
                  </a:lnTo>
                  <a:lnTo>
                    <a:pt x="5940" y="131"/>
                  </a:lnTo>
                  <a:lnTo>
                    <a:pt x="5884" y="94"/>
                  </a:lnTo>
                  <a:lnTo>
                    <a:pt x="5810" y="75"/>
                  </a:lnTo>
                  <a:lnTo>
                    <a:pt x="5717" y="75"/>
                  </a:lnTo>
                  <a:lnTo>
                    <a:pt x="5605" y="131"/>
                  </a:lnTo>
                  <a:lnTo>
                    <a:pt x="5475" y="205"/>
                  </a:lnTo>
                  <a:lnTo>
                    <a:pt x="5344" y="280"/>
                  </a:lnTo>
                  <a:lnTo>
                    <a:pt x="4935" y="596"/>
                  </a:lnTo>
                  <a:lnTo>
                    <a:pt x="4711" y="745"/>
                  </a:lnTo>
                  <a:lnTo>
                    <a:pt x="4618" y="801"/>
                  </a:lnTo>
                  <a:lnTo>
                    <a:pt x="4544" y="820"/>
                  </a:lnTo>
                  <a:lnTo>
                    <a:pt x="4469" y="820"/>
                  </a:lnTo>
                  <a:lnTo>
                    <a:pt x="4395" y="801"/>
                  </a:lnTo>
                  <a:lnTo>
                    <a:pt x="4302" y="727"/>
                  </a:lnTo>
                  <a:lnTo>
                    <a:pt x="4190" y="615"/>
                  </a:lnTo>
                  <a:lnTo>
                    <a:pt x="4115" y="522"/>
                  </a:lnTo>
                  <a:lnTo>
                    <a:pt x="4078" y="448"/>
                  </a:lnTo>
                  <a:lnTo>
                    <a:pt x="4004" y="317"/>
                  </a:lnTo>
                  <a:lnTo>
                    <a:pt x="3948" y="261"/>
                  </a:lnTo>
                  <a:lnTo>
                    <a:pt x="3892" y="224"/>
                  </a:lnTo>
                  <a:lnTo>
                    <a:pt x="3725" y="224"/>
                  </a:lnTo>
                  <a:lnTo>
                    <a:pt x="3631" y="261"/>
                  </a:lnTo>
                  <a:lnTo>
                    <a:pt x="3538" y="317"/>
                  </a:lnTo>
                  <a:lnTo>
                    <a:pt x="3427" y="392"/>
                  </a:lnTo>
                  <a:lnTo>
                    <a:pt x="3334" y="485"/>
                  </a:lnTo>
                  <a:lnTo>
                    <a:pt x="3147" y="671"/>
                  </a:lnTo>
                  <a:lnTo>
                    <a:pt x="3017" y="839"/>
                  </a:lnTo>
                  <a:lnTo>
                    <a:pt x="2756" y="541"/>
                  </a:lnTo>
                  <a:lnTo>
                    <a:pt x="2626" y="410"/>
                  </a:lnTo>
                  <a:lnTo>
                    <a:pt x="2477" y="317"/>
                  </a:lnTo>
                  <a:lnTo>
                    <a:pt x="2421" y="280"/>
                  </a:lnTo>
                  <a:lnTo>
                    <a:pt x="2347" y="261"/>
                  </a:lnTo>
                  <a:lnTo>
                    <a:pt x="2198" y="261"/>
                  </a:lnTo>
                  <a:lnTo>
                    <a:pt x="2123" y="280"/>
                  </a:lnTo>
                  <a:lnTo>
                    <a:pt x="2030" y="299"/>
                  </a:lnTo>
                  <a:lnTo>
                    <a:pt x="1937" y="354"/>
                  </a:lnTo>
                  <a:lnTo>
                    <a:pt x="1844" y="429"/>
                  </a:lnTo>
                  <a:lnTo>
                    <a:pt x="1714" y="541"/>
                  </a:lnTo>
                  <a:lnTo>
                    <a:pt x="1621" y="634"/>
                  </a:lnTo>
                  <a:lnTo>
                    <a:pt x="1565" y="690"/>
                  </a:lnTo>
                  <a:lnTo>
                    <a:pt x="1509" y="745"/>
                  </a:lnTo>
                  <a:lnTo>
                    <a:pt x="1453" y="745"/>
                  </a:lnTo>
                  <a:lnTo>
                    <a:pt x="1379" y="727"/>
                  </a:lnTo>
                  <a:lnTo>
                    <a:pt x="1137" y="578"/>
                  </a:lnTo>
                  <a:lnTo>
                    <a:pt x="839" y="354"/>
                  </a:lnTo>
                  <a:lnTo>
                    <a:pt x="671" y="261"/>
                  </a:lnTo>
                  <a:lnTo>
                    <a:pt x="597" y="243"/>
                  </a:lnTo>
                  <a:lnTo>
                    <a:pt x="485" y="243"/>
                  </a:lnTo>
                  <a:lnTo>
                    <a:pt x="429" y="280"/>
                  </a:lnTo>
                  <a:lnTo>
                    <a:pt x="317" y="410"/>
                  </a:lnTo>
                  <a:lnTo>
                    <a:pt x="206" y="578"/>
                  </a:lnTo>
                  <a:lnTo>
                    <a:pt x="113" y="764"/>
                  </a:lnTo>
                  <a:lnTo>
                    <a:pt x="38" y="950"/>
                  </a:lnTo>
                  <a:lnTo>
                    <a:pt x="1" y="1099"/>
                  </a:lnTo>
                  <a:lnTo>
                    <a:pt x="1" y="1174"/>
                  </a:lnTo>
                  <a:lnTo>
                    <a:pt x="1" y="1211"/>
                  </a:lnTo>
                  <a:lnTo>
                    <a:pt x="38" y="1229"/>
                  </a:lnTo>
                  <a:lnTo>
                    <a:pt x="75" y="1248"/>
                  </a:lnTo>
                  <a:lnTo>
                    <a:pt x="150" y="1211"/>
                  </a:lnTo>
                  <a:lnTo>
                    <a:pt x="206" y="1155"/>
                  </a:lnTo>
                  <a:lnTo>
                    <a:pt x="262" y="1062"/>
                  </a:lnTo>
                  <a:lnTo>
                    <a:pt x="299" y="987"/>
                  </a:lnTo>
                  <a:lnTo>
                    <a:pt x="392" y="801"/>
                  </a:lnTo>
                  <a:lnTo>
                    <a:pt x="448" y="727"/>
                  </a:lnTo>
                  <a:lnTo>
                    <a:pt x="504" y="671"/>
                  </a:lnTo>
                  <a:lnTo>
                    <a:pt x="597" y="634"/>
                  </a:lnTo>
                  <a:lnTo>
                    <a:pt x="671" y="652"/>
                  </a:lnTo>
                  <a:lnTo>
                    <a:pt x="764" y="690"/>
                  </a:lnTo>
                  <a:lnTo>
                    <a:pt x="876" y="745"/>
                  </a:lnTo>
                  <a:lnTo>
                    <a:pt x="1062" y="876"/>
                  </a:lnTo>
                  <a:lnTo>
                    <a:pt x="1248" y="1006"/>
                  </a:lnTo>
                  <a:lnTo>
                    <a:pt x="1434" y="1099"/>
                  </a:lnTo>
                  <a:lnTo>
                    <a:pt x="1565" y="1118"/>
                  </a:lnTo>
                  <a:lnTo>
                    <a:pt x="1602" y="1118"/>
                  </a:lnTo>
                  <a:lnTo>
                    <a:pt x="1639" y="1099"/>
                  </a:lnTo>
                  <a:lnTo>
                    <a:pt x="1695" y="1043"/>
                  </a:lnTo>
                  <a:lnTo>
                    <a:pt x="1825" y="857"/>
                  </a:lnTo>
                  <a:lnTo>
                    <a:pt x="1919" y="764"/>
                  </a:lnTo>
                  <a:lnTo>
                    <a:pt x="2049" y="652"/>
                  </a:lnTo>
                  <a:lnTo>
                    <a:pt x="2123" y="615"/>
                  </a:lnTo>
                  <a:lnTo>
                    <a:pt x="2198" y="596"/>
                  </a:lnTo>
                  <a:lnTo>
                    <a:pt x="2254" y="578"/>
                  </a:lnTo>
                  <a:lnTo>
                    <a:pt x="2310" y="596"/>
                  </a:lnTo>
                  <a:lnTo>
                    <a:pt x="2403" y="634"/>
                  </a:lnTo>
                  <a:lnTo>
                    <a:pt x="2496" y="690"/>
                  </a:lnTo>
                  <a:lnTo>
                    <a:pt x="2645" y="876"/>
                  </a:lnTo>
                  <a:lnTo>
                    <a:pt x="2738" y="969"/>
                  </a:lnTo>
                  <a:lnTo>
                    <a:pt x="2849" y="1062"/>
                  </a:lnTo>
                  <a:lnTo>
                    <a:pt x="2924" y="1081"/>
                  </a:lnTo>
                  <a:lnTo>
                    <a:pt x="2998" y="1099"/>
                  </a:lnTo>
                  <a:lnTo>
                    <a:pt x="3054" y="1099"/>
                  </a:lnTo>
                  <a:lnTo>
                    <a:pt x="3110" y="1081"/>
                  </a:lnTo>
                  <a:lnTo>
                    <a:pt x="3240" y="1006"/>
                  </a:lnTo>
                  <a:lnTo>
                    <a:pt x="3334" y="894"/>
                  </a:lnTo>
                  <a:lnTo>
                    <a:pt x="3557" y="634"/>
                  </a:lnTo>
                  <a:lnTo>
                    <a:pt x="3669" y="522"/>
                  </a:lnTo>
                  <a:lnTo>
                    <a:pt x="3818" y="410"/>
                  </a:lnTo>
                  <a:lnTo>
                    <a:pt x="3948" y="634"/>
                  </a:lnTo>
                  <a:lnTo>
                    <a:pt x="4022" y="764"/>
                  </a:lnTo>
                  <a:lnTo>
                    <a:pt x="4115" y="894"/>
                  </a:lnTo>
                  <a:lnTo>
                    <a:pt x="4227" y="1006"/>
                  </a:lnTo>
                  <a:lnTo>
                    <a:pt x="4339" y="1099"/>
                  </a:lnTo>
                  <a:lnTo>
                    <a:pt x="4469" y="1155"/>
                  </a:lnTo>
                  <a:lnTo>
                    <a:pt x="4581" y="1155"/>
                  </a:lnTo>
                  <a:lnTo>
                    <a:pt x="4693" y="1118"/>
                  </a:lnTo>
                  <a:lnTo>
                    <a:pt x="4842" y="1043"/>
                  </a:lnTo>
                  <a:lnTo>
                    <a:pt x="5009" y="913"/>
                  </a:lnTo>
                  <a:lnTo>
                    <a:pt x="5195" y="783"/>
                  </a:lnTo>
                  <a:lnTo>
                    <a:pt x="5549" y="503"/>
                  </a:lnTo>
                  <a:lnTo>
                    <a:pt x="5698" y="373"/>
                  </a:lnTo>
                  <a:lnTo>
                    <a:pt x="5810" y="299"/>
                  </a:lnTo>
                  <a:lnTo>
                    <a:pt x="5940" y="522"/>
                  </a:lnTo>
                  <a:lnTo>
                    <a:pt x="6126" y="801"/>
                  </a:lnTo>
                  <a:lnTo>
                    <a:pt x="6238" y="932"/>
                  </a:lnTo>
                  <a:lnTo>
                    <a:pt x="6350" y="1043"/>
                  </a:lnTo>
                  <a:lnTo>
                    <a:pt x="6461" y="1118"/>
                  </a:lnTo>
                  <a:lnTo>
                    <a:pt x="6517" y="1136"/>
                  </a:lnTo>
                  <a:lnTo>
                    <a:pt x="6573" y="1155"/>
                  </a:lnTo>
                  <a:lnTo>
                    <a:pt x="6629" y="1136"/>
                  </a:lnTo>
                  <a:lnTo>
                    <a:pt x="6685" y="1118"/>
                  </a:lnTo>
                  <a:lnTo>
                    <a:pt x="6796" y="1043"/>
                  </a:lnTo>
                  <a:lnTo>
                    <a:pt x="6908" y="932"/>
                  </a:lnTo>
                  <a:lnTo>
                    <a:pt x="7039" y="783"/>
                  </a:lnTo>
                  <a:lnTo>
                    <a:pt x="7262" y="485"/>
                  </a:lnTo>
                  <a:lnTo>
                    <a:pt x="7430" y="280"/>
                  </a:lnTo>
                  <a:lnTo>
                    <a:pt x="7560" y="522"/>
                  </a:lnTo>
                  <a:lnTo>
                    <a:pt x="7765" y="857"/>
                  </a:lnTo>
                  <a:lnTo>
                    <a:pt x="7876" y="1025"/>
                  </a:lnTo>
                  <a:lnTo>
                    <a:pt x="7988" y="1174"/>
                  </a:lnTo>
                  <a:lnTo>
                    <a:pt x="8100" y="1267"/>
                  </a:lnTo>
                  <a:lnTo>
                    <a:pt x="8137" y="1285"/>
                  </a:lnTo>
                  <a:lnTo>
                    <a:pt x="8230" y="1285"/>
                  </a:lnTo>
                  <a:lnTo>
                    <a:pt x="8305" y="1248"/>
                  </a:lnTo>
                  <a:lnTo>
                    <a:pt x="8435" y="1155"/>
                  </a:lnTo>
                  <a:lnTo>
                    <a:pt x="8565" y="1025"/>
                  </a:lnTo>
                  <a:lnTo>
                    <a:pt x="8714" y="876"/>
                  </a:lnTo>
                  <a:lnTo>
                    <a:pt x="8975" y="541"/>
                  </a:lnTo>
                  <a:lnTo>
                    <a:pt x="9180" y="299"/>
                  </a:lnTo>
                  <a:lnTo>
                    <a:pt x="9310" y="522"/>
                  </a:lnTo>
                  <a:lnTo>
                    <a:pt x="9496" y="839"/>
                  </a:lnTo>
                  <a:lnTo>
                    <a:pt x="9608" y="969"/>
                  </a:lnTo>
                  <a:lnTo>
                    <a:pt x="9720" y="1081"/>
                  </a:lnTo>
                  <a:lnTo>
                    <a:pt x="9831" y="1174"/>
                  </a:lnTo>
                  <a:lnTo>
                    <a:pt x="9887" y="1192"/>
                  </a:lnTo>
                  <a:lnTo>
                    <a:pt x="9980" y="1192"/>
                  </a:lnTo>
                  <a:lnTo>
                    <a:pt x="10017" y="1174"/>
                  </a:lnTo>
                  <a:lnTo>
                    <a:pt x="10129" y="1081"/>
                  </a:lnTo>
                  <a:lnTo>
                    <a:pt x="10390" y="820"/>
                  </a:lnTo>
                  <a:lnTo>
                    <a:pt x="10650" y="522"/>
                  </a:lnTo>
                  <a:lnTo>
                    <a:pt x="10837" y="336"/>
                  </a:lnTo>
                  <a:lnTo>
                    <a:pt x="10986" y="559"/>
                  </a:lnTo>
                  <a:lnTo>
                    <a:pt x="11190" y="820"/>
                  </a:lnTo>
                  <a:lnTo>
                    <a:pt x="11302" y="950"/>
                  </a:lnTo>
                  <a:lnTo>
                    <a:pt x="11432" y="1043"/>
                  </a:lnTo>
                  <a:lnTo>
                    <a:pt x="11544" y="1118"/>
                  </a:lnTo>
                  <a:lnTo>
                    <a:pt x="11600" y="1136"/>
                  </a:lnTo>
                  <a:lnTo>
                    <a:pt x="11656" y="1155"/>
                  </a:lnTo>
                  <a:lnTo>
                    <a:pt x="11730" y="1136"/>
                  </a:lnTo>
                  <a:lnTo>
                    <a:pt x="11786" y="1118"/>
                  </a:lnTo>
                  <a:lnTo>
                    <a:pt x="11916" y="1043"/>
                  </a:lnTo>
                  <a:lnTo>
                    <a:pt x="12047" y="932"/>
                  </a:lnTo>
                  <a:lnTo>
                    <a:pt x="12177" y="801"/>
                  </a:lnTo>
                  <a:lnTo>
                    <a:pt x="12419" y="503"/>
                  </a:lnTo>
                  <a:lnTo>
                    <a:pt x="12605" y="280"/>
                  </a:lnTo>
                  <a:lnTo>
                    <a:pt x="12940" y="690"/>
                  </a:lnTo>
                  <a:lnTo>
                    <a:pt x="13034" y="801"/>
                  </a:lnTo>
                  <a:lnTo>
                    <a:pt x="13145" y="894"/>
                  </a:lnTo>
                  <a:lnTo>
                    <a:pt x="13238" y="969"/>
                  </a:lnTo>
                  <a:lnTo>
                    <a:pt x="13313" y="1006"/>
                  </a:lnTo>
                  <a:lnTo>
                    <a:pt x="13406" y="1006"/>
                  </a:lnTo>
                  <a:lnTo>
                    <a:pt x="13518" y="969"/>
                  </a:lnTo>
                  <a:lnTo>
                    <a:pt x="13555" y="950"/>
                  </a:lnTo>
                  <a:lnTo>
                    <a:pt x="13573" y="913"/>
                  </a:lnTo>
                  <a:lnTo>
                    <a:pt x="13555" y="857"/>
                  </a:lnTo>
                  <a:lnTo>
                    <a:pt x="13518" y="801"/>
                  </a:lnTo>
                  <a:lnTo>
                    <a:pt x="13331" y="634"/>
                  </a:lnTo>
                  <a:lnTo>
                    <a:pt x="13071" y="354"/>
                  </a:lnTo>
                  <a:lnTo>
                    <a:pt x="12940" y="224"/>
                  </a:lnTo>
                  <a:lnTo>
                    <a:pt x="12810" y="112"/>
                  </a:lnTo>
                  <a:lnTo>
                    <a:pt x="12698" y="19"/>
                  </a:lnTo>
                  <a:lnTo>
                    <a:pt x="12661" y="1"/>
                  </a:lnTo>
                  <a:close/>
                </a:path>
              </a:pathLst>
            </a:custGeom>
            <a:solidFill>
              <a:srgbClr val="D89F39"/>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2" name="Shape 314"/>
            <p:cNvSpPr/>
            <p:nvPr/>
          </p:nvSpPr>
          <p:spPr>
            <a:xfrm rot="5400000">
              <a:off x="6380981" y="4477734"/>
              <a:ext cx="703801" cy="110752"/>
            </a:xfrm>
            <a:custGeom>
              <a:avLst/>
              <a:gdLst/>
              <a:ahLst/>
              <a:cxnLst/>
              <a:rect l="0" t="0" r="0" b="0"/>
              <a:pathLst>
                <a:path w="13574" h="1286" extrusionOk="0">
                  <a:moveTo>
                    <a:pt x="12549" y="1"/>
                  </a:moveTo>
                  <a:lnTo>
                    <a:pt x="12475" y="19"/>
                  </a:lnTo>
                  <a:lnTo>
                    <a:pt x="12419" y="75"/>
                  </a:lnTo>
                  <a:lnTo>
                    <a:pt x="12363" y="112"/>
                  </a:lnTo>
                  <a:lnTo>
                    <a:pt x="12252" y="261"/>
                  </a:lnTo>
                  <a:lnTo>
                    <a:pt x="12140" y="410"/>
                  </a:lnTo>
                  <a:lnTo>
                    <a:pt x="12028" y="578"/>
                  </a:lnTo>
                  <a:lnTo>
                    <a:pt x="11935" y="727"/>
                  </a:lnTo>
                  <a:lnTo>
                    <a:pt x="11823" y="839"/>
                  </a:lnTo>
                  <a:lnTo>
                    <a:pt x="11768" y="876"/>
                  </a:lnTo>
                  <a:lnTo>
                    <a:pt x="11693" y="894"/>
                  </a:lnTo>
                  <a:lnTo>
                    <a:pt x="11637" y="894"/>
                  </a:lnTo>
                  <a:lnTo>
                    <a:pt x="11581" y="876"/>
                  </a:lnTo>
                  <a:lnTo>
                    <a:pt x="11507" y="839"/>
                  </a:lnTo>
                  <a:lnTo>
                    <a:pt x="11451" y="801"/>
                  </a:lnTo>
                  <a:lnTo>
                    <a:pt x="11358" y="690"/>
                  </a:lnTo>
                  <a:lnTo>
                    <a:pt x="11246" y="541"/>
                  </a:lnTo>
                  <a:lnTo>
                    <a:pt x="11060" y="261"/>
                  </a:lnTo>
                  <a:lnTo>
                    <a:pt x="10967" y="168"/>
                  </a:lnTo>
                  <a:lnTo>
                    <a:pt x="10930" y="131"/>
                  </a:lnTo>
                  <a:lnTo>
                    <a:pt x="10874" y="112"/>
                  </a:lnTo>
                  <a:lnTo>
                    <a:pt x="10837" y="112"/>
                  </a:lnTo>
                  <a:lnTo>
                    <a:pt x="10781" y="131"/>
                  </a:lnTo>
                  <a:lnTo>
                    <a:pt x="10650" y="187"/>
                  </a:lnTo>
                  <a:lnTo>
                    <a:pt x="10501" y="299"/>
                  </a:lnTo>
                  <a:lnTo>
                    <a:pt x="10371" y="429"/>
                  </a:lnTo>
                  <a:lnTo>
                    <a:pt x="10111" y="708"/>
                  </a:lnTo>
                  <a:lnTo>
                    <a:pt x="9943" y="894"/>
                  </a:lnTo>
                  <a:lnTo>
                    <a:pt x="9775" y="671"/>
                  </a:lnTo>
                  <a:lnTo>
                    <a:pt x="9571" y="392"/>
                  </a:lnTo>
                  <a:lnTo>
                    <a:pt x="9477" y="261"/>
                  </a:lnTo>
                  <a:lnTo>
                    <a:pt x="9366" y="150"/>
                  </a:lnTo>
                  <a:lnTo>
                    <a:pt x="9273" y="75"/>
                  </a:lnTo>
                  <a:lnTo>
                    <a:pt x="9217" y="38"/>
                  </a:lnTo>
                  <a:lnTo>
                    <a:pt x="9124" y="38"/>
                  </a:lnTo>
                  <a:lnTo>
                    <a:pt x="9087" y="57"/>
                  </a:lnTo>
                  <a:lnTo>
                    <a:pt x="8956" y="150"/>
                  </a:lnTo>
                  <a:lnTo>
                    <a:pt x="8826" y="280"/>
                  </a:lnTo>
                  <a:lnTo>
                    <a:pt x="8658" y="448"/>
                  </a:lnTo>
                  <a:lnTo>
                    <a:pt x="8211" y="950"/>
                  </a:lnTo>
                  <a:lnTo>
                    <a:pt x="8081" y="745"/>
                  </a:lnTo>
                  <a:lnTo>
                    <a:pt x="7895" y="466"/>
                  </a:lnTo>
                  <a:lnTo>
                    <a:pt x="7690" y="224"/>
                  </a:lnTo>
                  <a:lnTo>
                    <a:pt x="7597" y="131"/>
                  </a:lnTo>
                  <a:lnTo>
                    <a:pt x="7523" y="75"/>
                  </a:lnTo>
                  <a:lnTo>
                    <a:pt x="7430" y="75"/>
                  </a:lnTo>
                  <a:lnTo>
                    <a:pt x="7336" y="94"/>
                  </a:lnTo>
                  <a:lnTo>
                    <a:pt x="7262" y="150"/>
                  </a:lnTo>
                  <a:lnTo>
                    <a:pt x="7169" y="224"/>
                  </a:lnTo>
                  <a:lnTo>
                    <a:pt x="7020" y="392"/>
                  </a:lnTo>
                  <a:lnTo>
                    <a:pt x="6871" y="559"/>
                  </a:lnTo>
                  <a:lnTo>
                    <a:pt x="6778" y="652"/>
                  </a:lnTo>
                  <a:lnTo>
                    <a:pt x="6685" y="727"/>
                  </a:lnTo>
                  <a:lnTo>
                    <a:pt x="6610" y="764"/>
                  </a:lnTo>
                  <a:lnTo>
                    <a:pt x="6536" y="783"/>
                  </a:lnTo>
                  <a:lnTo>
                    <a:pt x="6480" y="764"/>
                  </a:lnTo>
                  <a:lnTo>
                    <a:pt x="6406" y="708"/>
                  </a:lnTo>
                  <a:lnTo>
                    <a:pt x="6219" y="522"/>
                  </a:lnTo>
                  <a:lnTo>
                    <a:pt x="6126" y="373"/>
                  </a:lnTo>
                  <a:lnTo>
                    <a:pt x="6052" y="243"/>
                  </a:lnTo>
                  <a:lnTo>
                    <a:pt x="5996" y="168"/>
                  </a:lnTo>
                  <a:lnTo>
                    <a:pt x="5940" y="131"/>
                  </a:lnTo>
                  <a:lnTo>
                    <a:pt x="5884" y="94"/>
                  </a:lnTo>
                  <a:lnTo>
                    <a:pt x="5810" y="75"/>
                  </a:lnTo>
                  <a:lnTo>
                    <a:pt x="5717" y="75"/>
                  </a:lnTo>
                  <a:lnTo>
                    <a:pt x="5605" y="131"/>
                  </a:lnTo>
                  <a:lnTo>
                    <a:pt x="5475" y="205"/>
                  </a:lnTo>
                  <a:lnTo>
                    <a:pt x="5344" y="280"/>
                  </a:lnTo>
                  <a:lnTo>
                    <a:pt x="4935" y="596"/>
                  </a:lnTo>
                  <a:lnTo>
                    <a:pt x="4711" y="745"/>
                  </a:lnTo>
                  <a:lnTo>
                    <a:pt x="4618" y="801"/>
                  </a:lnTo>
                  <a:lnTo>
                    <a:pt x="4544" y="820"/>
                  </a:lnTo>
                  <a:lnTo>
                    <a:pt x="4469" y="820"/>
                  </a:lnTo>
                  <a:lnTo>
                    <a:pt x="4395" y="801"/>
                  </a:lnTo>
                  <a:lnTo>
                    <a:pt x="4302" y="727"/>
                  </a:lnTo>
                  <a:lnTo>
                    <a:pt x="4190" y="615"/>
                  </a:lnTo>
                  <a:lnTo>
                    <a:pt x="4115" y="522"/>
                  </a:lnTo>
                  <a:lnTo>
                    <a:pt x="4078" y="448"/>
                  </a:lnTo>
                  <a:lnTo>
                    <a:pt x="4004" y="317"/>
                  </a:lnTo>
                  <a:lnTo>
                    <a:pt x="3948" y="261"/>
                  </a:lnTo>
                  <a:lnTo>
                    <a:pt x="3892" y="224"/>
                  </a:lnTo>
                  <a:lnTo>
                    <a:pt x="3725" y="224"/>
                  </a:lnTo>
                  <a:lnTo>
                    <a:pt x="3631" y="261"/>
                  </a:lnTo>
                  <a:lnTo>
                    <a:pt x="3538" y="317"/>
                  </a:lnTo>
                  <a:lnTo>
                    <a:pt x="3427" y="392"/>
                  </a:lnTo>
                  <a:lnTo>
                    <a:pt x="3334" y="485"/>
                  </a:lnTo>
                  <a:lnTo>
                    <a:pt x="3147" y="671"/>
                  </a:lnTo>
                  <a:lnTo>
                    <a:pt x="3017" y="839"/>
                  </a:lnTo>
                  <a:lnTo>
                    <a:pt x="2756" y="541"/>
                  </a:lnTo>
                  <a:lnTo>
                    <a:pt x="2626" y="410"/>
                  </a:lnTo>
                  <a:lnTo>
                    <a:pt x="2477" y="317"/>
                  </a:lnTo>
                  <a:lnTo>
                    <a:pt x="2421" y="280"/>
                  </a:lnTo>
                  <a:lnTo>
                    <a:pt x="2347" y="261"/>
                  </a:lnTo>
                  <a:lnTo>
                    <a:pt x="2198" y="261"/>
                  </a:lnTo>
                  <a:lnTo>
                    <a:pt x="2123" y="280"/>
                  </a:lnTo>
                  <a:lnTo>
                    <a:pt x="2030" y="299"/>
                  </a:lnTo>
                  <a:lnTo>
                    <a:pt x="1937" y="354"/>
                  </a:lnTo>
                  <a:lnTo>
                    <a:pt x="1844" y="429"/>
                  </a:lnTo>
                  <a:lnTo>
                    <a:pt x="1714" y="541"/>
                  </a:lnTo>
                  <a:lnTo>
                    <a:pt x="1621" y="634"/>
                  </a:lnTo>
                  <a:lnTo>
                    <a:pt x="1565" y="690"/>
                  </a:lnTo>
                  <a:lnTo>
                    <a:pt x="1509" y="745"/>
                  </a:lnTo>
                  <a:lnTo>
                    <a:pt x="1453" y="745"/>
                  </a:lnTo>
                  <a:lnTo>
                    <a:pt x="1379" y="727"/>
                  </a:lnTo>
                  <a:lnTo>
                    <a:pt x="1137" y="578"/>
                  </a:lnTo>
                  <a:lnTo>
                    <a:pt x="839" y="354"/>
                  </a:lnTo>
                  <a:lnTo>
                    <a:pt x="671" y="261"/>
                  </a:lnTo>
                  <a:lnTo>
                    <a:pt x="597" y="243"/>
                  </a:lnTo>
                  <a:lnTo>
                    <a:pt x="485" y="243"/>
                  </a:lnTo>
                  <a:lnTo>
                    <a:pt x="429" y="280"/>
                  </a:lnTo>
                  <a:lnTo>
                    <a:pt x="317" y="410"/>
                  </a:lnTo>
                  <a:lnTo>
                    <a:pt x="206" y="578"/>
                  </a:lnTo>
                  <a:lnTo>
                    <a:pt x="113" y="764"/>
                  </a:lnTo>
                  <a:lnTo>
                    <a:pt x="38" y="950"/>
                  </a:lnTo>
                  <a:lnTo>
                    <a:pt x="1" y="1099"/>
                  </a:lnTo>
                  <a:lnTo>
                    <a:pt x="1" y="1174"/>
                  </a:lnTo>
                  <a:lnTo>
                    <a:pt x="1" y="1211"/>
                  </a:lnTo>
                  <a:lnTo>
                    <a:pt x="38" y="1229"/>
                  </a:lnTo>
                  <a:lnTo>
                    <a:pt x="75" y="1248"/>
                  </a:lnTo>
                  <a:lnTo>
                    <a:pt x="150" y="1211"/>
                  </a:lnTo>
                  <a:lnTo>
                    <a:pt x="206" y="1155"/>
                  </a:lnTo>
                  <a:lnTo>
                    <a:pt x="262" y="1062"/>
                  </a:lnTo>
                  <a:lnTo>
                    <a:pt x="299" y="987"/>
                  </a:lnTo>
                  <a:lnTo>
                    <a:pt x="392" y="801"/>
                  </a:lnTo>
                  <a:lnTo>
                    <a:pt x="448" y="727"/>
                  </a:lnTo>
                  <a:lnTo>
                    <a:pt x="504" y="671"/>
                  </a:lnTo>
                  <a:lnTo>
                    <a:pt x="597" y="634"/>
                  </a:lnTo>
                  <a:lnTo>
                    <a:pt x="671" y="652"/>
                  </a:lnTo>
                  <a:lnTo>
                    <a:pt x="764" y="690"/>
                  </a:lnTo>
                  <a:lnTo>
                    <a:pt x="876" y="745"/>
                  </a:lnTo>
                  <a:lnTo>
                    <a:pt x="1062" y="876"/>
                  </a:lnTo>
                  <a:lnTo>
                    <a:pt x="1248" y="1006"/>
                  </a:lnTo>
                  <a:lnTo>
                    <a:pt x="1434" y="1099"/>
                  </a:lnTo>
                  <a:lnTo>
                    <a:pt x="1565" y="1118"/>
                  </a:lnTo>
                  <a:lnTo>
                    <a:pt x="1602" y="1118"/>
                  </a:lnTo>
                  <a:lnTo>
                    <a:pt x="1639" y="1099"/>
                  </a:lnTo>
                  <a:lnTo>
                    <a:pt x="1695" y="1043"/>
                  </a:lnTo>
                  <a:lnTo>
                    <a:pt x="1825" y="857"/>
                  </a:lnTo>
                  <a:lnTo>
                    <a:pt x="1919" y="764"/>
                  </a:lnTo>
                  <a:lnTo>
                    <a:pt x="2049" y="652"/>
                  </a:lnTo>
                  <a:lnTo>
                    <a:pt x="2123" y="615"/>
                  </a:lnTo>
                  <a:lnTo>
                    <a:pt x="2198" y="596"/>
                  </a:lnTo>
                  <a:lnTo>
                    <a:pt x="2254" y="578"/>
                  </a:lnTo>
                  <a:lnTo>
                    <a:pt x="2310" y="596"/>
                  </a:lnTo>
                  <a:lnTo>
                    <a:pt x="2403" y="634"/>
                  </a:lnTo>
                  <a:lnTo>
                    <a:pt x="2496" y="690"/>
                  </a:lnTo>
                  <a:lnTo>
                    <a:pt x="2645" y="876"/>
                  </a:lnTo>
                  <a:lnTo>
                    <a:pt x="2738" y="969"/>
                  </a:lnTo>
                  <a:lnTo>
                    <a:pt x="2849" y="1062"/>
                  </a:lnTo>
                  <a:lnTo>
                    <a:pt x="2924" y="1081"/>
                  </a:lnTo>
                  <a:lnTo>
                    <a:pt x="2998" y="1099"/>
                  </a:lnTo>
                  <a:lnTo>
                    <a:pt x="3054" y="1099"/>
                  </a:lnTo>
                  <a:lnTo>
                    <a:pt x="3110" y="1081"/>
                  </a:lnTo>
                  <a:lnTo>
                    <a:pt x="3240" y="1006"/>
                  </a:lnTo>
                  <a:lnTo>
                    <a:pt x="3334" y="894"/>
                  </a:lnTo>
                  <a:lnTo>
                    <a:pt x="3557" y="634"/>
                  </a:lnTo>
                  <a:lnTo>
                    <a:pt x="3669" y="522"/>
                  </a:lnTo>
                  <a:lnTo>
                    <a:pt x="3818" y="410"/>
                  </a:lnTo>
                  <a:lnTo>
                    <a:pt x="3948" y="634"/>
                  </a:lnTo>
                  <a:lnTo>
                    <a:pt x="4022" y="764"/>
                  </a:lnTo>
                  <a:lnTo>
                    <a:pt x="4115" y="894"/>
                  </a:lnTo>
                  <a:lnTo>
                    <a:pt x="4227" y="1006"/>
                  </a:lnTo>
                  <a:lnTo>
                    <a:pt x="4339" y="1099"/>
                  </a:lnTo>
                  <a:lnTo>
                    <a:pt x="4469" y="1155"/>
                  </a:lnTo>
                  <a:lnTo>
                    <a:pt x="4581" y="1155"/>
                  </a:lnTo>
                  <a:lnTo>
                    <a:pt x="4693" y="1118"/>
                  </a:lnTo>
                  <a:lnTo>
                    <a:pt x="4842" y="1043"/>
                  </a:lnTo>
                  <a:lnTo>
                    <a:pt x="5009" y="913"/>
                  </a:lnTo>
                  <a:lnTo>
                    <a:pt x="5195" y="783"/>
                  </a:lnTo>
                  <a:lnTo>
                    <a:pt x="5549" y="503"/>
                  </a:lnTo>
                  <a:lnTo>
                    <a:pt x="5698" y="373"/>
                  </a:lnTo>
                  <a:lnTo>
                    <a:pt x="5810" y="299"/>
                  </a:lnTo>
                  <a:lnTo>
                    <a:pt x="5940" y="522"/>
                  </a:lnTo>
                  <a:lnTo>
                    <a:pt x="6126" y="801"/>
                  </a:lnTo>
                  <a:lnTo>
                    <a:pt x="6238" y="932"/>
                  </a:lnTo>
                  <a:lnTo>
                    <a:pt x="6350" y="1043"/>
                  </a:lnTo>
                  <a:lnTo>
                    <a:pt x="6461" y="1118"/>
                  </a:lnTo>
                  <a:lnTo>
                    <a:pt x="6517" y="1136"/>
                  </a:lnTo>
                  <a:lnTo>
                    <a:pt x="6573" y="1155"/>
                  </a:lnTo>
                  <a:lnTo>
                    <a:pt x="6629" y="1136"/>
                  </a:lnTo>
                  <a:lnTo>
                    <a:pt x="6685" y="1118"/>
                  </a:lnTo>
                  <a:lnTo>
                    <a:pt x="6796" y="1043"/>
                  </a:lnTo>
                  <a:lnTo>
                    <a:pt x="6908" y="932"/>
                  </a:lnTo>
                  <a:lnTo>
                    <a:pt x="7039" y="783"/>
                  </a:lnTo>
                  <a:lnTo>
                    <a:pt x="7262" y="485"/>
                  </a:lnTo>
                  <a:lnTo>
                    <a:pt x="7430" y="280"/>
                  </a:lnTo>
                  <a:lnTo>
                    <a:pt x="7560" y="522"/>
                  </a:lnTo>
                  <a:lnTo>
                    <a:pt x="7765" y="857"/>
                  </a:lnTo>
                  <a:lnTo>
                    <a:pt x="7876" y="1025"/>
                  </a:lnTo>
                  <a:lnTo>
                    <a:pt x="7988" y="1174"/>
                  </a:lnTo>
                  <a:lnTo>
                    <a:pt x="8100" y="1267"/>
                  </a:lnTo>
                  <a:lnTo>
                    <a:pt x="8137" y="1285"/>
                  </a:lnTo>
                  <a:lnTo>
                    <a:pt x="8230" y="1285"/>
                  </a:lnTo>
                  <a:lnTo>
                    <a:pt x="8305" y="1248"/>
                  </a:lnTo>
                  <a:lnTo>
                    <a:pt x="8435" y="1155"/>
                  </a:lnTo>
                  <a:lnTo>
                    <a:pt x="8565" y="1025"/>
                  </a:lnTo>
                  <a:lnTo>
                    <a:pt x="8714" y="876"/>
                  </a:lnTo>
                  <a:lnTo>
                    <a:pt x="8975" y="541"/>
                  </a:lnTo>
                  <a:lnTo>
                    <a:pt x="9180" y="299"/>
                  </a:lnTo>
                  <a:lnTo>
                    <a:pt x="9310" y="522"/>
                  </a:lnTo>
                  <a:lnTo>
                    <a:pt x="9496" y="839"/>
                  </a:lnTo>
                  <a:lnTo>
                    <a:pt x="9608" y="969"/>
                  </a:lnTo>
                  <a:lnTo>
                    <a:pt x="9720" y="1081"/>
                  </a:lnTo>
                  <a:lnTo>
                    <a:pt x="9831" y="1174"/>
                  </a:lnTo>
                  <a:lnTo>
                    <a:pt x="9887" y="1192"/>
                  </a:lnTo>
                  <a:lnTo>
                    <a:pt x="9980" y="1192"/>
                  </a:lnTo>
                  <a:lnTo>
                    <a:pt x="10017" y="1174"/>
                  </a:lnTo>
                  <a:lnTo>
                    <a:pt x="10129" y="1081"/>
                  </a:lnTo>
                  <a:lnTo>
                    <a:pt x="10390" y="820"/>
                  </a:lnTo>
                  <a:lnTo>
                    <a:pt x="10650" y="522"/>
                  </a:lnTo>
                  <a:lnTo>
                    <a:pt x="10837" y="336"/>
                  </a:lnTo>
                  <a:lnTo>
                    <a:pt x="10986" y="559"/>
                  </a:lnTo>
                  <a:lnTo>
                    <a:pt x="11190" y="820"/>
                  </a:lnTo>
                  <a:lnTo>
                    <a:pt x="11302" y="950"/>
                  </a:lnTo>
                  <a:lnTo>
                    <a:pt x="11432" y="1043"/>
                  </a:lnTo>
                  <a:lnTo>
                    <a:pt x="11544" y="1118"/>
                  </a:lnTo>
                  <a:lnTo>
                    <a:pt x="11600" y="1136"/>
                  </a:lnTo>
                  <a:lnTo>
                    <a:pt x="11656" y="1155"/>
                  </a:lnTo>
                  <a:lnTo>
                    <a:pt x="11730" y="1136"/>
                  </a:lnTo>
                  <a:lnTo>
                    <a:pt x="11786" y="1118"/>
                  </a:lnTo>
                  <a:lnTo>
                    <a:pt x="11916" y="1043"/>
                  </a:lnTo>
                  <a:lnTo>
                    <a:pt x="12047" y="932"/>
                  </a:lnTo>
                  <a:lnTo>
                    <a:pt x="12177" y="801"/>
                  </a:lnTo>
                  <a:lnTo>
                    <a:pt x="12419" y="503"/>
                  </a:lnTo>
                  <a:lnTo>
                    <a:pt x="12605" y="280"/>
                  </a:lnTo>
                  <a:lnTo>
                    <a:pt x="12940" y="690"/>
                  </a:lnTo>
                  <a:lnTo>
                    <a:pt x="13034" y="801"/>
                  </a:lnTo>
                  <a:lnTo>
                    <a:pt x="13145" y="894"/>
                  </a:lnTo>
                  <a:lnTo>
                    <a:pt x="13238" y="969"/>
                  </a:lnTo>
                  <a:lnTo>
                    <a:pt x="13313" y="1006"/>
                  </a:lnTo>
                  <a:lnTo>
                    <a:pt x="13406" y="1006"/>
                  </a:lnTo>
                  <a:lnTo>
                    <a:pt x="13518" y="969"/>
                  </a:lnTo>
                  <a:lnTo>
                    <a:pt x="13555" y="950"/>
                  </a:lnTo>
                  <a:lnTo>
                    <a:pt x="13573" y="913"/>
                  </a:lnTo>
                  <a:lnTo>
                    <a:pt x="13555" y="857"/>
                  </a:lnTo>
                  <a:lnTo>
                    <a:pt x="13518" y="801"/>
                  </a:lnTo>
                  <a:lnTo>
                    <a:pt x="13331" y="634"/>
                  </a:lnTo>
                  <a:lnTo>
                    <a:pt x="13071" y="354"/>
                  </a:lnTo>
                  <a:lnTo>
                    <a:pt x="12940" y="224"/>
                  </a:lnTo>
                  <a:lnTo>
                    <a:pt x="12810" y="112"/>
                  </a:lnTo>
                  <a:lnTo>
                    <a:pt x="12698" y="19"/>
                  </a:lnTo>
                  <a:lnTo>
                    <a:pt x="12661" y="1"/>
                  </a:lnTo>
                  <a:close/>
                </a:path>
              </a:pathLst>
            </a:custGeom>
            <a:solidFill>
              <a:srgbClr val="D89F39"/>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239132152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8" name="Picture 17" descr="IMG_147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3352"/>
            <a:ext cx="3599901" cy="2024944"/>
          </a:xfrm>
          <a:prstGeom prst="rect">
            <a:avLst/>
          </a:prstGeom>
        </p:spPr>
      </p:pic>
      <p:pic>
        <p:nvPicPr>
          <p:cNvPr id="20" name="Picture 19" descr="11219664_10206923819992895_2287638239492917749_n.jpg"/>
          <p:cNvPicPr>
            <a:picLocks noChangeAspect="1"/>
          </p:cNvPicPr>
          <p:nvPr/>
        </p:nvPicPr>
        <p:blipFill rotWithShape="1">
          <a:blip r:embed="rId4">
            <a:extLst>
              <a:ext uri="{28A0092B-C50C-407E-A947-70E740481C1C}">
                <a14:useLocalDpi xmlns:a14="http://schemas.microsoft.com/office/drawing/2010/main" val="0"/>
              </a:ext>
            </a:extLst>
          </a:blip>
          <a:srcRect l="14750" r="9766"/>
          <a:stretch/>
        </p:blipFill>
        <p:spPr>
          <a:xfrm>
            <a:off x="2964352" y="1390138"/>
            <a:ext cx="2751314" cy="2422353"/>
          </a:xfrm>
          <a:prstGeom prst="rect">
            <a:avLst/>
          </a:prstGeom>
        </p:spPr>
      </p:pic>
      <p:pic>
        <p:nvPicPr>
          <p:cNvPr id="14" name="Picture 13" descr="IMG_212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2748" y="28222"/>
            <a:ext cx="4525091" cy="1625130"/>
          </a:xfrm>
          <a:prstGeom prst="rect">
            <a:avLst/>
          </a:prstGeom>
        </p:spPr>
      </p:pic>
      <p:sp>
        <p:nvSpPr>
          <p:cNvPr id="154" name="Shape 154"/>
          <p:cNvSpPr txBox="1">
            <a:spLocks noGrp="1"/>
          </p:cNvSpPr>
          <p:nvPr>
            <p:ph type="sldNum" idx="10"/>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grpSp>
        <p:nvGrpSpPr>
          <p:cNvPr id="4" name="Group 3"/>
          <p:cNvGrpSpPr/>
          <p:nvPr/>
        </p:nvGrpSpPr>
        <p:grpSpPr>
          <a:xfrm>
            <a:off x="6933259" y="0"/>
            <a:ext cx="2210740" cy="1625130"/>
            <a:chOff x="2637692" y="0"/>
            <a:chExt cx="6506308" cy="5143500"/>
          </a:xfrm>
        </p:grpSpPr>
        <p:pic>
          <p:nvPicPr>
            <p:cNvPr id="2" name="Picture 1" descr="985db3c6-660c-4494-a2aa-621f7023f870.jpg"/>
            <p:cNvPicPr>
              <a:picLocks noChangeAspect="1"/>
            </p:cNvPicPr>
            <p:nvPr/>
          </p:nvPicPr>
          <p:blipFill rotWithShape="1">
            <a:blip r:embed="rId6">
              <a:extLst>
                <a:ext uri="{28A0092B-C50C-407E-A947-70E740481C1C}">
                  <a14:useLocalDpi xmlns:a14="http://schemas.microsoft.com/office/drawing/2010/main" val="0"/>
                </a:ext>
              </a:extLst>
            </a:blip>
            <a:srcRect l="35029"/>
            <a:stretch/>
          </p:blipFill>
          <p:spPr>
            <a:xfrm>
              <a:off x="4121282" y="0"/>
              <a:ext cx="5022718" cy="5143500"/>
            </a:xfrm>
            <a:prstGeom prst="rect">
              <a:avLst/>
            </a:prstGeom>
          </p:spPr>
        </p:pic>
        <p:pic>
          <p:nvPicPr>
            <p:cNvPr id="7" name="Picture 6" descr="985db3c6-660c-4494-a2aa-621f7023f870.jpg"/>
            <p:cNvPicPr>
              <a:picLocks noChangeAspect="1"/>
            </p:cNvPicPr>
            <p:nvPr/>
          </p:nvPicPr>
          <p:blipFill rotWithShape="1">
            <a:blip r:embed="rId6">
              <a:extLst>
                <a:ext uri="{28A0092B-C50C-407E-A947-70E740481C1C}">
                  <a14:useLocalDpi xmlns:a14="http://schemas.microsoft.com/office/drawing/2010/main" val="0"/>
                </a:ext>
              </a:extLst>
            </a:blip>
            <a:srcRect r="80724"/>
            <a:stretch/>
          </p:blipFill>
          <p:spPr>
            <a:xfrm>
              <a:off x="2637692" y="0"/>
              <a:ext cx="1490164" cy="5143500"/>
            </a:xfrm>
            <a:prstGeom prst="rect">
              <a:avLst/>
            </a:prstGeom>
          </p:spPr>
        </p:pic>
      </p:grpSp>
      <p:pic>
        <p:nvPicPr>
          <p:cNvPr id="6" name="Picture 5" descr="15440346_1204670546280135_6075836792180106382_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9685" y="2387130"/>
            <a:ext cx="2545157" cy="1832696"/>
          </a:xfrm>
          <a:prstGeom prst="rect">
            <a:avLst/>
          </a:prstGeom>
        </p:spPr>
      </p:pic>
      <p:pic>
        <p:nvPicPr>
          <p:cNvPr id="9" name="Picture 8" descr="26194612_10156186440174284_322738141_o.jpg"/>
          <p:cNvPicPr>
            <a:picLocks noChangeAspect="1"/>
          </p:cNvPicPr>
          <p:nvPr/>
        </p:nvPicPr>
        <p:blipFill rotWithShape="1">
          <a:blip r:embed="rId8">
            <a:extLst>
              <a:ext uri="{28A0092B-C50C-407E-A947-70E740481C1C}">
                <a14:useLocalDpi xmlns:a14="http://schemas.microsoft.com/office/drawing/2010/main" val="0"/>
              </a:ext>
            </a:extLst>
          </a:blip>
          <a:srcRect t="36946" r="11043"/>
          <a:stretch/>
        </p:blipFill>
        <p:spPr>
          <a:xfrm>
            <a:off x="5715666" y="4003455"/>
            <a:ext cx="2207578" cy="1173574"/>
          </a:xfrm>
          <a:prstGeom prst="rect">
            <a:avLst/>
          </a:prstGeom>
        </p:spPr>
      </p:pic>
      <p:pic>
        <p:nvPicPr>
          <p:cNvPr id="10" name="Picture 9" descr="IMG_2202.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
            <a:ext cx="2889120" cy="1759185"/>
          </a:xfrm>
          <a:prstGeom prst="rect">
            <a:avLst/>
          </a:prstGeom>
        </p:spPr>
      </p:pic>
      <p:pic>
        <p:nvPicPr>
          <p:cNvPr id="11" name="Picture 10" descr="IMG_0209.JPG"/>
          <p:cNvPicPr>
            <a:picLocks noChangeAspect="1"/>
          </p:cNvPicPr>
          <p:nvPr/>
        </p:nvPicPr>
        <p:blipFill rotWithShape="1">
          <a:blip r:embed="rId10">
            <a:extLst>
              <a:ext uri="{28A0092B-C50C-407E-A947-70E740481C1C}">
                <a14:useLocalDpi xmlns:a14="http://schemas.microsoft.com/office/drawing/2010/main" val="0"/>
              </a:ext>
            </a:extLst>
          </a:blip>
          <a:srcRect b="16090"/>
          <a:stretch/>
        </p:blipFill>
        <p:spPr>
          <a:xfrm>
            <a:off x="0" y="3678296"/>
            <a:ext cx="1048035" cy="1465154"/>
          </a:xfrm>
          <a:prstGeom prst="rect">
            <a:avLst/>
          </a:prstGeom>
        </p:spPr>
      </p:pic>
      <p:pic>
        <p:nvPicPr>
          <p:cNvPr id="16" name="Picture 15" descr="DSC_3206 (2).JPG"/>
          <p:cNvPicPr>
            <a:picLocks noChangeAspect="1"/>
          </p:cNvPicPr>
          <p:nvPr/>
        </p:nvPicPr>
        <p:blipFill rotWithShape="1">
          <a:blip r:embed="rId11">
            <a:extLst>
              <a:ext uri="{28A0092B-C50C-407E-A947-70E740481C1C}">
                <a14:useLocalDpi xmlns:a14="http://schemas.microsoft.com/office/drawing/2010/main" val="0"/>
              </a:ext>
            </a:extLst>
          </a:blip>
          <a:srcRect l="24260" r="22293"/>
          <a:stretch/>
        </p:blipFill>
        <p:spPr>
          <a:xfrm>
            <a:off x="7817555" y="2028192"/>
            <a:ext cx="1326445" cy="1650104"/>
          </a:xfrm>
          <a:prstGeom prst="rect">
            <a:avLst/>
          </a:prstGeom>
        </p:spPr>
      </p:pic>
      <p:pic>
        <p:nvPicPr>
          <p:cNvPr id="22" name="Picture 21" descr="14380071_10210739342818581_8919014239832377897_o.jpg"/>
          <p:cNvPicPr>
            <a:picLocks noChangeAspect="1"/>
          </p:cNvPicPr>
          <p:nvPr/>
        </p:nvPicPr>
        <p:blipFill rotWithShape="1">
          <a:blip r:embed="rId12">
            <a:extLst>
              <a:ext uri="{28A0092B-C50C-407E-A947-70E740481C1C}">
                <a14:useLocalDpi xmlns:a14="http://schemas.microsoft.com/office/drawing/2010/main" val="0"/>
              </a:ext>
            </a:extLst>
          </a:blip>
          <a:srcRect l="6045" t="35482" r="13613"/>
          <a:stretch/>
        </p:blipFill>
        <p:spPr>
          <a:xfrm>
            <a:off x="6933259" y="1164361"/>
            <a:ext cx="2291281" cy="1222768"/>
          </a:xfrm>
          <a:prstGeom prst="rect">
            <a:avLst/>
          </a:prstGeom>
        </p:spPr>
      </p:pic>
      <p:pic>
        <p:nvPicPr>
          <p:cNvPr id="24" name="Picture 23" descr="endOfAGRCelebration.jpg"/>
          <p:cNvPicPr>
            <a:picLocks noChangeAspect="1"/>
          </p:cNvPicPr>
          <p:nvPr/>
        </p:nvPicPr>
        <p:blipFill rotWithShape="1">
          <a:blip r:embed="rId13">
            <a:extLst>
              <a:ext uri="{28A0092B-C50C-407E-A947-70E740481C1C}">
                <a14:useLocalDpi xmlns:a14="http://schemas.microsoft.com/office/drawing/2010/main" val="0"/>
              </a:ext>
            </a:extLst>
          </a:blip>
          <a:srcRect l="3601" r="12895"/>
          <a:stretch/>
        </p:blipFill>
        <p:spPr>
          <a:xfrm>
            <a:off x="3093621" y="3551900"/>
            <a:ext cx="2848697" cy="1625130"/>
          </a:xfrm>
          <a:prstGeom prst="rect">
            <a:avLst/>
          </a:prstGeom>
        </p:spPr>
      </p:pic>
      <p:sp>
        <p:nvSpPr>
          <p:cNvPr id="27" name="TextBox 26"/>
          <p:cNvSpPr txBox="1"/>
          <p:nvPr/>
        </p:nvSpPr>
        <p:spPr>
          <a:xfrm>
            <a:off x="6829777" y="883937"/>
            <a:ext cx="1364075" cy="261610"/>
          </a:xfrm>
          <a:prstGeom prst="rect">
            <a:avLst/>
          </a:prstGeom>
          <a:noFill/>
        </p:spPr>
        <p:txBody>
          <a:bodyPr wrap="square" rtlCol="0">
            <a:spAutoFit/>
          </a:bodyPr>
          <a:lstStyle/>
          <a:p>
            <a:pPr algn="ctr"/>
            <a:r>
              <a:rPr lang="en-GB" sz="1100" b="1" dirty="0" smtClean="0">
                <a:solidFill>
                  <a:schemeClr val="tx1"/>
                </a:solidFill>
                <a:effectLst>
                  <a:glow rad="152400">
                    <a:schemeClr val="bg1">
                      <a:alpha val="85000"/>
                    </a:schemeClr>
                  </a:glow>
                </a:effectLst>
                <a:latin typeface="Bangla MN"/>
                <a:cs typeface="Bangla MN"/>
              </a:rPr>
              <a:t>WEDDINGS</a:t>
            </a:r>
            <a:endParaRPr lang="en-GB" sz="1100" b="1" dirty="0">
              <a:solidFill>
                <a:schemeClr val="tx1"/>
              </a:solidFill>
              <a:effectLst>
                <a:glow rad="152400">
                  <a:schemeClr val="bg1">
                    <a:alpha val="85000"/>
                  </a:schemeClr>
                </a:glow>
              </a:effectLst>
              <a:latin typeface="Bangla MN"/>
              <a:cs typeface="Bangla MN"/>
            </a:endParaRPr>
          </a:p>
        </p:txBody>
      </p:sp>
      <p:sp>
        <p:nvSpPr>
          <p:cNvPr id="30" name="TextBox 29"/>
          <p:cNvSpPr txBox="1"/>
          <p:nvPr/>
        </p:nvSpPr>
        <p:spPr>
          <a:xfrm>
            <a:off x="5942319" y="3741845"/>
            <a:ext cx="1569496" cy="261610"/>
          </a:xfrm>
          <a:prstGeom prst="rect">
            <a:avLst/>
          </a:prstGeom>
          <a:noFill/>
        </p:spPr>
        <p:txBody>
          <a:bodyPr wrap="square" rtlCol="0">
            <a:spAutoFit/>
          </a:bodyPr>
          <a:lstStyle/>
          <a:p>
            <a:pPr algn="ctr"/>
            <a:r>
              <a:rPr lang="en-GB" sz="1100" b="1" dirty="0" smtClean="0">
                <a:solidFill>
                  <a:schemeClr val="tx1"/>
                </a:solidFill>
                <a:effectLst>
                  <a:glow rad="152400">
                    <a:schemeClr val="bg1">
                      <a:alpha val="85000"/>
                    </a:schemeClr>
                  </a:glow>
                </a:effectLst>
                <a:latin typeface="Bangla MN"/>
                <a:cs typeface="Bangla MN"/>
              </a:rPr>
              <a:t>CHRISTMASSES</a:t>
            </a:r>
            <a:endParaRPr lang="en-GB" sz="1100" b="1" dirty="0">
              <a:solidFill>
                <a:schemeClr val="tx1"/>
              </a:solidFill>
              <a:effectLst>
                <a:glow rad="152400">
                  <a:schemeClr val="bg1">
                    <a:alpha val="85000"/>
                  </a:schemeClr>
                </a:glow>
              </a:effectLst>
              <a:latin typeface="Bangla MN"/>
              <a:cs typeface="Bangla MN"/>
            </a:endParaRPr>
          </a:p>
        </p:txBody>
      </p:sp>
      <p:sp>
        <p:nvSpPr>
          <p:cNvPr id="31" name="TextBox 30"/>
          <p:cNvSpPr txBox="1"/>
          <p:nvPr/>
        </p:nvSpPr>
        <p:spPr>
          <a:xfrm>
            <a:off x="102168" y="1897387"/>
            <a:ext cx="1569496" cy="261610"/>
          </a:xfrm>
          <a:prstGeom prst="rect">
            <a:avLst/>
          </a:prstGeom>
          <a:noFill/>
        </p:spPr>
        <p:txBody>
          <a:bodyPr wrap="square" rtlCol="0">
            <a:spAutoFit/>
          </a:bodyPr>
          <a:lstStyle/>
          <a:p>
            <a:pPr algn="ctr"/>
            <a:r>
              <a:rPr lang="en-GB" sz="1100" b="1" dirty="0" smtClean="0">
                <a:solidFill>
                  <a:schemeClr val="tx1"/>
                </a:solidFill>
                <a:effectLst>
                  <a:glow rad="152400">
                    <a:schemeClr val="bg1">
                      <a:alpha val="85000"/>
                    </a:schemeClr>
                  </a:glow>
                </a:effectLst>
                <a:latin typeface="Bangla MN"/>
                <a:cs typeface="Bangla MN"/>
              </a:rPr>
              <a:t>CONFERENCES</a:t>
            </a:r>
            <a:endParaRPr lang="en-GB" sz="1100" b="1" dirty="0">
              <a:solidFill>
                <a:schemeClr val="tx1"/>
              </a:solidFill>
              <a:effectLst>
                <a:glow rad="152400">
                  <a:schemeClr val="bg1">
                    <a:alpha val="85000"/>
                  </a:schemeClr>
                </a:glow>
              </a:effectLst>
              <a:latin typeface="Bangla MN"/>
              <a:cs typeface="Bangla MN"/>
            </a:endParaRPr>
          </a:p>
        </p:txBody>
      </p:sp>
      <p:sp>
        <p:nvSpPr>
          <p:cNvPr id="32" name="TextBox 31"/>
          <p:cNvSpPr txBox="1"/>
          <p:nvPr/>
        </p:nvSpPr>
        <p:spPr>
          <a:xfrm>
            <a:off x="3725902" y="4682945"/>
            <a:ext cx="1569496" cy="430887"/>
          </a:xfrm>
          <a:prstGeom prst="rect">
            <a:avLst/>
          </a:prstGeom>
          <a:noFill/>
        </p:spPr>
        <p:txBody>
          <a:bodyPr wrap="square" rtlCol="0">
            <a:spAutoFit/>
          </a:bodyPr>
          <a:lstStyle/>
          <a:p>
            <a:pPr algn="ctr"/>
            <a:r>
              <a:rPr lang="en-GB" sz="1100" b="1" dirty="0" smtClean="0">
                <a:solidFill>
                  <a:schemeClr val="tx1"/>
                </a:solidFill>
                <a:effectLst>
                  <a:glow rad="152400">
                    <a:schemeClr val="bg1">
                      <a:alpha val="85000"/>
                    </a:schemeClr>
                  </a:glow>
                </a:effectLst>
                <a:latin typeface="Bangla MN"/>
                <a:cs typeface="Bangla MN"/>
              </a:rPr>
              <a:t>TRACKER</a:t>
            </a:r>
          </a:p>
          <a:p>
            <a:pPr algn="ctr"/>
            <a:r>
              <a:rPr lang="en-GB" sz="1100" b="1" dirty="0" smtClean="0">
                <a:solidFill>
                  <a:schemeClr val="tx1"/>
                </a:solidFill>
                <a:effectLst>
                  <a:glow rad="152400">
                    <a:schemeClr val="bg1">
                      <a:alpha val="85000"/>
                    </a:schemeClr>
                  </a:glow>
                </a:effectLst>
                <a:latin typeface="Bangla MN"/>
                <a:cs typeface="Bangla MN"/>
              </a:rPr>
              <a:t>SHIFTS</a:t>
            </a:r>
            <a:endParaRPr lang="en-GB" sz="1100" b="1" dirty="0">
              <a:solidFill>
                <a:schemeClr val="tx1"/>
              </a:solidFill>
              <a:effectLst>
                <a:glow rad="152400">
                  <a:schemeClr val="bg1">
                    <a:alpha val="85000"/>
                  </a:schemeClr>
                </a:glow>
              </a:effectLst>
              <a:latin typeface="Bangla MN"/>
              <a:cs typeface="Bangla MN"/>
            </a:endParaRPr>
          </a:p>
        </p:txBody>
      </p:sp>
      <p:sp>
        <p:nvSpPr>
          <p:cNvPr id="33" name="TextBox 32"/>
          <p:cNvSpPr txBox="1"/>
          <p:nvPr/>
        </p:nvSpPr>
        <p:spPr>
          <a:xfrm>
            <a:off x="7655044" y="2462815"/>
            <a:ext cx="1569496" cy="261610"/>
          </a:xfrm>
          <a:prstGeom prst="rect">
            <a:avLst/>
          </a:prstGeom>
          <a:noFill/>
        </p:spPr>
        <p:txBody>
          <a:bodyPr wrap="square" rtlCol="0">
            <a:spAutoFit/>
          </a:bodyPr>
          <a:lstStyle/>
          <a:p>
            <a:pPr algn="ctr"/>
            <a:r>
              <a:rPr lang="en-GB" sz="1100" b="1" dirty="0" smtClean="0">
                <a:solidFill>
                  <a:schemeClr val="tx1"/>
                </a:solidFill>
                <a:effectLst>
                  <a:glow rad="152400">
                    <a:schemeClr val="bg1">
                      <a:alpha val="85000"/>
                    </a:schemeClr>
                  </a:glow>
                </a:effectLst>
                <a:latin typeface="Bangla MN"/>
                <a:cs typeface="Bangla MN"/>
              </a:rPr>
              <a:t>RENOVATIONS</a:t>
            </a:r>
            <a:endParaRPr lang="en-GB" sz="1100" b="1" dirty="0">
              <a:solidFill>
                <a:schemeClr val="tx1"/>
              </a:solidFill>
              <a:effectLst>
                <a:glow rad="152400">
                  <a:schemeClr val="bg1">
                    <a:alpha val="85000"/>
                  </a:schemeClr>
                </a:glow>
              </a:effectLst>
              <a:latin typeface="Bangla MN"/>
              <a:cs typeface="Bangla MN"/>
            </a:endParaRPr>
          </a:p>
        </p:txBody>
      </p:sp>
      <p:sp>
        <p:nvSpPr>
          <p:cNvPr id="35" name="TextBox 34"/>
          <p:cNvSpPr txBox="1"/>
          <p:nvPr/>
        </p:nvSpPr>
        <p:spPr>
          <a:xfrm>
            <a:off x="1319624" y="159428"/>
            <a:ext cx="1569496" cy="261610"/>
          </a:xfrm>
          <a:prstGeom prst="rect">
            <a:avLst/>
          </a:prstGeom>
          <a:noFill/>
        </p:spPr>
        <p:txBody>
          <a:bodyPr wrap="square" rtlCol="0">
            <a:spAutoFit/>
          </a:bodyPr>
          <a:lstStyle/>
          <a:p>
            <a:pPr algn="ctr"/>
            <a:r>
              <a:rPr lang="en-GB" sz="1100" b="1" dirty="0" smtClean="0">
                <a:solidFill>
                  <a:schemeClr val="tx1"/>
                </a:solidFill>
                <a:effectLst>
                  <a:glow rad="152400">
                    <a:schemeClr val="bg1">
                      <a:alpha val="85000"/>
                    </a:schemeClr>
                  </a:glow>
                </a:effectLst>
                <a:latin typeface="Bangla MN"/>
                <a:cs typeface="Bangla MN"/>
              </a:rPr>
              <a:t>MEETINGS</a:t>
            </a:r>
            <a:endParaRPr lang="en-GB" sz="1100" b="1" dirty="0">
              <a:solidFill>
                <a:schemeClr val="tx1"/>
              </a:solidFill>
              <a:effectLst>
                <a:glow rad="152400">
                  <a:schemeClr val="bg1">
                    <a:alpha val="85000"/>
                  </a:schemeClr>
                </a:glow>
              </a:effectLst>
              <a:latin typeface="Bangla MN"/>
              <a:cs typeface="Bangla MN"/>
            </a:endParaRPr>
          </a:p>
        </p:txBody>
      </p:sp>
      <p:pic>
        <p:nvPicPr>
          <p:cNvPr id="28" name="Picture 27" descr="10368273_701678336579361_2928147798464015644_n.jpg"/>
          <p:cNvPicPr>
            <a:picLocks noChangeAspect="1"/>
          </p:cNvPicPr>
          <p:nvPr/>
        </p:nvPicPr>
        <p:blipFill rotWithShape="1">
          <a:blip r:embed="rId14">
            <a:extLst>
              <a:ext uri="{28A0092B-C50C-407E-A947-70E740481C1C}">
                <a14:useLocalDpi xmlns:a14="http://schemas.microsoft.com/office/drawing/2010/main" val="0"/>
              </a:ext>
            </a:extLst>
          </a:blip>
          <a:srcRect l="36625" r="14507" b="15135"/>
          <a:stretch/>
        </p:blipFill>
        <p:spPr>
          <a:xfrm>
            <a:off x="7655044" y="3678296"/>
            <a:ext cx="1515730" cy="1480629"/>
          </a:xfrm>
          <a:prstGeom prst="rect">
            <a:avLst/>
          </a:prstGeom>
        </p:spPr>
      </p:pic>
      <p:pic>
        <p:nvPicPr>
          <p:cNvPr id="37" name="Picture 36"/>
          <p:cNvPicPr>
            <a:picLocks noChangeAspect="1"/>
          </p:cNvPicPr>
          <p:nvPr/>
        </p:nvPicPr>
        <p:blipFill>
          <a:blip r:embed="rId15"/>
          <a:stretch>
            <a:fillRect/>
          </a:stretch>
        </p:blipFill>
        <p:spPr>
          <a:xfrm>
            <a:off x="1048035" y="3678296"/>
            <a:ext cx="2233726" cy="1572331"/>
          </a:xfrm>
          <a:prstGeom prst="rect">
            <a:avLst/>
          </a:prstGeom>
        </p:spPr>
      </p:pic>
      <p:pic>
        <p:nvPicPr>
          <p:cNvPr id="29" name="Picture 28"/>
          <p:cNvPicPr>
            <a:picLocks noChangeAspect="1"/>
          </p:cNvPicPr>
          <p:nvPr/>
        </p:nvPicPr>
        <p:blipFill rotWithShape="1">
          <a:blip r:embed="rId16"/>
          <a:srcRect b="33076"/>
          <a:stretch/>
        </p:blipFill>
        <p:spPr>
          <a:xfrm>
            <a:off x="5629921" y="1653352"/>
            <a:ext cx="1567918" cy="937408"/>
          </a:xfrm>
          <a:prstGeom prst="rect">
            <a:avLst/>
          </a:prstGeom>
        </p:spPr>
      </p:pic>
      <p:sp>
        <p:nvSpPr>
          <p:cNvPr id="34" name="TextBox 33"/>
          <p:cNvSpPr txBox="1"/>
          <p:nvPr/>
        </p:nvSpPr>
        <p:spPr>
          <a:xfrm>
            <a:off x="-302496" y="4702126"/>
            <a:ext cx="1569496" cy="430887"/>
          </a:xfrm>
          <a:prstGeom prst="rect">
            <a:avLst/>
          </a:prstGeom>
          <a:noFill/>
        </p:spPr>
        <p:txBody>
          <a:bodyPr wrap="square" rtlCol="0">
            <a:spAutoFit/>
          </a:bodyPr>
          <a:lstStyle/>
          <a:p>
            <a:pPr algn="ctr"/>
            <a:r>
              <a:rPr lang="en-GB" sz="1100" b="1" dirty="0" smtClean="0">
                <a:solidFill>
                  <a:schemeClr val="tx1"/>
                </a:solidFill>
                <a:effectLst>
                  <a:glow rad="152400">
                    <a:schemeClr val="bg1">
                      <a:alpha val="85000"/>
                    </a:schemeClr>
                  </a:glow>
                </a:effectLst>
                <a:latin typeface="Bangla MN"/>
                <a:cs typeface="Bangla MN"/>
              </a:rPr>
              <a:t>FAMILY </a:t>
            </a:r>
          </a:p>
          <a:p>
            <a:pPr algn="ctr"/>
            <a:r>
              <a:rPr lang="en-GB" sz="1100" b="1" dirty="0" smtClean="0">
                <a:solidFill>
                  <a:schemeClr val="tx1"/>
                </a:solidFill>
                <a:effectLst>
                  <a:glow rad="152400">
                    <a:schemeClr val="bg1">
                      <a:alpha val="85000"/>
                    </a:schemeClr>
                  </a:glow>
                </a:effectLst>
                <a:latin typeface="Bangla MN"/>
                <a:cs typeface="Bangla MN"/>
              </a:rPr>
              <a:t>EXPANSION</a:t>
            </a:r>
            <a:endParaRPr lang="en-GB" sz="1100" b="1" dirty="0">
              <a:solidFill>
                <a:schemeClr val="tx1"/>
              </a:solidFill>
              <a:effectLst>
                <a:glow rad="152400">
                  <a:schemeClr val="bg1">
                    <a:alpha val="85000"/>
                  </a:schemeClr>
                </a:glow>
              </a:effectLst>
              <a:latin typeface="Bangla MN"/>
              <a:cs typeface="Bangla MN"/>
            </a:endParaRPr>
          </a:p>
        </p:txBody>
      </p:sp>
      <p:sp>
        <p:nvSpPr>
          <p:cNvPr id="39" name="TextBox 38"/>
          <p:cNvSpPr txBox="1"/>
          <p:nvPr/>
        </p:nvSpPr>
        <p:spPr>
          <a:xfrm>
            <a:off x="5157571" y="181023"/>
            <a:ext cx="1569496" cy="261610"/>
          </a:xfrm>
          <a:prstGeom prst="rect">
            <a:avLst/>
          </a:prstGeom>
          <a:noFill/>
        </p:spPr>
        <p:txBody>
          <a:bodyPr wrap="square" rtlCol="0">
            <a:spAutoFit/>
          </a:bodyPr>
          <a:lstStyle/>
          <a:p>
            <a:pPr algn="ctr"/>
            <a:r>
              <a:rPr lang="en-GB" sz="1100" b="1" dirty="0" smtClean="0">
                <a:solidFill>
                  <a:schemeClr val="tx1"/>
                </a:solidFill>
                <a:effectLst>
                  <a:glow rad="152400">
                    <a:schemeClr val="bg1">
                      <a:alpha val="85000"/>
                    </a:schemeClr>
                  </a:glow>
                </a:effectLst>
                <a:latin typeface="Bangla MN"/>
                <a:cs typeface="Bangla MN"/>
              </a:rPr>
              <a:t>DATA TAKING</a:t>
            </a:r>
            <a:endParaRPr lang="en-GB" sz="1100" b="1" dirty="0">
              <a:solidFill>
                <a:schemeClr val="tx1"/>
              </a:solidFill>
              <a:effectLst>
                <a:glow rad="152400">
                  <a:schemeClr val="bg1">
                    <a:alpha val="85000"/>
                  </a:schemeClr>
                </a:glow>
              </a:effectLst>
              <a:latin typeface="Bangla MN"/>
              <a:cs typeface="Bangla MN"/>
            </a:endParaRPr>
          </a:p>
        </p:txBody>
      </p:sp>
      <p:sp>
        <p:nvSpPr>
          <p:cNvPr id="40" name="TextBox 39"/>
          <p:cNvSpPr txBox="1"/>
          <p:nvPr/>
        </p:nvSpPr>
        <p:spPr>
          <a:xfrm>
            <a:off x="1806345" y="4626503"/>
            <a:ext cx="1569496" cy="261610"/>
          </a:xfrm>
          <a:prstGeom prst="rect">
            <a:avLst/>
          </a:prstGeom>
          <a:noFill/>
        </p:spPr>
        <p:txBody>
          <a:bodyPr wrap="square" rtlCol="0">
            <a:spAutoFit/>
          </a:bodyPr>
          <a:lstStyle/>
          <a:p>
            <a:pPr algn="ctr"/>
            <a:r>
              <a:rPr lang="en-GB" sz="1100" b="1" dirty="0" smtClean="0">
                <a:solidFill>
                  <a:schemeClr val="tx1"/>
                </a:solidFill>
                <a:effectLst>
                  <a:glow rad="152400">
                    <a:schemeClr val="bg1">
                      <a:alpha val="85000"/>
                    </a:schemeClr>
                  </a:glow>
                </a:effectLst>
                <a:latin typeface="Bangla MN"/>
                <a:cs typeface="Bangla MN"/>
              </a:rPr>
              <a:t>PUBLICATION</a:t>
            </a:r>
            <a:endParaRPr lang="en-GB" sz="1100" b="1" dirty="0">
              <a:solidFill>
                <a:schemeClr val="tx1"/>
              </a:solidFill>
              <a:effectLst>
                <a:glow rad="152400">
                  <a:schemeClr val="bg1">
                    <a:alpha val="85000"/>
                  </a:schemeClr>
                </a:glow>
              </a:effectLst>
              <a:latin typeface="Bangla MN"/>
              <a:cs typeface="Bangla MN"/>
            </a:endParaRPr>
          </a:p>
        </p:txBody>
      </p:sp>
    </p:spTree>
    <p:extLst>
      <p:ext uri="{BB962C8B-B14F-4D97-AF65-F5344CB8AC3E}">
        <p14:creationId xmlns:p14="http://schemas.microsoft.com/office/powerpoint/2010/main" val="96890469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575" y="84667"/>
            <a:ext cx="7956600" cy="676200"/>
          </a:xfrm>
        </p:spPr>
        <p:txBody>
          <a:bodyPr anchor="t"/>
          <a:lstStyle/>
          <a:p>
            <a:r>
              <a:rPr lang="en-GB" sz="2400" dirty="0" smtClean="0">
                <a:solidFill>
                  <a:srgbClr val="000000"/>
                </a:solidFill>
              </a:rPr>
              <a:t>Resulting 2D limits on the couplings</a:t>
            </a:r>
            <a:endParaRPr lang="en-GB" sz="2400" dirty="0">
              <a:solidFill>
                <a:srgbClr val="000000"/>
              </a:solidFill>
            </a:endParaRPr>
          </a:p>
        </p:txBody>
      </p:sp>
      <p:sp>
        <p:nvSpPr>
          <p:cNvPr id="3" name="Slide Number Placeholder 2"/>
          <p:cNvSpPr>
            <a:spLocks noGrp="1"/>
          </p:cNvSpPr>
          <p:nvPr>
            <p:ph type="sldNum" idx="10"/>
          </p:nvPr>
        </p:nvSpPr>
        <p:spPr/>
        <p:txBody>
          <a:bodyPr/>
          <a:lstStyle/>
          <a:p>
            <a:pPr marL="0" lvl="0" indent="0">
              <a:spcBef>
                <a:spcPts val="0"/>
              </a:spcBef>
              <a:spcAft>
                <a:spcPts val="0"/>
              </a:spcAft>
              <a:buNone/>
            </a:pPr>
            <a:fld id="{00000000-1234-1234-1234-123412341234}" type="slidenum">
              <a:rPr lang="uk-UA" smtClean="0"/>
              <a:t>40</a:t>
            </a:fld>
            <a:endParaRPr lang="uk-UA"/>
          </a:p>
        </p:txBody>
      </p:sp>
      <p:pic>
        <p:nvPicPr>
          <p:cNvPr id="4" name="Picture 3" descr="Screen Shot 2018-01-12 at 15.25.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070" y="686720"/>
            <a:ext cx="4555336" cy="3427704"/>
          </a:xfrm>
          <a:prstGeom prst="rect">
            <a:avLst/>
          </a:prstGeom>
        </p:spPr>
      </p:pic>
      <p:grpSp>
        <p:nvGrpSpPr>
          <p:cNvPr id="10" name="Group 9"/>
          <p:cNvGrpSpPr/>
          <p:nvPr/>
        </p:nvGrpSpPr>
        <p:grpSpPr>
          <a:xfrm>
            <a:off x="6803406" y="3600299"/>
            <a:ext cx="1518106" cy="715298"/>
            <a:chOff x="3159942" y="1669912"/>
            <a:chExt cx="1518106" cy="715298"/>
          </a:xfrm>
        </p:grpSpPr>
        <p:pic>
          <p:nvPicPr>
            <p:cNvPr id="11" name="Picture 10"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50223" t="32723" r="31539" b="19199"/>
            <a:stretch/>
          </p:blipFill>
          <p:spPr>
            <a:xfrm>
              <a:off x="3159942" y="1669912"/>
              <a:ext cx="481632" cy="715298"/>
            </a:xfrm>
            <a:prstGeom prst="rect">
              <a:avLst/>
            </a:prstGeom>
          </p:spPr>
        </p:pic>
        <p:pic>
          <p:nvPicPr>
            <p:cNvPr id="12" name="Picture 11" descr="151653083466557090-8.png"/>
            <p:cNvPicPr>
              <a:picLocks noChangeAspect="1"/>
            </p:cNvPicPr>
            <p:nvPr/>
          </p:nvPicPr>
          <p:blipFill rotWithShape="1">
            <a:blip r:embed="rId4">
              <a:extLst>
                <a:ext uri="{28A0092B-C50C-407E-A947-70E740481C1C}">
                  <a14:useLocalDpi xmlns:a14="http://schemas.microsoft.com/office/drawing/2010/main" val="0"/>
                </a:ext>
              </a:extLst>
            </a:blip>
            <a:srcRect l="6492" r="46816"/>
            <a:stretch/>
          </p:blipFill>
          <p:spPr>
            <a:xfrm>
              <a:off x="3641574" y="1759053"/>
              <a:ext cx="426959" cy="514352"/>
            </a:xfrm>
            <a:prstGeom prst="rect">
              <a:avLst/>
            </a:prstGeom>
          </p:spPr>
        </p:pic>
        <p:pic>
          <p:nvPicPr>
            <p:cNvPr id="13" name="Picture 12"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29577" r="50629" b="63908"/>
            <a:stretch/>
          </p:blipFill>
          <p:spPr>
            <a:xfrm>
              <a:off x="4068533" y="1759053"/>
              <a:ext cx="609515" cy="626156"/>
            </a:xfrm>
            <a:prstGeom prst="rect">
              <a:avLst/>
            </a:prstGeom>
          </p:spPr>
        </p:pic>
      </p:grpSp>
      <p:grpSp>
        <p:nvGrpSpPr>
          <p:cNvPr id="6" name="Group 5"/>
          <p:cNvGrpSpPr/>
          <p:nvPr/>
        </p:nvGrpSpPr>
        <p:grpSpPr>
          <a:xfrm>
            <a:off x="839052" y="954612"/>
            <a:ext cx="1409018" cy="715298"/>
            <a:chOff x="7141157" y="1669911"/>
            <a:chExt cx="1409018" cy="715298"/>
          </a:xfrm>
        </p:grpSpPr>
        <p:pic>
          <p:nvPicPr>
            <p:cNvPr id="7" name="Picture 6"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50223" t="32723" r="31539" b="19199"/>
            <a:stretch/>
          </p:blipFill>
          <p:spPr>
            <a:xfrm>
              <a:off x="7141157" y="1669911"/>
              <a:ext cx="481632" cy="715298"/>
            </a:xfrm>
            <a:prstGeom prst="rect">
              <a:avLst/>
            </a:prstGeom>
          </p:spPr>
        </p:pic>
        <p:pic>
          <p:nvPicPr>
            <p:cNvPr id="8" name="Picture 7" descr="151653083466557090-8.png"/>
            <p:cNvPicPr>
              <a:picLocks noChangeAspect="1"/>
            </p:cNvPicPr>
            <p:nvPr/>
          </p:nvPicPr>
          <p:blipFill rotWithShape="1">
            <a:blip r:embed="rId4">
              <a:extLst>
                <a:ext uri="{28A0092B-C50C-407E-A947-70E740481C1C}">
                  <a14:useLocalDpi xmlns:a14="http://schemas.microsoft.com/office/drawing/2010/main" val="0"/>
                </a:ext>
              </a:extLst>
            </a:blip>
            <a:srcRect l="6492" r="46816"/>
            <a:stretch/>
          </p:blipFill>
          <p:spPr>
            <a:xfrm>
              <a:off x="7622789" y="1759052"/>
              <a:ext cx="426959" cy="514352"/>
            </a:xfrm>
            <a:prstGeom prst="rect">
              <a:avLst/>
            </a:prstGeom>
          </p:spPr>
        </p:pic>
        <p:pic>
          <p:nvPicPr>
            <p:cNvPr id="9" name="Picture 8"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27610" t="40066" r="51258" b="22140"/>
            <a:stretch/>
          </p:blipFill>
          <p:spPr>
            <a:xfrm>
              <a:off x="7978858" y="1697737"/>
              <a:ext cx="571317" cy="575668"/>
            </a:xfrm>
            <a:prstGeom prst="rect">
              <a:avLst/>
            </a:prstGeom>
          </p:spPr>
        </p:pic>
      </p:grpSp>
      <p:sp>
        <p:nvSpPr>
          <p:cNvPr id="18" name="TextBox 17"/>
          <p:cNvSpPr txBox="1"/>
          <p:nvPr/>
        </p:nvSpPr>
        <p:spPr>
          <a:xfrm rot="20154148">
            <a:off x="17341" y="199717"/>
            <a:ext cx="1043997" cy="307777"/>
          </a:xfrm>
          <a:prstGeom prst="rect">
            <a:avLst/>
          </a:prstGeom>
          <a:solidFill>
            <a:schemeClr val="accent3">
              <a:lumMod val="50000"/>
            </a:schemeClr>
          </a:solidFill>
        </p:spPr>
        <p:txBody>
          <a:bodyPr wrap="square" rtlCol="0">
            <a:spAutoFit/>
          </a:bodyPr>
          <a:lstStyle/>
          <a:p>
            <a:pPr algn="ctr"/>
            <a:r>
              <a:rPr lang="en-GB" b="1" dirty="0" smtClean="0">
                <a:solidFill>
                  <a:schemeClr val="bg1"/>
                </a:solidFill>
                <a:latin typeface="Bangla MN"/>
                <a:cs typeface="Bangla MN"/>
              </a:rPr>
              <a:t>Results</a:t>
            </a:r>
            <a:endParaRPr lang="en-GB" b="1" dirty="0">
              <a:solidFill>
                <a:schemeClr val="bg1"/>
              </a:solidFill>
              <a:latin typeface="Bangla MN"/>
              <a:cs typeface="Bangla MN"/>
            </a:endParaRPr>
          </a:p>
        </p:txBody>
      </p:sp>
      <p:grpSp>
        <p:nvGrpSpPr>
          <p:cNvPr id="19" name="Group 18"/>
          <p:cNvGrpSpPr/>
          <p:nvPr/>
        </p:nvGrpSpPr>
        <p:grpSpPr>
          <a:xfrm>
            <a:off x="2775186" y="4428152"/>
            <a:ext cx="3635252" cy="528916"/>
            <a:chOff x="280694" y="3697797"/>
            <a:chExt cx="7414570" cy="1115953"/>
          </a:xfrm>
        </p:grpSpPr>
        <p:pic>
          <p:nvPicPr>
            <p:cNvPr id="20" name="Picture 19" descr="15156649072399730-6.png"/>
            <p:cNvPicPr>
              <a:picLocks noChangeAspect="1"/>
            </p:cNvPicPr>
            <p:nvPr/>
          </p:nvPicPr>
          <p:blipFill rotWithShape="1">
            <a:blip r:embed="rId5">
              <a:extLst>
                <a:ext uri="{28A0092B-C50C-407E-A947-70E740481C1C}">
                  <a14:useLocalDpi xmlns:a14="http://schemas.microsoft.com/office/drawing/2010/main" val="0"/>
                </a:ext>
              </a:extLst>
            </a:blip>
            <a:srcRect l="32145" t="24697" b="55297"/>
            <a:stretch/>
          </p:blipFill>
          <p:spPr>
            <a:xfrm>
              <a:off x="2388972" y="3761728"/>
              <a:ext cx="4510042" cy="932568"/>
            </a:xfrm>
            <a:prstGeom prst="rect">
              <a:avLst/>
            </a:prstGeom>
          </p:spPr>
        </p:pic>
        <p:pic>
          <p:nvPicPr>
            <p:cNvPr id="21" name="Picture 20" descr="15156649072399730-6.png"/>
            <p:cNvPicPr>
              <a:picLocks noChangeAspect="1"/>
            </p:cNvPicPr>
            <p:nvPr/>
          </p:nvPicPr>
          <p:blipFill rotWithShape="1">
            <a:blip r:embed="rId5">
              <a:extLst>
                <a:ext uri="{28A0092B-C50C-407E-A947-70E740481C1C}">
                  <a14:useLocalDpi xmlns:a14="http://schemas.microsoft.com/office/drawing/2010/main" val="0"/>
                </a:ext>
              </a:extLst>
            </a:blip>
            <a:srcRect r="68280" b="75878"/>
            <a:stretch/>
          </p:blipFill>
          <p:spPr>
            <a:xfrm>
              <a:off x="280694" y="3697797"/>
              <a:ext cx="2108278" cy="1115953"/>
            </a:xfrm>
            <a:prstGeom prst="rect">
              <a:avLst/>
            </a:prstGeom>
          </p:spPr>
        </p:pic>
        <p:pic>
          <p:nvPicPr>
            <p:cNvPr id="22" name="Picture 21" descr="15156649072399730-6.png"/>
            <p:cNvPicPr>
              <a:picLocks noChangeAspect="1"/>
            </p:cNvPicPr>
            <p:nvPr/>
          </p:nvPicPr>
          <p:blipFill rotWithShape="1">
            <a:blip r:embed="rId5">
              <a:extLst>
                <a:ext uri="{28A0092B-C50C-407E-A947-70E740481C1C}">
                  <a14:useLocalDpi xmlns:a14="http://schemas.microsoft.com/office/drawing/2010/main" val="0"/>
                </a:ext>
              </a:extLst>
            </a:blip>
            <a:srcRect l="74181" t="84951" r="13788"/>
            <a:stretch/>
          </p:blipFill>
          <p:spPr>
            <a:xfrm>
              <a:off x="6895634" y="3904020"/>
              <a:ext cx="799630" cy="696206"/>
            </a:xfrm>
            <a:prstGeom prst="rect">
              <a:avLst/>
            </a:prstGeom>
          </p:spPr>
        </p:pic>
      </p:grpSp>
    </p:spTree>
    <p:extLst>
      <p:ext uri="{BB962C8B-B14F-4D97-AF65-F5344CB8AC3E}">
        <p14:creationId xmlns:p14="http://schemas.microsoft.com/office/powerpoint/2010/main" val="175873780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3" name="Shape 83"/>
          <p:cNvSpPr txBox="1">
            <a:spLocks noGrp="1"/>
          </p:cNvSpPr>
          <p:nvPr>
            <p:ph type="sldNum" idx="10"/>
          </p:nvPr>
        </p:nvSpPr>
        <p:spPr>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41</a:t>
            </a:fld>
            <a:endParaRPr/>
          </a:p>
        </p:txBody>
      </p:sp>
      <p:grpSp>
        <p:nvGrpSpPr>
          <p:cNvPr id="6" name="Group 5"/>
          <p:cNvGrpSpPr/>
          <p:nvPr/>
        </p:nvGrpSpPr>
        <p:grpSpPr>
          <a:xfrm>
            <a:off x="4214520" y="926025"/>
            <a:ext cx="4470400" cy="3887725"/>
            <a:chOff x="616693" y="197492"/>
            <a:chExt cx="3992880" cy="3666492"/>
          </a:xfrm>
        </p:grpSpPr>
        <p:pic>
          <p:nvPicPr>
            <p:cNvPr id="2" name="Picture 1" descr="Screen Shot 2018-01-11 at 14.35.59.png"/>
            <p:cNvPicPr>
              <a:picLocks noChangeAspect="1"/>
            </p:cNvPicPr>
            <p:nvPr/>
          </p:nvPicPr>
          <p:blipFill rotWithShape="1">
            <a:blip r:embed="rId3">
              <a:extLst>
                <a:ext uri="{28A0092B-C50C-407E-A947-70E740481C1C}">
                  <a14:useLocalDpi xmlns:a14="http://schemas.microsoft.com/office/drawing/2010/main" val="0"/>
                </a:ext>
              </a:extLst>
            </a:blip>
            <a:srcRect r="50253"/>
            <a:stretch/>
          </p:blipFill>
          <p:spPr>
            <a:xfrm>
              <a:off x="616693" y="197492"/>
              <a:ext cx="3992880" cy="3666492"/>
            </a:xfrm>
            <a:prstGeom prst="rect">
              <a:avLst/>
            </a:prstGeom>
          </p:spPr>
        </p:pic>
        <p:sp>
          <p:nvSpPr>
            <p:cNvPr id="7" name="Shape 328"/>
            <p:cNvSpPr/>
            <p:nvPr/>
          </p:nvSpPr>
          <p:spPr>
            <a:xfrm>
              <a:off x="3963635" y="1676401"/>
              <a:ext cx="237423" cy="252616"/>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7C7F91"/>
            </a:solidFill>
            <a:ln>
              <a:solidFill>
                <a:srgbClr val="FD8E8F"/>
              </a:solidFill>
            </a:ln>
          </p:spPr>
          <p:txBody>
            <a:bodyPr wrap="square" lIns="91425" tIns="91425" rIns="91425" bIns="91425" anchor="ctr" anchorCtr="0">
              <a:noAutofit/>
            </a:bodyPr>
            <a:lstStyle/>
            <a:p>
              <a:pPr marL="0" lvl="0" indent="0">
                <a:spcBef>
                  <a:spcPts val="0"/>
                </a:spcBef>
                <a:spcAft>
                  <a:spcPts val="0"/>
                </a:spcAft>
                <a:buNone/>
              </a:pPr>
              <a:endParaRPr>
                <a:solidFill>
                  <a:srgbClr val="FD8E8F"/>
                </a:solidFill>
              </a:endParaRPr>
            </a:p>
          </p:txBody>
        </p:sp>
        <p:sp>
          <p:nvSpPr>
            <p:cNvPr id="8" name="Shape 328"/>
            <p:cNvSpPr/>
            <p:nvPr/>
          </p:nvSpPr>
          <p:spPr>
            <a:xfrm>
              <a:off x="3963635" y="2743200"/>
              <a:ext cx="237423" cy="272936"/>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chemeClr val="accent5"/>
            </a:solidFill>
            <a:ln>
              <a:solidFill>
                <a:schemeClr val="accent5">
                  <a:lumMod val="75000"/>
                </a:schemeClr>
              </a:solidFill>
            </a:ln>
          </p:spPr>
          <p:txBody>
            <a:bodyPr wrap="square" lIns="91425" tIns="91425" rIns="91425" bIns="91425" anchor="ctr" anchorCtr="0">
              <a:noAutofit/>
            </a:bodyPr>
            <a:lstStyle/>
            <a:p>
              <a:pPr marL="0" lvl="0" indent="0">
                <a:spcBef>
                  <a:spcPts val="0"/>
                </a:spcBef>
                <a:spcAft>
                  <a:spcPts val="0"/>
                </a:spcAft>
                <a:buNone/>
              </a:pPr>
              <a:endParaRPr>
                <a:solidFill>
                  <a:srgbClr val="FD8E8F"/>
                </a:solidFill>
              </a:endParaRPr>
            </a:p>
          </p:txBody>
        </p:sp>
      </p:grpSp>
      <p:grpSp>
        <p:nvGrpSpPr>
          <p:cNvPr id="9" name="Group 8"/>
          <p:cNvGrpSpPr/>
          <p:nvPr/>
        </p:nvGrpSpPr>
        <p:grpSpPr>
          <a:xfrm>
            <a:off x="1271284" y="639909"/>
            <a:ext cx="3520655" cy="709479"/>
            <a:chOff x="4484563" y="390679"/>
            <a:chExt cx="3237037" cy="709477"/>
          </a:xfrm>
        </p:grpSpPr>
        <p:sp>
          <p:nvSpPr>
            <p:cNvPr id="3" name="TextBox 2"/>
            <p:cNvSpPr txBox="1"/>
            <p:nvPr/>
          </p:nvSpPr>
          <p:spPr>
            <a:xfrm>
              <a:off x="4836160" y="390679"/>
              <a:ext cx="2885440" cy="338553"/>
            </a:xfrm>
            <a:prstGeom prst="rect">
              <a:avLst/>
            </a:prstGeom>
            <a:noFill/>
          </p:spPr>
          <p:txBody>
            <a:bodyPr wrap="square" rtlCol="0">
              <a:spAutoFit/>
            </a:bodyPr>
            <a:lstStyle/>
            <a:p>
              <a:r>
                <a:rPr lang="en-GB" sz="1600" dirty="0" smtClean="0">
                  <a:latin typeface="Apple Chancery"/>
                  <a:cs typeface="Apple Chancery"/>
                </a:rPr>
                <a:t>B</a:t>
              </a:r>
              <a:r>
                <a:rPr lang="en-GB" dirty="0" smtClean="0"/>
                <a:t>(t </a:t>
              </a:r>
              <a:r>
                <a:rPr lang="en-GB" dirty="0" smtClean="0">
                  <a:sym typeface="Wingdings"/>
                </a:rPr>
                <a:t> Zc) &lt; 0.045 % (0.037 %) </a:t>
              </a:r>
              <a:endParaRPr lang="en-GB" dirty="0"/>
            </a:p>
          </p:txBody>
        </p:sp>
        <p:sp>
          <p:nvSpPr>
            <p:cNvPr id="10" name="TextBox 9"/>
            <p:cNvSpPr txBox="1"/>
            <p:nvPr/>
          </p:nvSpPr>
          <p:spPr>
            <a:xfrm>
              <a:off x="4836160" y="761603"/>
              <a:ext cx="2885440" cy="338553"/>
            </a:xfrm>
            <a:prstGeom prst="rect">
              <a:avLst/>
            </a:prstGeom>
            <a:noFill/>
          </p:spPr>
          <p:txBody>
            <a:bodyPr wrap="square" rtlCol="0">
              <a:spAutoFit/>
            </a:bodyPr>
            <a:lstStyle/>
            <a:p>
              <a:r>
                <a:rPr lang="en-GB" sz="1600" dirty="0" smtClean="0">
                  <a:latin typeface="Apple Chancery"/>
                  <a:cs typeface="Apple Chancery"/>
                </a:rPr>
                <a:t>B</a:t>
              </a:r>
              <a:r>
                <a:rPr lang="en-GB" dirty="0" smtClean="0"/>
                <a:t>(t </a:t>
              </a:r>
              <a:r>
                <a:rPr lang="en-GB" dirty="0" smtClean="0">
                  <a:sym typeface="Wingdings"/>
                </a:rPr>
                <a:t> </a:t>
              </a:r>
              <a:r>
                <a:rPr lang="en-GB" dirty="0" err="1" smtClean="0">
                  <a:sym typeface="Wingdings"/>
                </a:rPr>
                <a:t>Zu</a:t>
              </a:r>
              <a:r>
                <a:rPr lang="en-GB" dirty="0" smtClean="0">
                  <a:sym typeface="Wingdings"/>
                </a:rPr>
                <a:t>) &lt; 0.024% (0.015 %)   </a:t>
              </a:r>
              <a:endParaRPr lang="en-GB" dirty="0"/>
            </a:p>
          </p:txBody>
        </p:sp>
        <p:sp>
          <p:nvSpPr>
            <p:cNvPr id="11" name="Shape 328"/>
            <p:cNvSpPr/>
            <p:nvPr/>
          </p:nvSpPr>
          <p:spPr>
            <a:xfrm>
              <a:off x="4484563" y="390679"/>
              <a:ext cx="237423" cy="315921"/>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7C7F91"/>
            </a:solidFill>
            <a:ln>
              <a:solidFill>
                <a:srgbClr val="FD8E8F"/>
              </a:solidFill>
            </a:ln>
          </p:spPr>
          <p:txBody>
            <a:bodyPr wrap="square" lIns="91425" tIns="91425" rIns="91425" bIns="91425" anchor="ctr" anchorCtr="0">
              <a:noAutofit/>
            </a:bodyPr>
            <a:lstStyle/>
            <a:p>
              <a:pPr marL="0" lvl="0" indent="0">
                <a:spcBef>
                  <a:spcPts val="0"/>
                </a:spcBef>
                <a:spcAft>
                  <a:spcPts val="0"/>
                </a:spcAft>
                <a:buNone/>
              </a:pPr>
              <a:endParaRPr>
                <a:solidFill>
                  <a:srgbClr val="FD8E8F"/>
                </a:solidFill>
              </a:endParaRPr>
            </a:p>
          </p:txBody>
        </p:sp>
        <p:sp>
          <p:nvSpPr>
            <p:cNvPr id="12" name="Shape 328"/>
            <p:cNvSpPr/>
            <p:nvPr/>
          </p:nvSpPr>
          <p:spPr>
            <a:xfrm>
              <a:off x="4484563" y="778649"/>
              <a:ext cx="237423" cy="315921"/>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7C7F91"/>
            </a:solidFill>
            <a:ln>
              <a:solidFill>
                <a:srgbClr val="5243BB"/>
              </a:solidFill>
            </a:ln>
          </p:spPr>
          <p:txBody>
            <a:bodyPr wrap="square" lIns="91425" tIns="91425" rIns="91425" bIns="91425" anchor="ctr" anchorCtr="0">
              <a:noAutofit/>
            </a:bodyPr>
            <a:lstStyle/>
            <a:p>
              <a:pPr marL="0" lvl="0" indent="0">
                <a:spcBef>
                  <a:spcPts val="0"/>
                </a:spcBef>
                <a:spcAft>
                  <a:spcPts val="0"/>
                </a:spcAft>
                <a:buNone/>
              </a:pPr>
              <a:endParaRPr>
                <a:solidFill>
                  <a:srgbClr val="FD8E8F"/>
                </a:solidFill>
              </a:endParaRPr>
            </a:p>
          </p:txBody>
        </p:sp>
      </p:grpSp>
      <p:grpSp>
        <p:nvGrpSpPr>
          <p:cNvPr id="19" name="Group 18"/>
          <p:cNvGrpSpPr/>
          <p:nvPr/>
        </p:nvGrpSpPr>
        <p:grpSpPr>
          <a:xfrm>
            <a:off x="2906889" y="3461926"/>
            <a:ext cx="1217003" cy="605546"/>
            <a:chOff x="3159942" y="1669912"/>
            <a:chExt cx="1518106" cy="715298"/>
          </a:xfrm>
        </p:grpSpPr>
        <p:pic>
          <p:nvPicPr>
            <p:cNvPr id="20" name="Picture 19" descr="151653083466557090-2.png"/>
            <p:cNvPicPr>
              <a:picLocks noChangeAspect="1"/>
            </p:cNvPicPr>
            <p:nvPr/>
          </p:nvPicPr>
          <p:blipFill rotWithShape="1">
            <a:blip r:embed="rId4">
              <a:extLst>
                <a:ext uri="{28A0092B-C50C-407E-A947-70E740481C1C}">
                  <a14:useLocalDpi xmlns:a14="http://schemas.microsoft.com/office/drawing/2010/main" val="0"/>
                </a:ext>
              </a:extLst>
            </a:blip>
            <a:srcRect l="50223" t="32723" r="31539" b="19199"/>
            <a:stretch/>
          </p:blipFill>
          <p:spPr>
            <a:xfrm>
              <a:off x="3159942" y="1669912"/>
              <a:ext cx="481632" cy="715298"/>
            </a:xfrm>
            <a:prstGeom prst="rect">
              <a:avLst/>
            </a:prstGeom>
          </p:spPr>
        </p:pic>
        <p:pic>
          <p:nvPicPr>
            <p:cNvPr id="21" name="Picture 20" descr="151653083466557090-8.png"/>
            <p:cNvPicPr>
              <a:picLocks noChangeAspect="1"/>
            </p:cNvPicPr>
            <p:nvPr/>
          </p:nvPicPr>
          <p:blipFill rotWithShape="1">
            <a:blip r:embed="rId5">
              <a:extLst>
                <a:ext uri="{28A0092B-C50C-407E-A947-70E740481C1C}">
                  <a14:useLocalDpi xmlns:a14="http://schemas.microsoft.com/office/drawing/2010/main" val="0"/>
                </a:ext>
              </a:extLst>
            </a:blip>
            <a:srcRect l="6492" r="46816"/>
            <a:stretch/>
          </p:blipFill>
          <p:spPr>
            <a:xfrm>
              <a:off x="3641574" y="1759053"/>
              <a:ext cx="426959" cy="514352"/>
            </a:xfrm>
            <a:prstGeom prst="rect">
              <a:avLst/>
            </a:prstGeom>
          </p:spPr>
        </p:pic>
        <p:pic>
          <p:nvPicPr>
            <p:cNvPr id="22" name="Picture 21" descr="151653083466557090-2.png"/>
            <p:cNvPicPr>
              <a:picLocks noChangeAspect="1"/>
            </p:cNvPicPr>
            <p:nvPr/>
          </p:nvPicPr>
          <p:blipFill rotWithShape="1">
            <a:blip r:embed="rId4">
              <a:extLst>
                <a:ext uri="{28A0092B-C50C-407E-A947-70E740481C1C}">
                  <a14:useLocalDpi xmlns:a14="http://schemas.microsoft.com/office/drawing/2010/main" val="0"/>
                </a:ext>
              </a:extLst>
            </a:blip>
            <a:srcRect l="29577" r="50629" b="63908"/>
            <a:stretch/>
          </p:blipFill>
          <p:spPr>
            <a:xfrm>
              <a:off x="4068533" y="1759053"/>
              <a:ext cx="609515" cy="626156"/>
            </a:xfrm>
            <a:prstGeom prst="rect">
              <a:avLst/>
            </a:prstGeom>
          </p:spPr>
        </p:pic>
      </p:grpSp>
      <p:grpSp>
        <p:nvGrpSpPr>
          <p:cNvPr id="23" name="Group 22"/>
          <p:cNvGrpSpPr/>
          <p:nvPr/>
        </p:nvGrpSpPr>
        <p:grpSpPr>
          <a:xfrm>
            <a:off x="2972742" y="2417704"/>
            <a:ext cx="1096000" cy="586377"/>
            <a:chOff x="7141157" y="1669911"/>
            <a:chExt cx="1409018" cy="715298"/>
          </a:xfrm>
        </p:grpSpPr>
        <p:pic>
          <p:nvPicPr>
            <p:cNvPr id="24" name="Picture 23" descr="151653083466557090-2.png"/>
            <p:cNvPicPr>
              <a:picLocks noChangeAspect="1"/>
            </p:cNvPicPr>
            <p:nvPr/>
          </p:nvPicPr>
          <p:blipFill rotWithShape="1">
            <a:blip r:embed="rId4">
              <a:extLst>
                <a:ext uri="{28A0092B-C50C-407E-A947-70E740481C1C}">
                  <a14:useLocalDpi xmlns:a14="http://schemas.microsoft.com/office/drawing/2010/main" val="0"/>
                </a:ext>
              </a:extLst>
            </a:blip>
            <a:srcRect l="50223" t="32723" r="31539" b="19199"/>
            <a:stretch/>
          </p:blipFill>
          <p:spPr>
            <a:xfrm>
              <a:off x="7141157" y="1669911"/>
              <a:ext cx="481632" cy="715298"/>
            </a:xfrm>
            <a:prstGeom prst="rect">
              <a:avLst/>
            </a:prstGeom>
          </p:spPr>
        </p:pic>
        <p:pic>
          <p:nvPicPr>
            <p:cNvPr id="25" name="Picture 24" descr="151653083466557090-8.png"/>
            <p:cNvPicPr>
              <a:picLocks noChangeAspect="1"/>
            </p:cNvPicPr>
            <p:nvPr/>
          </p:nvPicPr>
          <p:blipFill rotWithShape="1">
            <a:blip r:embed="rId5">
              <a:extLst>
                <a:ext uri="{28A0092B-C50C-407E-A947-70E740481C1C}">
                  <a14:useLocalDpi xmlns:a14="http://schemas.microsoft.com/office/drawing/2010/main" val="0"/>
                </a:ext>
              </a:extLst>
            </a:blip>
            <a:srcRect l="6492" r="46816"/>
            <a:stretch/>
          </p:blipFill>
          <p:spPr>
            <a:xfrm>
              <a:off x="7622789" y="1759052"/>
              <a:ext cx="426959" cy="514352"/>
            </a:xfrm>
            <a:prstGeom prst="rect">
              <a:avLst/>
            </a:prstGeom>
          </p:spPr>
        </p:pic>
        <p:pic>
          <p:nvPicPr>
            <p:cNvPr id="26" name="Picture 25" descr="151653083466557090-2.png"/>
            <p:cNvPicPr>
              <a:picLocks noChangeAspect="1"/>
            </p:cNvPicPr>
            <p:nvPr/>
          </p:nvPicPr>
          <p:blipFill rotWithShape="1">
            <a:blip r:embed="rId4">
              <a:extLst>
                <a:ext uri="{28A0092B-C50C-407E-A947-70E740481C1C}">
                  <a14:useLocalDpi xmlns:a14="http://schemas.microsoft.com/office/drawing/2010/main" val="0"/>
                </a:ext>
              </a:extLst>
            </a:blip>
            <a:srcRect l="27610" t="40066" r="51258" b="22140"/>
            <a:stretch/>
          </p:blipFill>
          <p:spPr>
            <a:xfrm>
              <a:off x="7978858" y="1697737"/>
              <a:ext cx="571317" cy="575668"/>
            </a:xfrm>
            <a:prstGeom prst="rect">
              <a:avLst/>
            </a:prstGeom>
          </p:spPr>
        </p:pic>
      </p:grpSp>
      <p:sp>
        <p:nvSpPr>
          <p:cNvPr id="16" name="TextBox 15"/>
          <p:cNvSpPr txBox="1"/>
          <p:nvPr/>
        </p:nvSpPr>
        <p:spPr>
          <a:xfrm>
            <a:off x="225377" y="1746366"/>
            <a:ext cx="2503905" cy="1015663"/>
          </a:xfrm>
          <a:prstGeom prst="rect">
            <a:avLst/>
          </a:prstGeom>
          <a:noFill/>
        </p:spPr>
        <p:txBody>
          <a:bodyPr wrap="square" rtlCol="0">
            <a:spAutoFit/>
          </a:bodyPr>
          <a:lstStyle/>
          <a:p>
            <a:r>
              <a:rPr lang="en-GB" sz="2000" b="1" dirty="0" smtClean="0">
                <a:latin typeface="Bangla MN"/>
                <a:cs typeface="Bangla MN"/>
              </a:rPr>
              <a:t>Looking at</a:t>
            </a:r>
          </a:p>
          <a:p>
            <a:r>
              <a:rPr lang="en-GB" sz="2000" b="1" dirty="0" smtClean="0">
                <a:latin typeface="Bangla MN"/>
                <a:cs typeface="Bangla MN"/>
              </a:rPr>
              <a:t>the greater picture</a:t>
            </a:r>
            <a:endParaRPr lang="en-GB" sz="2000" b="1" dirty="0">
              <a:latin typeface="Bangla MN"/>
              <a:cs typeface="Bangla MN"/>
            </a:endParaRPr>
          </a:p>
        </p:txBody>
      </p:sp>
      <p:sp>
        <p:nvSpPr>
          <p:cNvPr id="27" name="TextBox 26"/>
          <p:cNvSpPr txBox="1"/>
          <p:nvPr/>
        </p:nvSpPr>
        <p:spPr>
          <a:xfrm rot="20154148">
            <a:off x="17341" y="199717"/>
            <a:ext cx="1043997" cy="307777"/>
          </a:xfrm>
          <a:prstGeom prst="rect">
            <a:avLst/>
          </a:prstGeom>
          <a:solidFill>
            <a:schemeClr val="accent3">
              <a:lumMod val="50000"/>
            </a:schemeClr>
          </a:solidFill>
        </p:spPr>
        <p:txBody>
          <a:bodyPr wrap="square" rtlCol="0">
            <a:spAutoFit/>
          </a:bodyPr>
          <a:lstStyle/>
          <a:p>
            <a:pPr algn="ctr"/>
            <a:r>
              <a:rPr lang="en-GB" b="1" dirty="0" smtClean="0">
                <a:solidFill>
                  <a:schemeClr val="bg1"/>
                </a:solidFill>
                <a:latin typeface="Bangla MN"/>
                <a:cs typeface="Bangla MN"/>
              </a:rPr>
              <a:t>Results</a:t>
            </a:r>
            <a:endParaRPr lang="en-GB" b="1" dirty="0">
              <a:solidFill>
                <a:schemeClr val="bg1"/>
              </a:solidFill>
              <a:latin typeface="Bangla MN"/>
              <a:cs typeface="Bangla MN"/>
            </a:endParaRPr>
          </a:p>
        </p:txBody>
      </p:sp>
    </p:spTree>
    <p:extLst>
      <p:ext uri="{BB962C8B-B14F-4D97-AF65-F5344CB8AC3E}">
        <p14:creationId xmlns:p14="http://schemas.microsoft.com/office/powerpoint/2010/main" val="14500703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007" y="143695"/>
            <a:ext cx="7956600" cy="676200"/>
          </a:xfrm>
        </p:spPr>
        <p:txBody>
          <a:bodyPr anchor="t"/>
          <a:lstStyle/>
          <a:p>
            <a:r>
              <a:rPr lang="en-GB" sz="2000" dirty="0" smtClean="0">
                <a:solidFill>
                  <a:schemeClr val="tx1"/>
                </a:solidFill>
              </a:rPr>
              <a:t>Outlook</a:t>
            </a:r>
            <a:endParaRPr lang="en-GB" sz="2000" dirty="0">
              <a:solidFill>
                <a:schemeClr val="tx1"/>
              </a:solidFill>
            </a:endParaRPr>
          </a:p>
        </p:txBody>
      </p:sp>
      <p:sp>
        <p:nvSpPr>
          <p:cNvPr id="3" name="Slide Number Placeholder 2"/>
          <p:cNvSpPr>
            <a:spLocks noGrp="1"/>
          </p:cNvSpPr>
          <p:nvPr>
            <p:ph type="sldNum" idx="10"/>
          </p:nvPr>
        </p:nvSpPr>
        <p:spPr/>
        <p:txBody>
          <a:bodyPr/>
          <a:lstStyle/>
          <a:p>
            <a:pPr marL="0" lvl="0" indent="0">
              <a:spcBef>
                <a:spcPts val="0"/>
              </a:spcBef>
              <a:spcAft>
                <a:spcPts val="0"/>
              </a:spcAft>
              <a:buNone/>
            </a:pPr>
            <a:fld id="{00000000-1234-1234-1234-123412341234}" type="slidenum">
              <a:rPr lang="uk-UA" smtClean="0"/>
              <a:t>42</a:t>
            </a:fld>
            <a:endParaRPr lang="uk-UA"/>
          </a:p>
        </p:txBody>
      </p:sp>
      <p:pic>
        <p:nvPicPr>
          <p:cNvPr id="4" name="Picture 3" descr="Screen Shot 2018-01-11 at 15.12.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6" y="643372"/>
            <a:ext cx="8077401" cy="3465547"/>
          </a:xfrm>
          <a:prstGeom prst="rect">
            <a:avLst/>
          </a:prstGeom>
        </p:spPr>
      </p:pic>
      <p:sp>
        <p:nvSpPr>
          <p:cNvPr id="5" name="TextBox 4"/>
          <p:cNvSpPr txBox="1"/>
          <p:nvPr/>
        </p:nvSpPr>
        <p:spPr>
          <a:xfrm>
            <a:off x="1063037" y="4345607"/>
            <a:ext cx="7262519" cy="307777"/>
          </a:xfrm>
          <a:prstGeom prst="rect">
            <a:avLst/>
          </a:prstGeom>
          <a:noFill/>
        </p:spPr>
        <p:txBody>
          <a:bodyPr wrap="square" rtlCol="0">
            <a:spAutoFit/>
          </a:bodyPr>
          <a:lstStyle/>
          <a:p>
            <a:r>
              <a:rPr lang="en-GB" i="1" dirty="0" smtClean="0">
                <a:solidFill>
                  <a:schemeClr val="accent2">
                    <a:lumMod val="75000"/>
                  </a:schemeClr>
                </a:solidFill>
                <a:latin typeface="Bangla MN"/>
                <a:cs typeface="Bangla MN"/>
              </a:rPr>
              <a:t>Extra control region for </a:t>
            </a:r>
            <a:r>
              <a:rPr lang="en-GB" i="1" dirty="0" err="1" smtClean="0">
                <a:solidFill>
                  <a:schemeClr val="accent2">
                    <a:lumMod val="75000"/>
                  </a:schemeClr>
                </a:solidFill>
                <a:latin typeface="Bangla MN"/>
                <a:cs typeface="Bangla MN"/>
              </a:rPr>
              <a:t>ttZ</a:t>
            </a:r>
            <a:r>
              <a:rPr lang="en-GB" i="1" dirty="0" smtClean="0">
                <a:solidFill>
                  <a:schemeClr val="accent2">
                    <a:lumMod val="75000"/>
                  </a:schemeClr>
                </a:solidFill>
                <a:latin typeface="Bangla MN"/>
                <a:cs typeface="Bangla MN"/>
              </a:rPr>
              <a:t> background, charm tagging, global EFT fit, </a:t>
            </a:r>
            <a:r>
              <a:rPr lang="mr-IN" i="1" dirty="0" smtClean="0">
                <a:solidFill>
                  <a:schemeClr val="accent2">
                    <a:lumMod val="75000"/>
                  </a:schemeClr>
                </a:solidFill>
                <a:latin typeface="Bangla MN"/>
                <a:cs typeface="Bangla MN"/>
              </a:rPr>
              <a:t>…</a:t>
            </a:r>
            <a:r>
              <a:rPr lang="nl-BE" i="1" dirty="0" smtClean="0">
                <a:solidFill>
                  <a:schemeClr val="accent2">
                    <a:lumMod val="75000"/>
                  </a:schemeClr>
                </a:solidFill>
                <a:latin typeface="Bangla MN"/>
                <a:cs typeface="Bangla MN"/>
              </a:rPr>
              <a:t>.</a:t>
            </a:r>
            <a:endParaRPr lang="en-GB" i="1" dirty="0" smtClean="0">
              <a:solidFill>
                <a:schemeClr val="accent2">
                  <a:lumMod val="75000"/>
                </a:schemeClr>
              </a:solidFill>
              <a:latin typeface="Bangla MN"/>
              <a:cs typeface="Bangla MN"/>
            </a:endParaRPr>
          </a:p>
        </p:txBody>
      </p:sp>
      <p:grpSp>
        <p:nvGrpSpPr>
          <p:cNvPr id="6" name="Group 5"/>
          <p:cNvGrpSpPr/>
          <p:nvPr/>
        </p:nvGrpSpPr>
        <p:grpSpPr>
          <a:xfrm>
            <a:off x="6180666" y="135421"/>
            <a:ext cx="1290115" cy="777098"/>
            <a:chOff x="7141157" y="1669911"/>
            <a:chExt cx="1409018" cy="715298"/>
          </a:xfrm>
        </p:grpSpPr>
        <p:pic>
          <p:nvPicPr>
            <p:cNvPr id="7" name="Picture 6"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50223" t="32723" r="31539" b="19199"/>
            <a:stretch/>
          </p:blipFill>
          <p:spPr>
            <a:xfrm>
              <a:off x="7141157" y="1669911"/>
              <a:ext cx="481632" cy="715298"/>
            </a:xfrm>
            <a:prstGeom prst="rect">
              <a:avLst/>
            </a:prstGeom>
          </p:spPr>
        </p:pic>
        <p:pic>
          <p:nvPicPr>
            <p:cNvPr id="8" name="Picture 7" descr="151653083466557090-8.png"/>
            <p:cNvPicPr>
              <a:picLocks noChangeAspect="1"/>
            </p:cNvPicPr>
            <p:nvPr/>
          </p:nvPicPr>
          <p:blipFill rotWithShape="1">
            <a:blip r:embed="rId4">
              <a:extLst>
                <a:ext uri="{28A0092B-C50C-407E-A947-70E740481C1C}">
                  <a14:useLocalDpi xmlns:a14="http://schemas.microsoft.com/office/drawing/2010/main" val="0"/>
                </a:ext>
              </a:extLst>
            </a:blip>
            <a:srcRect l="6492" r="46816"/>
            <a:stretch/>
          </p:blipFill>
          <p:spPr>
            <a:xfrm>
              <a:off x="7622789" y="1759052"/>
              <a:ext cx="426959" cy="514352"/>
            </a:xfrm>
            <a:prstGeom prst="rect">
              <a:avLst/>
            </a:prstGeom>
          </p:spPr>
        </p:pic>
        <p:pic>
          <p:nvPicPr>
            <p:cNvPr id="9" name="Picture 8"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27610" t="40066" r="51258" b="22140"/>
            <a:stretch/>
          </p:blipFill>
          <p:spPr>
            <a:xfrm>
              <a:off x="7978858" y="1697737"/>
              <a:ext cx="571317" cy="575668"/>
            </a:xfrm>
            <a:prstGeom prst="rect">
              <a:avLst/>
            </a:prstGeom>
          </p:spPr>
        </p:pic>
      </p:grpSp>
      <p:grpSp>
        <p:nvGrpSpPr>
          <p:cNvPr id="10" name="Group 9"/>
          <p:cNvGrpSpPr/>
          <p:nvPr/>
        </p:nvGrpSpPr>
        <p:grpSpPr>
          <a:xfrm>
            <a:off x="1914440" y="147341"/>
            <a:ext cx="1518106" cy="715298"/>
            <a:chOff x="3159942" y="1669912"/>
            <a:chExt cx="1518106" cy="715298"/>
          </a:xfrm>
        </p:grpSpPr>
        <p:pic>
          <p:nvPicPr>
            <p:cNvPr id="11" name="Picture 10"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50223" t="32723" r="31539" b="19199"/>
            <a:stretch/>
          </p:blipFill>
          <p:spPr>
            <a:xfrm>
              <a:off x="3159942" y="1669912"/>
              <a:ext cx="481632" cy="715298"/>
            </a:xfrm>
            <a:prstGeom prst="rect">
              <a:avLst/>
            </a:prstGeom>
          </p:spPr>
        </p:pic>
        <p:pic>
          <p:nvPicPr>
            <p:cNvPr id="12" name="Picture 11" descr="151653083466557090-8.png"/>
            <p:cNvPicPr>
              <a:picLocks noChangeAspect="1"/>
            </p:cNvPicPr>
            <p:nvPr/>
          </p:nvPicPr>
          <p:blipFill rotWithShape="1">
            <a:blip r:embed="rId4">
              <a:extLst>
                <a:ext uri="{28A0092B-C50C-407E-A947-70E740481C1C}">
                  <a14:useLocalDpi xmlns:a14="http://schemas.microsoft.com/office/drawing/2010/main" val="0"/>
                </a:ext>
              </a:extLst>
            </a:blip>
            <a:srcRect l="6492" r="46816"/>
            <a:stretch/>
          </p:blipFill>
          <p:spPr>
            <a:xfrm>
              <a:off x="3641574" y="1759053"/>
              <a:ext cx="426959" cy="514352"/>
            </a:xfrm>
            <a:prstGeom prst="rect">
              <a:avLst/>
            </a:prstGeom>
          </p:spPr>
        </p:pic>
        <p:pic>
          <p:nvPicPr>
            <p:cNvPr id="13" name="Picture 12" descr="151653083466557090-2.png"/>
            <p:cNvPicPr>
              <a:picLocks noChangeAspect="1"/>
            </p:cNvPicPr>
            <p:nvPr/>
          </p:nvPicPr>
          <p:blipFill rotWithShape="1">
            <a:blip r:embed="rId3">
              <a:extLst>
                <a:ext uri="{28A0092B-C50C-407E-A947-70E740481C1C}">
                  <a14:useLocalDpi xmlns:a14="http://schemas.microsoft.com/office/drawing/2010/main" val="0"/>
                </a:ext>
              </a:extLst>
            </a:blip>
            <a:srcRect l="29577" r="50629" b="63908"/>
            <a:stretch/>
          </p:blipFill>
          <p:spPr>
            <a:xfrm>
              <a:off x="4068533" y="1759053"/>
              <a:ext cx="609515" cy="626156"/>
            </a:xfrm>
            <a:prstGeom prst="rect">
              <a:avLst/>
            </a:prstGeom>
          </p:spPr>
        </p:pic>
      </p:grpSp>
    </p:spTree>
    <p:extLst>
      <p:ext uri="{BB962C8B-B14F-4D97-AF65-F5344CB8AC3E}">
        <p14:creationId xmlns:p14="http://schemas.microsoft.com/office/powerpoint/2010/main" val="246872171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589350" y="2114875"/>
            <a:ext cx="3393300" cy="67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sz="4400" dirty="0" smtClean="0"/>
              <a:t>What have I been doing</a:t>
            </a:r>
            <a:endParaRPr sz="4400" dirty="0"/>
          </a:p>
        </p:txBody>
      </p:sp>
      <p:sp>
        <p:nvSpPr>
          <p:cNvPr id="154" name="Shape 154"/>
          <p:cNvSpPr txBox="1">
            <a:spLocks noGrp="1"/>
          </p:cNvSpPr>
          <p:nvPr>
            <p:ph type="sldNum" idx="12"/>
          </p:nvPr>
        </p:nvSpPr>
        <p:spPr>
          <a:xfrm>
            <a:off x="595675" y="4813750"/>
            <a:ext cx="3389100" cy="329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43</a:t>
            </a:fld>
            <a:endParaRPr/>
          </a:p>
        </p:txBody>
      </p:sp>
      <p:pic>
        <p:nvPicPr>
          <p:cNvPr id="5" name="Picture 4" descr="maxresdefault-2.jpg"/>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5675" y="2791075"/>
            <a:ext cx="3525607" cy="1983154"/>
          </a:xfrm>
          <a:prstGeom prst="rect">
            <a:avLst/>
          </a:prstGeom>
        </p:spPr>
      </p:pic>
      <p:grpSp>
        <p:nvGrpSpPr>
          <p:cNvPr id="2" name="Group 1"/>
          <p:cNvGrpSpPr/>
          <p:nvPr/>
        </p:nvGrpSpPr>
        <p:grpSpPr>
          <a:xfrm>
            <a:off x="4562594" y="-221434"/>
            <a:ext cx="4581406" cy="5893923"/>
            <a:chOff x="4562594" y="-221434"/>
            <a:chExt cx="4581406" cy="5893923"/>
          </a:xfrm>
        </p:grpSpPr>
        <p:sp>
          <p:nvSpPr>
            <p:cNvPr id="6" name="TextBox 5"/>
            <p:cNvSpPr txBox="1"/>
            <p:nvPr/>
          </p:nvSpPr>
          <p:spPr>
            <a:xfrm>
              <a:off x="4562594" y="-221434"/>
              <a:ext cx="4581406" cy="5893923"/>
            </a:xfrm>
            <a:prstGeom prst="rect">
              <a:avLst/>
            </a:prstGeom>
            <a:solidFill>
              <a:srgbClr val="000000">
                <a:alpha val="48000"/>
              </a:srgbClr>
            </a:solidFill>
          </p:spPr>
          <p:txBody>
            <a:bodyPr wrap="square" rtlCol="0">
              <a:spAutoFit/>
            </a:bodyPr>
            <a:lstStyle/>
            <a:p>
              <a:endParaRPr lang="en-GB" sz="1300" dirty="0" smtClean="0">
                <a:solidFill>
                  <a:schemeClr val="bg1"/>
                </a:solidFill>
                <a:effectLst/>
                <a:latin typeface="Bangla MN"/>
                <a:cs typeface="Bangla MN"/>
              </a:endParaRPr>
            </a:p>
            <a:p>
              <a:endParaRPr lang="en-GB" sz="1300" dirty="0" smtClean="0">
                <a:solidFill>
                  <a:schemeClr val="bg1"/>
                </a:solidFill>
                <a:effectLst/>
                <a:latin typeface="Bangla MN"/>
                <a:cs typeface="Bangla MN"/>
              </a:endParaRPr>
            </a:p>
            <a:p>
              <a:pPr marL="285750" indent="-285750">
                <a:buFont typeface="Wingdings" charset="2"/>
                <a:buChar char="u"/>
              </a:pPr>
              <a:r>
                <a:rPr lang="en-GB" sz="1300" dirty="0" smtClean="0">
                  <a:solidFill>
                    <a:schemeClr val="bg1"/>
                  </a:solidFill>
                  <a:effectLst/>
                  <a:latin typeface="Bangla MN"/>
                  <a:cs typeface="Bangla MN"/>
                </a:rPr>
                <a:t>Tracker shifts</a:t>
              </a:r>
              <a:br>
                <a:rPr lang="en-GB" sz="1300" dirty="0" smtClean="0">
                  <a:solidFill>
                    <a:schemeClr val="bg1"/>
                  </a:solidFill>
                  <a:effectLst/>
                  <a:latin typeface="Bangla MN"/>
                  <a:cs typeface="Bangla MN"/>
                </a:rPr>
              </a:br>
              <a:endParaRPr lang="en-GB" sz="1300" dirty="0" smtClean="0">
                <a:solidFill>
                  <a:schemeClr val="bg1"/>
                </a:solidFill>
                <a:effectLst/>
                <a:latin typeface="Bangla MN"/>
                <a:cs typeface="Bangla MN"/>
              </a:endParaRPr>
            </a:p>
            <a:p>
              <a:pPr marL="285750" indent="-285750">
                <a:buFont typeface="Wingdings" charset="2"/>
                <a:buChar char="u"/>
              </a:pPr>
              <a:r>
                <a:rPr lang="en-GB" sz="1300" dirty="0" smtClean="0">
                  <a:solidFill>
                    <a:schemeClr val="bg1"/>
                  </a:solidFill>
                  <a:effectLst/>
                  <a:latin typeface="Bangla MN"/>
                  <a:cs typeface="Bangla MN"/>
                </a:rPr>
                <a:t>Phenomenology </a:t>
              </a:r>
              <a:r>
                <a:rPr lang="en-GB" sz="1300" dirty="0">
                  <a:solidFill>
                    <a:schemeClr val="bg1"/>
                  </a:solidFill>
                  <a:effectLst/>
                  <a:latin typeface="Bangla MN"/>
                  <a:cs typeface="Bangla MN"/>
                </a:rPr>
                <a:t>study of all top FCNC couplings</a:t>
              </a:r>
            </a:p>
            <a:p>
              <a:pPr marL="285750" indent="-285750">
                <a:buFont typeface="Wingdings" charset="2"/>
                <a:buChar char="u"/>
              </a:pPr>
              <a:r>
                <a:rPr lang="en-GB" sz="1300" dirty="0">
                  <a:solidFill>
                    <a:schemeClr val="bg1"/>
                  </a:solidFill>
                  <a:effectLst/>
                  <a:latin typeface="Bangla MN"/>
                  <a:cs typeface="Bangla MN"/>
                </a:rPr>
                <a:t>Worked on top-Z FCNC analysis at 8 </a:t>
              </a:r>
              <a:r>
                <a:rPr lang="en-GB" sz="1300" dirty="0" smtClean="0">
                  <a:solidFill>
                    <a:schemeClr val="bg1"/>
                  </a:solidFill>
                  <a:effectLst/>
                  <a:latin typeface="Bangla MN"/>
                  <a:cs typeface="Bangla MN"/>
                </a:rPr>
                <a:t>TeV</a:t>
              </a:r>
              <a:br>
                <a:rPr lang="en-GB" sz="1300" dirty="0" smtClean="0">
                  <a:solidFill>
                    <a:schemeClr val="bg1"/>
                  </a:solidFill>
                  <a:effectLst/>
                  <a:latin typeface="Bangla MN"/>
                  <a:cs typeface="Bangla MN"/>
                </a:rPr>
              </a:br>
              <a:endParaRPr lang="en-GB" sz="1300" dirty="0">
                <a:solidFill>
                  <a:schemeClr val="bg1"/>
                </a:solidFill>
                <a:effectLst/>
                <a:latin typeface="Bangla MN"/>
                <a:cs typeface="Bangla MN"/>
              </a:endParaRPr>
            </a:p>
            <a:p>
              <a:pPr marL="285750" indent="-285750">
                <a:buFont typeface="Wingdings" charset="2"/>
                <a:buChar char="u"/>
              </a:pPr>
              <a:r>
                <a:rPr lang="en-GB" sz="1300" dirty="0">
                  <a:solidFill>
                    <a:schemeClr val="bg1"/>
                  </a:solidFill>
                  <a:effectLst/>
                  <a:latin typeface="Bangla MN"/>
                  <a:cs typeface="Bangla MN"/>
                </a:rPr>
                <a:t>Spoken at several conferences </a:t>
              </a:r>
            </a:p>
            <a:p>
              <a:pPr marL="285750" indent="-285750">
                <a:buFont typeface="Wingdings" charset="2"/>
                <a:buChar char="u"/>
              </a:pPr>
              <a:r>
                <a:rPr lang="en-GB" sz="1300" dirty="0">
                  <a:solidFill>
                    <a:schemeClr val="bg1"/>
                  </a:solidFill>
                  <a:effectLst/>
                  <a:latin typeface="Bangla MN"/>
                  <a:cs typeface="Bangla MN"/>
                </a:rPr>
                <a:t>Convenor of the SM/FCNC tZq group that produced two publications</a:t>
              </a:r>
            </a:p>
            <a:p>
              <a:pPr marL="285750" indent="-285750">
                <a:buFont typeface="Wingdings" charset="2"/>
                <a:buChar char="u"/>
              </a:pPr>
              <a:endParaRPr lang="en-GB" sz="1300" dirty="0" smtClean="0">
                <a:solidFill>
                  <a:schemeClr val="bg1"/>
                </a:solidFill>
                <a:effectLst/>
                <a:latin typeface="Bangla MN"/>
                <a:cs typeface="Bangla MN"/>
              </a:endParaRPr>
            </a:p>
            <a:p>
              <a:pPr marL="285750" indent="-285750">
                <a:buFont typeface="Wingdings" charset="2"/>
                <a:buChar char="u"/>
              </a:pPr>
              <a:endParaRPr lang="en-GB" sz="1300" dirty="0">
                <a:solidFill>
                  <a:schemeClr val="bg1"/>
                </a:solidFill>
                <a:effectLst/>
                <a:latin typeface="Bangla MN"/>
                <a:cs typeface="Bangla MN"/>
              </a:endParaRPr>
            </a:p>
            <a:p>
              <a:pPr marL="285750" indent="-285750">
                <a:buFont typeface="Wingdings" charset="2"/>
                <a:buChar char="u"/>
              </a:pPr>
              <a:r>
                <a:rPr lang="en-GB" sz="1300" dirty="0" smtClean="0">
                  <a:solidFill>
                    <a:schemeClr val="bg1"/>
                  </a:solidFill>
                  <a:effectLst/>
                  <a:latin typeface="Bangla MN"/>
                  <a:cs typeface="Bangla MN"/>
                </a:rPr>
                <a:t>Paving the way for</a:t>
              </a:r>
              <a:br>
                <a:rPr lang="en-GB" sz="1300" dirty="0" smtClean="0">
                  <a:solidFill>
                    <a:schemeClr val="bg1"/>
                  </a:solidFill>
                  <a:effectLst/>
                  <a:latin typeface="Bangla MN"/>
                  <a:cs typeface="Bangla MN"/>
                </a:rPr>
              </a:br>
              <a:r>
                <a:rPr lang="en-GB" sz="1300" dirty="0" smtClean="0">
                  <a:solidFill>
                    <a:schemeClr val="bg1"/>
                  </a:solidFill>
                  <a:effectLst/>
                  <a:latin typeface="Bangla MN"/>
                  <a:cs typeface="Bangla MN"/>
                </a:rPr>
                <a:t> tZq FCNC with an EFT approach</a:t>
              </a:r>
            </a:p>
            <a:p>
              <a:pPr marL="285750" indent="-285750">
                <a:buFont typeface="Wingdings" charset="2"/>
                <a:buChar char="u"/>
              </a:pPr>
              <a:r>
                <a:rPr lang="en-GB" sz="1300" dirty="0" smtClean="0">
                  <a:solidFill>
                    <a:schemeClr val="bg1"/>
                  </a:solidFill>
                  <a:effectLst/>
                  <a:latin typeface="Bangla MN"/>
                  <a:cs typeface="Bangla MN"/>
                </a:rPr>
                <a:t>Novel and improved strategy with better handle on NPL background</a:t>
              </a:r>
            </a:p>
            <a:p>
              <a:pPr marL="285750" indent="-285750">
                <a:buFont typeface="Wingdings" charset="2"/>
                <a:buChar char="u"/>
              </a:pPr>
              <a:r>
                <a:rPr lang="en-GB" sz="1300" dirty="0" smtClean="0">
                  <a:solidFill>
                    <a:schemeClr val="bg1"/>
                  </a:solidFill>
                  <a:effectLst/>
                  <a:latin typeface="Bangla MN"/>
                  <a:cs typeface="Bangla MN"/>
                </a:rPr>
                <a:t>Top quark pair and single top FCNC studied together</a:t>
              </a:r>
            </a:p>
            <a:p>
              <a:pPr marL="285750" indent="-285750">
                <a:buFont typeface="Wingdings" charset="2"/>
                <a:buChar char="u"/>
              </a:pPr>
              <a:r>
                <a:rPr lang="en-GB" sz="1300" dirty="0" smtClean="0">
                  <a:solidFill>
                    <a:schemeClr val="bg1"/>
                  </a:solidFill>
                  <a:effectLst/>
                  <a:latin typeface="Bangla MN"/>
                  <a:cs typeface="Bangla MN"/>
                </a:rPr>
                <a:t>Limit is better than the most stringent</a:t>
              </a:r>
              <a:br>
                <a:rPr lang="en-GB" sz="1300" dirty="0" smtClean="0">
                  <a:solidFill>
                    <a:schemeClr val="bg1"/>
                  </a:solidFill>
                  <a:effectLst/>
                  <a:latin typeface="Bangla MN"/>
                  <a:cs typeface="Bangla MN"/>
                </a:rPr>
              </a:br>
              <a:r>
                <a:rPr lang="en-GB" sz="1300" dirty="0" smtClean="0">
                  <a:solidFill>
                    <a:schemeClr val="bg1"/>
                  </a:solidFill>
                  <a:effectLst/>
                  <a:latin typeface="Bangla MN"/>
                  <a:cs typeface="Bangla MN"/>
                </a:rPr>
                <a:t> 8 TeV result</a:t>
              </a:r>
            </a:p>
            <a:p>
              <a:pPr marL="171450" indent="-171450">
                <a:buFont typeface="Wingdings" charset="2"/>
                <a:buChar char="u"/>
              </a:pPr>
              <a:endParaRPr lang="en-GB" sz="1300" dirty="0" smtClean="0">
                <a:solidFill>
                  <a:schemeClr val="bg1"/>
                </a:solidFill>
                <a:effectLst/>
                <a:latin typeface="Bangla MN"/>
                <a:cs typeface="Bangla MN"/>
              </a:endParaRPr>
            </a:p>
            <a:p>
              <a:pPr marL="285750" indent="-285750">
                <a:buFont typeface="Wingdings" charset="2"/>
                <a:buChar char="u"/>
              </a:pPr>
              <a:r>
                <a:rPr lang="en-GB" sz="1300" dirty="0">
                  <a:solidFill>
                    <a:schemeClr val="bg1"/>
                  </a:solidFill>
                  <a:latin typeface="Bangla MN"/>
                  <a:cs typeface="Bangla MN"/>
                </a:rPr>
                <a:t>Analysis performed in the same timeframe as ATLAS</a:t>
              </a:r>
            </a:p>
            <a:p>
              <a:pPr marL="285750" indent="-285750">
                <a:buFont typeface="Wingdings" charset="2"/>
                <a:buChar char="u"/>
              </a:pPr>
              <a:r>
                <a:rPr lang="en-GB" sz="1300" dirty="0" smtClean="0">
                  <a:solidFill>
                    <a:schemeClr val="bg1"/>
                  </a:solidFill>
                  <a:effectLst/>
                  <a:latin typeface="Bangla MN"/>
                  <a:cs typeface="Bangla MN"/>
                </a:rPr>
                <a:t>Expected limits comparable/better with </a:t>
              </a:r>
              <a:r>
                <a:rPr lang="en-GB" sz="1300" dirty="0">
                  <a:solidFill>
                    <a:schemeClr val="bg1"/>
                  </a:solidFill>
                  <a:latin typeface="Bangla MN"/>
                  <a:cs typeface="Bangla MN"/>
                </a:rPr>
                <a:t/>
              </a:r>
              <a:br>
                <a:rPr lang="en-GB" sz="1300" dirty="0">
                  <a:solidFill>
                    <a:schemeClr val="bg1"/>
                  </a:solidFill>
                  <a:latin typeface="Bangla MN"/>
                  <a:cs typeface="Bangla MN"/>
                </a:rPr>
              </a:br>
              <a:r>
                <a:rPr lang="en-GB" sz="1300" dirty="0" smtClean="0">
                  <a:solidFill>
                    <a:schemeClr val="bg1"/>
                  </a:solidFill>
                  <a:effectLst/>
                  <a:latin typeface="Bangla MN"/>
                  <a:cs typeface="Bangla MN"/>
                </a:rPr>
                <a:t>most stringent limit from ATLAS</a:t>
              </a:r>
            </a:p>
            <a:p>
              <a:endParaRPr lang="en-GB" sz="1300" dirty="0">
                <a:solidFill>
                  <a:schemeClr val="bg1"/>
                </a:solidFill>
                <a:effectLst/>
                <a:latin typeface="Bangla MN"/>
                <a:cs typeface="Bangla MN"/>
              </a:endParaRPr>
            </a:p>
            <a:p>
              <a:endParaRPr lang="en-GB" sz="1300" dirty="0" smtClean="0">
                <a:solidFill>
                  <a:schemeClr val="bg1"/>
                </a:solidFill>
                <a:effectLst/>
                <a:latin typeface="Bangla MN"/>
                <a:cs typeface="Bangla MN"/>
              </a:endParaRPr>
            </a:p>
            <a:p>
              <a:endParaRPr lang="en-GB" sz="1300" dirty="0" smtClean="0">
                <a:solidFill>
                  <a:schemeClr val="bg1"/>
                </a:solidFill>
                <a:effectLst/>
                <a:latin typeface="Bangla MN"/>
                <a:cs typeface="Bangla MN"/>
              </a:endParaRPr>
            </a:p>
          </p:txBody>
        </p:sp>
        <p:pic>
          <p:nvPicPr>
            <p:cNvPr id="7" name="Picture 6" descr="15156649072399730-4.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279622">
              <a:off x="8551896" y="854695"/>
              <a:ext cx="502647" cy="463688"/>
            </a:xfrm>
            <a:prstGeom prst="rect">
              <a:avLst/>
            </a:prstGeom>
            <a:noFill/>
          </p:spPr>
        </p:pic>
        <p:pic>
          <p:nvPicPr>
            <p:cNvPr id="8" name="Picture 7" descr="Winner-PNG-Clipart.png"/>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254711" y="3578994"/>
              <a:ext cx="415456" cy="415456"/>
            </a:xfrm>
            <a:prstGeom prst="rect">
              <a:avLst/>
            </a:prstGeom>
          </p:spPr>
        </p:pic>
        <p:pic>
          <p:nvPicPr>
            <p:cNvPr id="10" name="Picture 9" descr="Winner-PNG-Clipart.png"/>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407111" y="4562306"/>
              <a:ext cx="415456" cy="415456"/>
            </a:xfrm>
            <a:prstGeom prst="rect">
              <a:avLst/>
            </a:prstGeom>
          </p:spPr>
        </p:pic>
      </p:grpSp>
    </p:spTree>
    <p:extLst>
      <p:ext uri="{BB962C8B-B14F-4D97-AF65-F5344CB8AC3E}">
        <p14:creationId xmlns:p14="http://schemas.microsoft.com/office/powerpoint/2010/main" val="38167457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5</a:t>
            </a:fld>
            <a:endParaRPr lang="uk-UA" sz="1000">
              <a:solidFill>
                <a:srgbClr val="666666"/>
              </a:solidFill>
              <a:latin typeface="Playfair Display"/>
              <a:ea typeface="Playfair Display"/>
              <a:cs typeface="Playfair Display"/>
              <a:sym typeface="Playfair Display"/>
            </a:endParaRPr>
          </a:p>
        </p:txBody>
      </p:sp>
      <p:pic>
        <p:nvPicPr>
          <p:cNvPr id="4" name="Picture 3" descr="1516624093939716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
            <a:ext cx="9144000" cy="5257800"/>
          </a:xfrm>
          <a:prstGeom prst="rect">
            <a:avLst/>
          </a:prstGeom>
        </p:spPr>
      </p:pic>
      <p:sp>
        <p:nvSpPr>
          <p:cNvPr id="5" name="Rectangle 4"/>
          <p:cNvSpPr/>
          <p:nvPr/>
        </p:nvSpPr>
        <p:spPr>
          <a:xfrm>
            <a:off x="2517481" y="2110085"/>
            <a:ext cx="4109043" cy="923330"/>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nl-BE" sz="5400" b="1" dirty="0" smtClean="0">
                <a:ln w="31550" cmpd="sng">
                  <a:solidFill>
                    <a:srgbClr val="000000"/>
                  </a:solidFill>
                  <a:prstDash val="solid"/>
                </a:ln>
                <a:solidFill>
                  <a:srgbClr val="3366FF"/>
                </a:solidFill>
                <a:effectLst>
                  <a:outerShdw blurRad="50800" dist="40000" dir="5400000" algn="tl" rotWithShape="0">
                    <a:srgbClr val="000000">
                      <a:shade val="5000"/>
                      <a:satMod val="120000"/>
                      <a:alpha val="33000"/>
                    </a:srgbClr>
                  </a:outerShdw>
                </a:effectLst>
              </a:rPr>
              <a:t>PARTICLES</a:t>
            </a:r>
            <a:endParaRPr lang="nl-BE" sz="5400" b="1" dirty="0">
              <a:ln w="31550" cmpd="sng">
                <a:solidFill>
                  <a:srgbClr val="000000"/>
                </a:solidFill>
                <a:prstDash val="solid"/>
              </a:ln>
              <a:solidFill>
                <a:srgbClr val="3366FF"/>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2634992989"/>
      </p:ext>
    </p:extLst>
  </p:cSld>
  <p:clrMapOvr>
    <a:masterClrMapping/>
  </p:clrMapOvr>
  <p:transition xmlns:p14="http://schemas.microsoft.com/office/powerpoint/2010/mai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5165308346655709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6042"/>
            <a:ext cx="7646124" cy="2889280"/>
          </a:xfrm>
          <a:prstGeom prst="rect">
            <a:avLst/>
          </a:prstGeom>
        </p:spPr>
      </p:pic>
      <p:sp>
        <p:nvSpPr>
          <p:cNvPr id="5" name="TextBox 4"/>
          <p:cNvSpPr txBox="1"/>
          <p:nvPr/>
        </p:nvSpPr>
        <p:spPr>
          <a:xfrm>
            <a:off x="1967913" y="279930"/>
            <a:ext cx="2724054" cy="307777"/>
          </a:xfrm>
          <a:prstGeom prst="rect">
            <a:avLst/>
          </a:prstGeom>
          <a:noFill/>
        </p:spPr>
        <p:txBody>
          <a:bodyPr wrap="square" rtlCol="0">
            <a:spAutoFit/>
          </a:bodyPr>
          <a:lstStyle/>
          <a:p>
            <a:r>
              <a:rPr lang="en-GB" dirty="0" smtClean="0">
                <a:latin typeface="Bangla MN"/>
                <a:cs typeface="Bangla MN"/>
              </a:rPr>
              <a:t>Protons consist of quarks</a:t>
            </a:r>
            <a:endParaRPr lang="en-GB" dirty="0">
              <a:latin typeface="Bangla MN"/>
              <a:cs typeface="Bangla MN"/>
            </a:endParaRPr>
          </a:p>
        </p:txBody>
      </p:sp>
      <p:sp>
        <p:nvSpPr>
          <p:cNvPr id="8" name="Rectangle 7"/>
          <p:cNvSpPr/>
          <p:nvPr/>
        </p:nvSpPr>
        <p:spPr>
          <a:xfrm>
            <a:off x="498593" y="126042"/>
            <a:ext cx="1100666" cy="7958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7" name="Picture 6" descr="151653083466557090.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05" y="28221"/>
            <a:ext cx="827851" cy="1500815"/>
          </a:xfrm>
          <a:prstGeom prst="rect">
            <a:avLst/>
          </a:prstGeom>
        </p:spPr>
      </p:pic>
      <p:pic>
        <p:nvPicPr>
          <p:cNvPr id="19" name="Picture 8" descr="E:\fppt\template\arrows\arrow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856569" flipV="1">
            <a:off x="6707540" y="1713496"/>
            <a:ext cx="810353" cy="69987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flipV="1">
            <a:off x="5371630" y="508000"/>
            <a:ext cx="150518" cy="41392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221111" y="279930"/>
            <a:ext cx="1025408" cy="307777"/>
          </a:xfrm>
          <a:prstGeom prst="rect">
            <a:avLst/>
          </a:prstGeom>
          <a:noFill/>
        </p:spPr>
        <p:txBody>
          <a:bodyPr wrap="square" rtlCol="0">
            <a:spAutoFit/>
          </a:bodyPr>
          <a:lstStyle/>
          <a:p>
            <a:r>
              <a:rPr lang="en-GB" dirty="0" smtClean="0"/>
              <a:t>electrons</a:t>
            </a:r>
            <a:endParaRPr lang="en-GB" dirty="0"/>
          </a:p>
        </p:txBody>
      </p:sp>
      <p:sp>
        <p:nvSpPr>
          <p:cNvPr id="21" name="TextBox 20"/>
          <p:cNvSpPr txBox="1"/>
          <p:nvPr/>
        </p:nvSpPr>
        <p:spPr>
          <a:xfrm>
            <a:off x="5835985" y="4382566"/>
            <a:ext cx="1066256" cy="523220"/>
          </a:xfrm>
          <a:prstGeom prst="rect">
            <a:avLst/>
          </a:prstGeom>
          <a:noFill/>
          <a:ln>
            <a:noFill/>
          </a:ln>
        </p:spPr>
        <p:txBody>
          <a:bodyPr wrap="square" rtlCol="0">
            <a:spAutoFit/>
          </a:bodyPr>
          <a:lstStyle/>
          <a:p>
            <a:pPr algn="ctr"/>
            <a:r>
              <a:rPr lang="en-GB" dirty="0" smtClean="0">
                <a:solidFill>
                  <a:schemeClr val="accent5">
                    <a:lumMod val="75000"/>
                  </a:schemeClr>
                </a:solidFill>
              </a:rPr>
              <a:t>electron</a:t>
            </a:r>
          </a:p>
          <a:p>
            <a:pPr algn="ctr"/>
            <a:r>
              <a:rPr lang="en-GB" dirty="0" smtClean="0">
                <a:solidFill>
                  <a:schemeClr val="accent5">
                    <a:lumMod val="75000"/>
                  </a:schemeClr>
                </a:solidFill>
              </a:rPr>
              <a:t>neutrino</a:t>
            </a:r>
            <a:endParaRPr lang="en-GB" dirty="0">
              <a:solidFill>
                <a:schemeClr val="accent5">
                  <a:lumMod val="75000"/>
                </a:schemeClr>
              </a:solidFill>
            </a:endParaRPr>
          </a:p>
        </p:txBody>
      </p:sp>
      <p:pic>
        <p:nvPicPr>
          <p:cNvPr id="22" name="Picture 21" descr="151653083466557090-2.png"/>
          <p:cNvPicPr>
            <a:picLocks noChangeAspect="1"/>
          </p:cNvPicPr>
          <p:nvPr/>
        </p:nvPicPr>
        <p:blipFill rotWithShape="1">
          <a:blip r:embed="rId5">
            <a:extLst>
              <a:ext uri="{28A0092B-C50C-407E-A947-70E740481C1C}">
                <a14:useLocalDpi xmlns:a14="http://schemas.microsoft.com/office/drawing/2010/main" val="0"/>
              </a:ext>
            </a:extLst>
          </a:blip>
          <a:srcRect l="22375" r="50629" b="63908"/>
          <a:stretch/>
        </p:blipFill>
        <p:spPr>
          <a:xfrm>
            <a:off x="7373848" y="2788942"/>
            <a:ext cx="1056747" cy="795981"/>
          </a:xfrm>
          <a:prstGeom prst="rect">
            <a:avLst/>
          </a:prstGeom>
        </p:spPr>
      </p:pic>
      <p:pic>
        <p:nvPicPr>
          <p:cNvPr id="23" name="Picture 22" descr="151653083466557090-2.png"/>
          <p:cNvPicPr>
            <a:picLocks noChangeAspect="1"/>
          </p:cNvPicPr>
          <p:nvPr/>
        </p:nvPicPr>
        <p:blipFill rotWithShape="1">
          <a:blip r:embed="rId5">
            <a:extLst>
              <a:ext uri="{28A0092B-C50C-407E-A947-70E740481C1C}">
                <a14:useLocalDpi xmlns:a14="http://schemas.microsoft.com/office/drawing/2010/main" val="0"/>
              </a:ext>
            </a:extLst>
          </a:blip>
          <a:srcRect l="50000" r="16352" b="69034"/>
          <a:stretch/>
        </p:blipFill>
        <p:spPr>
          <a:xfrm>
            <a:off x="7373848" y="3939876"/>
            <a:ext cx="1216659" cy="630838"/>
          </a:xfrm>
          <a:prstGeom prst="rect">
            <a:avLst/>
          </a:prstGeom>
        </p:spPr>
      </p:pic>
      <p:pic>
        <p:nvPicPr>
          <p:cNvPr id="25" name="Picture 24" descr="151653083466557090-3.png"/>
          <p:cNvPicPr>
            <a:picLocks noChangeAspect="1"/>
          </p:cNvPicPr>
          <p:nvPr/>
        </p:nvPicPr>
        <p:blipFill rotWithShape="1">
          <a:blip r:embed="rId6">
            <a:extLst>
              <a:ext uri="{28A0092B-C50C-407E-A947-70E740481C1C}">
                <a14:useLocalDpi xmlns:a14="http://schemas.microsoft.com/office/drawing/2010/main" val="0"/>
              </a:ext>
            </a:extLst>
          </a:blip>
          <a:srcRect r="63939"/>
          <a:stretch/>
        </p:blipFill>
        <p:spPr>
          <a:xfrm>
            <a:off x="5835985" y="2802910"/>
            <a:ext cx="1035531" cy="874806"/>
          </a:xfrm>
          <a:prstGeom prst="rect">
            <a:avLst/>
          </a:prstGeom>
        </p:spPr>
      </p:pic>
      <p:pic>
        <p:nvPicPr>
          <p:cNvPr id="26" name="Picture 25" descr="151653083466557090-3.png"/>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1500"/>
                    </a14:imgEffect>
                  </a14:imgLayer>
                </a14:imgProps>
              </a:ext>
              <a:ext uri="{28A0092B-C50C-407E-A947-70E740481C1C}">
                <a14:useLocalDpi xmlns:a14="http://schemas.microsoft.com/office/drawing/2010/main" val="0"/>
              </a:ext>
            </a:extLst>
          </a:blip>
          <a:srcRect r="64854"/>
          <a:stretch/>
        </p:blipFill>
        <p:spPr>
          <a:xfrm>
            <a:off x="5895433" y="3748585"/>
            <a:ext cx="812139" cy="822129"/>
          </a:xfrm>
          <a:prstGeom prst="rect">
            <a:avLst/>
          </a:prstGeom>
        </p:spPr>
      </p:pic>
      <p:sp>
        <p:nvSpPr>
          <p:cNvPr id="27" name="TextBox 26"/>
          <p:cNvSpPr txBox="1"/>
          <p:nvPr/>
        </p:nvSpPr>
        <p:spPr>
          <a:xfrm>
            <a:off x="5805260" y="3368130"/>
            <a:ext cx="1066256" cy="307777"/>
          </a:xfrm>
          <a:prstGeom prst="rect">
            <a:avLst/>
          </a:prstGeom>
          <a:noFill/>
          <a:ln>
            <a:noFill/>
          </a:ln>
        </p:spPr>
        <p:txBody>
          <a:bodyPr wrap="square" rtlCol="0">
            <a:spAutoFit/>
          </a:bodyPr>
          <a:lstStyle/>
          <a:p>
            <a:pPr algn="ctr"/>
            <a:r>
              <a:rPr lang="en-GB" dirty="0" smtClean="0">
                <a:solidFill>
                  <a:srgbClr val="FF0000"/>
                </a:solidFill>
              </a:rPr>
              <a:t>electron</a:t>
            </a:r>
            <a:endParaRPr lang="en-GB" dirty="0">
              <a:solidFill>
                <a:srgbClr val="FF0000"/>
              </a:solidFill>
            </a:endParaRPr>
          </a:p>
        </p:txBody>
      </p:sp>
      <p:sp>
        <p:nvSpPr>
          <p:cNvPr id="28" name="TextBox 27"/>
          <p:cNvSpPr txBox="1"/>
          <p:nvPr/>
        </p:nvSpPr>
        <p:spPr>
          <a:xfrm>
            <a:off x="6031938" y="2490784"/>
            <a:ext cx="775458" cy="307777"/>
          </a:xfrm>
          <a:prstGeom prst="rect">
            <a:avLst/>
          </a:prstGeom>
          <a:solidFill>
            <a:schemeClr val="accent2">
              <a:lumMod val="75000"/>
            </a:schemeClr>
          </a:solidFill>
          <a:ln w="28575" cmpd="sng">
            <a:solidFill>
              <a:schemeClr val="accent2">
                <a:lumMod val="50000"/>
              </a:schemeClr>
            </a:solidFill>
          </a:ln>
        </p:spPr>
        <p:txBody>
          <a:bodyPr wrap="square" rtlCol="0">
            <a:spAutoFit/>
          </a:bodyPr>
          <a:lstStyle/>
          <a:p>
            <a:pPr algn="ctr"/>
            <a:r>
              <a:rPr lang="en-GB" b="1" dirty="0" smtClean="0">
                <a:solidFill>
                  <a:schemeClr val="bg1"/>
                </a:solidFill>
              </a:rPr>
              <a:t>GEN 1</a:t>
            </a:r>
            <a:endParaRPr lang="en-GB" b="1" dirty="0">
              <a:solidFill>
                <a:schemeClr val="bg1"/>
              </a:solidFill>
            </a:endParaRPr>
          </a:p>
        </p:txBody>
      </p:sp>
      <p:sp>
        <p:nvSpPr>
          <p:cNvPr id="20" name="Oval 19"/>
          <p:cNvSpPr/>
          <p:nvPr/>
        </p:nvSpPr>
        <p:spPr>
          <a:xfrm>
            <a:off x="6616936" y="536221"/>
            <a:ext cx="322933" cy="2540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u</a:t>
            </a:r>
            <a:endParaRPr lang="en-GB" dirty="0"/>
          </a:p>
        </p:txBody>
      </p:sp>
      <p:sp>
        <p:nvSpPr>
          <p:cNvPr id="29" name="Oval 28"/>
          <p:cNvSpPr/>
          <p:nvPr/>
        </p:nvSpPr>
        <p:spPr>
          <a:xfrm>
            <a:off x="7069729" y="559484"/>
            <a:ext cx="322933" cy="2540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u</a:t>
            </a:r>
            <a:endParaRPr lang="en-GB" dirty="0"/>
          </a:p>
        </p:txBody>
      </p:sp>
      <p:sp>
        <p:nvSpPr>
          <p:cNvPr id="30" name="Oval 29"/>
          <p:cNvSpPr/>
          <p:nvPr/>
        </p:nvSpPr>
        <p:spPr>
          <a:xfrm>
            <a:off x="6807396" y="921926"/>
            <a:ext cx="322933" cy="254000"/>
          </a:xfrm>
          <a:prstGeom prst="ellipse">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d</a:t>
            </a:r>
          </a:p>
        </p:txBody>
      </p:sp>
      <p:sp>
        <p:nvSpPr>
          <p:cNvPr id="31" name="TextBox 30"/>
          <p:cNvSpPr txBox="1"/>
          <p:nvPr/>
        </p:nvSpPr>
        <p:spPr>
          <a:xfrm>
            <a:off x="423333" y="3759233"/>
            <a:ext cx="4619037" cy="830997"/>
          </a:xfrm>
          <a:prstGeom prst="rect">
            <a:avLst/>
          </a:prstGeom>
          <a:noFill/>
        </p:spPr>
        <p:txBody>
          <a:bodyPr wrap="square" rtlCol="0">
            <a:spAutoFit/>
          </a:bodyPr>
          <a:lstStyle/>
          <a:p>
            <a:r>
              <a:rPr lang="en-GB" sz="2400" b="1" dirty="0" smtClean="0">
                <a:latin typeface="Bangla MN"/>
                <a:cs typeface="Bangla MN"/>
              </a:rPr>
              <a:t>What are the fundamental particles? </a:t>
            </a:r>
            <a:endParaRPr lang="en-GB" sz="2400" b="1" dirty="0">
              <a:latin typeface="Bangla MN"/>
              <a:cs typeface="Bangla MN"/>
            </a:endParaRPr>
          </a:p>
        </p:txBody>
      </p:sp>
    </p:spTree>
    <p:extLst>
      <p:ext uri="{BB962C8B-B14F-4D97-AF65-F5344CB8AC3E}">
        <p14:creationId xmlns:p14="http://schemas.microsoft.com/office/powerpoint/2010/main" val="181970834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7</a:t>
            </a:fld>
            <a:endParaRPr lang="uk-UA" sz="1000">
              <a:solidFill>
                <a:srgbClr val="666666"/>
              </a:solidFill>
              <a:latin typeface="Playfair Display"/>
              <a:ea typeface="Playfair Display"/>
              <a:cs typeface="Playfair Display"/>
              <a:sym typeface="Playfair Display"/>
            </a:endParaRPr>
          </a:p>
        </p:txBody>
      </p:sp>
      <p:sp>
        <p:nvSpPr>
          <p:cNvPr id="5" name="TextBox 4"/>
          <p:cNvSpPr txBox="1"/>
          <p:nvPr/>
        </p:nvSpPr>
        <p:spPr>
          <a:xfrm>
            <a:off x="1463050" y="199567"/>
            <a:ext cx="3748654" cy="523220"/>
          </a:xfrm>
          <a:prstGeom prst="rect">
            <a:avLst/>
          </a:prstGeom>
          <a:solidFill>
            <a:schemeClr val="accent2">
              <a:lumMod val="75000"/>
            </a:schemeClr>
          </a:solidFill>
        </p:spPr>
        <p:txBody>
          <a:bodyPr wrap="square" rtlCol="0">
            <a:spAutoFit/>
          </a:bodyPr>
          <a:lstStyle/>
          <a:p>
            <a:pPr algn="ctr"/>
            <a:r>
              <a:rPr lang="en-GB" dirty="0" smtClean="0">
                <a:solidFill>
                  <a:schemeClr val="bg1"/>
                </a:solidFill>
                <a:latin typeface="Bangla MN"/>
                <a:cs typeface="Bangla MN"/>
              </a:rPr>
              <a:t>FERMIONS</a:t>
            </a:r>
          </a:p>
          <a:p>
            <a:pPr algn="ctr"/>
            <a:endParaRPr lang="en-GB" dirty="0">
              <a:solidFill>
                <a:schemeClr val="bg1"/>
              </a:solidFill>
              <a:latin typeface="Bangla MN"/>
              <a:cs typeface="Bangla MN"/>
            </a:endParaRPr>
          </a:p>
        </p:txBody>
      </p:sp>
      <p:sp>
        <p:nvSpPr>
          <p:cNvPr id="6" name="TextBox 5"/>
          <p:cNvSpPr txBox="1"/>
          <p:nvPr/>
        </p:nvSpPr>
        <p:spPr>
          <a:xfrm>
            <a:off x="691046" y="926113"/>
            <a:ext cx="368049" cy="1655193"/>
          </a:xfrm>
          <a:prstGeom prst="rect">
            <a:avLst/>
          </a:prstGeom>
          <a:solidFill>
            <a:schemeClr val="accent6">
              <a:lumMod val="60000"/>
              <a:lumOff val="40000"/>
            </a:schemeClr>
          </a:solidFill>
        </p:spPr>
        <p:txBody>
          <a:bodyPr vert="wordArtVert" wrap="square" rtlCol="0">
            <a:spAutoFit/>
          </a:bodyPr>
          <a:lstStyle/>
          <a:p>
            <a:pPr algn="dist">
              <a:lnSpc>
                <a:spcPct val="110000"/>
              </a:lnSpc>
            </a:pPr>
            <a:r>
              <a:rPr lang="en-GB" sz="1100" b="1" spc="-300" dirty="0" smtClean="0">
                <a:solidFill>
                  <a:schemeClr val="bg1"/>
                </a:solidFill>
                <a:latin typeface="Bangla MN"/>
                <a:cs typeface="Bangla MN"/>
              </a:rPr>
              <a:t>QUARKS</a:t>
            </a:r>
            <a:endParaRPr lang="en-GB" sz="1100" b="1" spc="-300" dirty="0">
              <a:solidFill>
                <a:schemeClr val="bg1"/>
              </a:solidFill>
              <a:latin typeface="Bangla MN"/>
              <a:cs typeface="Bangla MN"/>
            </a:endParaRPr>
          </a:p>
        </p:txBody>
      </p:sp>
      <p:sp>
        <p:nvSpPr>
          <p:cNvPr id="7" name="TextBox 6"/>
          <p:cNvSpPr txBox="1"/>
          <p:nvPr/>
        </p:nvSpPr>
        <p:spPr>
          <a:xfrm>
            <a:off x="691046" y="2769983"/>
            <a:ext cx="368049" cy="2017868"/>
          </a:xfrm>
          <a:prstGeom prst="rect">
            <a:avLst/>
          </a:prstGeom>
          <a:solidFill>
            <a:schemeClr val="accent1">
              <a:lumMod val="75000"/>
            </a:schemeClr>
          </a:solidFill>
        </p:spPr>
        <p:txBody>
          <a:bodyPr vert="wordArtVert" wrap="square" rtlCol="0">
            <a:spAutoFit/>
          </a:bodyPr>
          <a:lstStyle/>
          <a:p>
            <a:pPr algn="dist">
              <a:lnSpc>
                <a:spcPct val="110000"/>
              </a:lnSpc>
            </a:pPr>
            <a:r>
              <a:rPr lang="en-GB" sz="1100" b="1" spc="-300" dirty="0" smtClean="0">
                <a:solidFill>
                  <a:schemeClr val="bg1"/>
                </a:solidFill>
                <a:latin typeface="Bangla MN"/>
                <a:cs typeface="Bangla MN"/>
              </a:rPr>
              <a:t>LEPTONS</a:t>
            </a:r>
            <a:endParaRPr lang="en-GB" sz="1100" b="1" spc="-300" dirty="0">
              <a:solidFill>
                <a:schemeClr val="bg1"/>
              </a:solidFill>
              <a:latin typeface="Bangla MN"/>
              <a:cs typeface="Bangla MN"/>
            </a:endParaRPr>
          </a:p>
        </p:txBody>
      </p:sp>
      <p:sp>
        <p:nvSpPr>
          <p:cNvPr id="8" name="TextBox 7"/>
          <p:cNvSpPr txBox="1"/>
          <p:nvPr/>
        </p:nvSpPr>
        <p:spPr>
          <a:xfrm>
            <a:off x="5463324" y="182748"/>
            <a:ext cx="1248902" cy="523220"/>
          </a:xfrm>
          <a:prstGeom prst="rect">
            <a:avLst/>
          </a:prstGeom>
          <a:solidFill>
            <a:schemeClr val="accent2">
              <a:lumMod val="75000"/>
            </a:schemeClr>
          </a:solidFill>
        </p:spPr>
        <p:txBody>
          <a:bodyPr wrap="square" rtlCol="0">
            <a:spAutoFit/>
          </a:bodyPr>
          <a:lstStyle/>
          <a:p>
            <a:pPr algn="ctr"/>
            <a:r>
              <a:rPr lang="en-GB" dirty="0" smtClean="0">
                <a:solidFill>
                  <a:schemeClr val="bg1"/>
                </a:solidFill>
                <a:latin typeface="Bangla MN"/>
                <a:cs typeface="Bangla MN"/>
              </a:rPr>
              <a:t>GAUGE</a:t>
            </a:r>
          </a:p>
          <a:p>
            <a:pPr algn="ctr"/>
            <a:r>
              <a:rPr lang="en-GB" dirty="0" smtClean="0">
                <a:solidFill>
                  <a:schemeClr val="bg1"/>
                </a:solidFill>
                <a:latin typeface="Bangla MN"/>
                <a:cs typeface="Bangla MN"/>
              </a:rPr>
              <a:t>BOSONS</a:t>
            </a:r>
            <a:endParaRPr lang="en-GB" dirty="0">
              <a:solidFill>
                <a:schemeClr val="bg1"/>
              </a:solidFill>
              <a:latin typeface="Bangla MN"/>
              <a:cs typeface="Bangla MN"/>
            </a:endParaRPr>
          </a:p>
        </p:txBody>
      </p:sp>
      <p:sp>
        <p:nvSpPr>
          <p:cNvPr id="41" name="TextBox 40"/>
          <p:cNvSpPr txBox="1"/>
          <p:nvPr/>
        </p:nvSpPr>
        <p:spPr>
          <a:xfrm>
            <a:off x="1710945" y="4230178"/>
            <a:ext cx="1066256" cy="430887"/>
          </a:xfrm>
          <a:prstGeom prst="rect">
            <a:avLst/>
          </a:prstGeom>
          <a:noFill/>
          <a:ln>
            <a:noFill/>
          </a:ln>
        </p:spPr>
        <p:txBody>
          <a:bodyPr wrap="square" rtlCol="0">
            <a:spAutoFit/>
          </a:bodyPr>
          <a:lstStyle/>
          <a:p>
            <a:pPr algn="ctr"/>
            <a:r>
              <a:rPr lang="en-GB" sz="1100" dirty="0" smtClean="0">
                <a:solidFill>
                  <a:schemeClr val="accent5">
                    <a:lumMod val="75000"/>
                  </a:schemeClr>
                </a:solidFill>
                <a:latin typeface="Bangla MN"/>
                <a:cs typeface="Bangla MN"/>
              </a:rPr>
              <a:t>electron</a:t>
            </a:r>
          </a:p>
          <a:p>
            <a:pPr algn="ctr"/>
            <a:r>
              <a:rPr lang="en-GB" sz="1100" dirty="0" smtClean="0">
                <a:solidFill>
                  <a:schemeClr val="accent5">
                    <a:lumMod val="75000"/>
                  </a:schemeClr>
                </a:solidFill>
                <a:latin typeface="Bangla MN"/>
                <a:cs typeface="Bangla MN"/>
              </a:rPr>
              <a:t>neutrino</a:t>
            </a:r>
            <a:endParaRPr lang="en-GB" sz="1100" dirty="0">
              <a:solidFill>
                <a:schemeClr val="accent5">
                  <a:lumMod val="75000"/>
                </a:schemeClr>
              </a:solidFill>
              <a:latin typeface="Bangla MN"/>
              <a:cs typeface="Bangla MN"/>
            </a:endParaRPr>
          </a:p>
        </p:txBody>
      </p:sp>
      <p:sp>
        <p:nvSpPr>
          <p:cNvPr id="39" name="TextBox 38"/>
          <p:cNvSpPr txBox="1"/>
          <p:nvPr/>
        </p:nvSpPr>
        <p:spPr>
          <a:xfrm>
            <a:off x="2914722" y="4261476"/>
            <a:ext cx="1066256" cy="430887"/>
          </a:xfrm>
          <a:prstGeom prst="rect">
            <a:avLst/>
          </a:prstGeom>
          <a:noFill/>
          <a:ln>
            <a:noFill/>
          </a:ln>
        </p:spPr>
        <p:txBody>
          <a:bodyPr wrap="square" rtlCol="0">
            <a:spAutoFit/>
          </a:bodyPr>
          <a:lstStyle/>
          <a:p>
            <a:pPr algn="ctr"/>
            <a:r>
              <a:rPr lang="en-GB" sz="1100" dirty="0" smtClean="0">
                <a:solidFill>
                  <a:srgbClr val="0000FF"/>
                </a:solidFill>
                <a:latin typeface="Bangla MN"/>
                <a:cs typeface="Bangla MN"/>
              </a:rPr>
              <a:t>muon</a:t>
            </a:r>
          </a:p>
          <a:p>
            <a:pPr algn="ctr"/>
            <a:r>
              <a:rPr lang="en-GB" sz="1100" dirty="0" smtClean="0">
                <a:solidFill>
                  <a:srgbClr val="0000FF"/>
                </a:solidFill>
                <a:latin typeface="Bangla MN"/>
                <a:cs typeface="Bangla MN"/>
              </a:rPr>
              <a:t>neutrino</a:t>
            </a:r>
            <a:endParaRPr lang="en-GB" sz="1100" dirty="0">
              <a:solidFill>
                <a:srgbClr val="0000FF"/>
              </a:solidFill>
              <a:latin typeface="Bangla MN"/>
              <a:cs typeface="Bangla MN"/>
            </a:endParaRPr>
          </a:p>
        </p:txBody>
      </p:sp>
      <p:sp>
        <p:nvSpPr>
          <p:cNvPr id="37" name="TextBox 36"/>
          <p:cNvSpPr txBox="1"/>
          <p:nvPr/>
        </p:nvSpPr>
        <p:spPr>
          <a:xfrm>
            <a:off x="3980978" y="4206498"/>
            <a:ext cx="1066256" cy="430887"/>
          </a:xfrm>
          <a:prstGeom prst="rect">
            <a:avLst/>
          </a:prstGeom>
          <a:noFill/>
          <a:ln>
            <a:noFill/>
          </a:ln>
        </p:spPr>
        <p:txBody>
          <a:bodyPr wrap="square" rtlCol="0">
            <a:spAutoFit/>
          </a:bodyPr>
          <a:lstStyle/>
          <a:p>
            <a:pPr algn="ctr"/>
            <a:r>
              <a:rPr lang="en-GB" sz="1100" dirty="0" smtClean="0">
                <a:solidFill>
                  <a:srgbClr val="00B4D9"/>
                </a:solidFill>
                <a:latin typeface="Bangla MN"/>
                <a:cs typeface="Bangla MN"/>
              </a:rPr>
              <a:t>tau</a:t>
            </a:r>
          </a:p>
          <a:p>
            <a:pPr algn="ctr"/>
            <a:r>
              <a:rPr lang="en-GB" sz="1100" dirty="0" smtClean="0">
                <a:solidFill>
                  <a:srgbClr val="00B4D9"/>
                </a:solidFill>
                <a:latin typeface="Bangla MN"/>
                <a:cs typeface="Bangla MN"/>
              </a:rPr>
              <a:t>neutrino</a:t>
            </a:r>
            <a:endParaRPr lang="en-GB" sz="1100" dirty="0">
              <a:solidFill>
                <a:srgbClr val="00B4D9"/>
              </a:solidFill>
              <a:latin typeface="Bangla MN"/>
              <a:cs typeface="Bangla MN"/>
            </a:endParaRPr>
          </a:p>
        </p:txBody>
      </p:sp>
      <p:sp>
        <p:nvSpPr>
          <p:cNvPr id="35" name="TextBox 34"/>
          <p:cNvSpPr txBox="1"/>
          <p:nvPr/>
        </p:nvSpPr>
        <p:spPr>
          <a:xfrm>
            <a:off x="5684954" y="1523143"/>
            <a:ext cx="808308" cy="261610"/>
          </a:xfrm>
          <a:prstGeom prst="rect">
            <a:avLst/>
          </a:prstGeom>
          <a:noFill/>
        </p:spPr>
        <p:txBody>
          <a:bodyPr wrap="square" rtlCol="0">
            <a:spAutoFit/>
          </a:bodyPr>
          <a:lstStyle/>
          <a:p>
            <a:pPr algn="ctr"/>
            <a:r>
              <a:rPr lang="en-GB" sz="1100" dirty="0" smtClean="0">
                <a:solidFill>
                  <a:schemeClr val="accent2"/>
                </a:solidFill>
                <a:latin typeface="Bangla MN"/>
                <a:cs typeface="Bangla MN"/>
              </a:rPr>
              <a:t>gluon</a:t>
            </a:r>
            <a:endParaRPr lang="en-GB" sz="1100" dirty="0">
              <a:solidFill>
                <a:schemeClr val="accent2"/>
              </a:solidFill>
              <a:latin typeface="Bangla MN"/>
              <a:cs typeface="Bangla MN"/>
            </a:endParaRPr>
          </a:p>
        </p:txBody>
      </p:sp>
      <p:sp>
        <p:nvSpPr>
          <p:cNvPr id="33" name="TextBox 32"/>
          <p:cNvSpPr txBox="1"/>
          <p:nvPr/>
        </p:nvSpPr>
        <p:spPr>
          <a:xfrm>
            <a:off x="5684954" y="2478200"/>
            <a:ext cx="808308" cy="261610"/>
          </a:xfrm>
          <a:prstGeom prst="rect">
            <a:avLst/>
          </a:prstGeom>
          <a:noFill/>
        </p:spPr>
        <p:txBody>
          <a:bodyPr wrap="square" rtlCol="0">
            <a:spAutoFit/>
          </a:bodyPr>
          <a:lstStyle/>
          <a:p>
            <a:pPr algn="ctr"/>
            <a:r>
              <a:rPr lang="en-GB" sz="1100" dirty="0" smtClean="0">
                <a:solidFill>
                  <a:schemeClr val="accent5"/>
                </a:solidFill>
                <a:latin typeface="Bangla MN"/>
                <a:cs typeface="Bangla MN"/>
              </a:rPr>
              <a:t>photon</a:t>
            </a:r>
            <a:endParaRPr lang="en-GB" sz="1100" dirty="0">
              <a:solidFill>
                <a:schemeClr val="accent5"/>
              </a:solidFill>
              <a:latin typeface="Bangla MN"/>
              <a:cs typeface="Bangla MN"/>
            </a:endParaRPr>
          </a:p>
        </p:txBody>
      </p:sp>
      <p:sp>
        <p:nvSpPr>
          <p:cNvPr id="31" name="TextBox 30"/>
          <p:cNvSpPr txBox="1"/>
          <p:nvPr/>
        </p:nvSpPr>
        <p:spPr>
          <a:xfrm>
            <a:off x="5582705" y="3599003"/>
            <a:ext cx="944164" cy="261610"/>
          </a:xfrm>
          <a:prstGeom prst="rect">
            <a:avLst/>
          </a:prstGeom>
          <a:noFill/>
        </p:spPr>
        <p:txBody>
          <a:bodyPr wrap="square" rtlCol="0">
            <a:spAutoFit/>
          </a:bodyPr>
          <a:lstStyle/>
          <a:p>
            <a:pPr algn="ctr"/>
            <a:r>
              <a:rPr lang="en-GB" sz="1100" dirty="0" smtClean="0">
                <a:solidFill>
                  <a:srgbClr val="FF0000"/>
                </a:solidFill>
                <a:latin typeface="Bangla MN"/>
                <a:cs typeface="Bangla MN"/>
              </a:rPr>
              <a:t>Z boson</a:t>
            </a:r>
            <a:endParaRPr lang="en-GB" sz="1100" dirty="0">
              <a:solidFill>
                <a:srgbClr val="FF0000"/>
              </a:solidFill>
              <a:latin typeface="Bangla MN"/>
              <a:cs typeface="Bangla MN"/>
            </a:endParaRPr>
          </a:p>
        </p:txBody>
      </p:sp>
      <p:sp>
        <p:nvSpPr>
          <p:cNvPr id="29" name="TextBox 28"/>
          <p:cNvSpPr txBox="1"/>
          <p:nvPr/>
        </p:nvSpPr>
        <p:spPr>
          <a:xfrm>
            <a:off x="5465475" y="4633962"/>
            <a:ext cx="1108705" cy="261610"/>
          </a:xfrm>
          <a:prstGeom prst="rect">
            <a:avLst/>
          </a:prstGeom>
          <a:noFill/>
        </p:spPr>
        <p:txBody>
          <a:bodyPr wrap="square" rtlCol="0">
            <a:spAutoFit/>
          </a:bodyPr>
          <a:lstStyle/>
          <a:p>
            <a:pPr algn="ctr"/>
            <a:r>
              <a:rPr lang="en-GB" sz="1100" dirty="0" smtClean="0">
                <a:solidFill>
                  <a:schemeClr val="accent3"/>
                </a:solidFill>
                <a:latin typeface="Bangla MN"/>
                <a:cs typeface="Bangla MN"/>
              </a:rPr>
              <a:t>W boson</a:t>
            </a:r>
            <a:endParaRPr lang="en-GB" sz="1100" dirty="0">
              <a:solidFill>
                <a:schemeClr val="accent3"/>
              </a:solidFill>
              <a:latin typeface="Bangla MN"/>
              <a:cs typeface="Bangla MN"/>
            </a:endParaRPr>
          </a:p>
        </p:txBody>
      </p:sp>
      <p:sp>
        <p:nvSpPr>
          <p:cNvPr id="27" name="TextBox 26"/>
          <p:cNvSpPr txBox="1"/>
          <p:nvPr/>
        </p:nvSpPr>
        <p:spPr>
          <a:xfrm>
            <a:off x="7333114" y="1886431"/>
            <a:ext cx="979480" cy="261610"/>
          </a:xfrm>
          <a:prstGeom prst="rect">
            <a:avLst/>
          </a:prstGeom>
          <a:noFill/>
        </p:spPr>
        <p:txBody>
          <a:bodyPr wrap="square" rtlCol="0">
            <a:spAutoFit/>
          </a:bodyPr>
          <a:lstStyle/>
          <a:p>
            <a:pPr algn="ctr"/>
            <a:r>
              <a:rPr lang="en-GB" sz="1100" dirty="0" smtClean="0">
                <a:solidFill>
                  <a:schemeClr val="bg2"/>
                </a:solidFill>
                <a:latin typeface="Bangla MN"/>
                <a:cs typeface="Bangla MN"/>
              </a:rPr>
              <a:t>Higgs</a:t>
            </a:r>
            <a:endParaRPr lang="en-GB" sz="1100" dirty="0">
              <a:solidFill>
                <a:schemeClr val="bg2"/>
              </a:solidFill>
              <a:latin typeface="Bangla MN"/>
              <a:cs typeface="Bangla MN"/>
            </a:endParaRPr>
          </a:p>
        </p:txBody>
      </p:sp>
      <p:sp>
        <p:nvSpPr>
          <p:cNvPr id="70" name="TextBox 69"/>
          <p:cNvSpPr txBox="1"/>
          <p:nvPr/>
        </p:nvSpPr>
        <p:spPr>
          <a:xfrm>
            <a:off x="7347181" y="2724772"/>
            <a:ext cx="1463464" cy="1323439"/>
          </a:xfrm>
          <a:prstGeom prst="rect">
            <a:avLst/>
          </a:prstGeom>
          <a:solidFill>
            <a:schemeClr val="tx1"/>
          </a:solidFill>
        </p:spPr>
        <p:txBody>
          <a:bodyPr wrap="square" rtlCol="0">
            <a:spAutoFit/>
          </a:bodyPr>
          <a:lstStyle/>
          <a:p>
            <a:pPr algn="ctr"/>
            <a:r>
              <a:rPr lang="en-GB" sz="1600" b="1" dirty="0" smtClean="0">
                <a:solidFill>
                  <a:schemeClr val="bg1"/>
                </a:solidFill>
                <a:latin typeface="Bangla MN"/>
                <a:cs typeface="Bangla MN"/>
              </a:rPr>
              <a:t>The Standard Model of </a:t>
            </a:r>
          </a:p>
          <a:p>
            <a:pPr algn="ctr"/>
            <a:r>
              <a:rPr lang="en-GB" sz="1600" b="1" dirty="0" smtClean="0">
                <a:solidFill>
                  <a:schemeClr val="bg1"/>
                </a:solidFill>
                <a:latin typeface="Bangla MN"/>
                <a:cs typeface="Bangla MN"/>
              </a:rPr>
              <a:t>particle physics</a:t>
            </a:r>
            <a:endParaRPr lang="en-GB" sz="1600" b="1" dirty="0">
              <a:solidFill>
                <a:schemeClr val="bg1"/>
              </a:solidFill>
              <a:latin typeface="Bangla MN"/>
              <a:cs typeface="Bangla MN"/>
            </a:endParaRPr>
          </a:p>
        </p:txBody>
      </p:sp>
      <p:sp>
        <p:nvSpPr>
          <p:cNvPr id="71" name="TextBox 70"/>
          <p:cNvSpPr txBox="1"/>
          <p:nvPr/>
        </p:nvSpPr>
        <p:spPr>
          <a:xfrm>
            <a:off x="1808012" y="538121"/>
            <a:ext cx="775458" cy="261610"/>
          </a:xfrm>
          <a:prstGeom prst="rect">
            <a:avLst/>
          </a:prstGeom>
          <a:solidFill>
            <a:schemeClr val="accent2">
              <a:lumMod val="75000"/>
            </a:schemeClr>
          </a:solidFill>
          <a:ln w="28575" cmpd="sng">
            <a:solidFill>
              <a:schemeClr val="accent2">
                <a:lumMod val="50000"/>
              </a:schemeClr>
            </a:solidFill>
          </a:ln>
        </p:spPr>
        <p:txBody>
          <a:bodyPr wrap="square" rtlCol="0">
            <a:spAutoFit/>
          </a:bodyPr>
          <a:lstStyle/>
          <a:p>
            <a:pPr algn="ctr"/>
            <a:r>
              <a:rPr lang="en-GB" sz="1100" b="1" dirty="0" smtClean="0">
                <a:solidFill>
                  <a:schemeClr val="bg1"/>
                </a:solidFill>
                <a:latin typeface="Bangla MN"/>
                <a:cs typeface="Bangla MN"/>
              </a:rPr>
              <a:t>GEN 1</a:t>
            </a:r>
            <a:endParaRPr lang="en-GB" sz="1100" b="1" dirty="0">
              <a:solidFill>
                <a:schemeClr val="bg1"/>
              </a:solidFill>
              <a:latin typeface="Bangla MN"/>
              <a:cs typeface="Bangla MN"/>
            </a:endParaRPr>
          </a:p>
        </p:txBody>
      </p:sp>
      <p:sp>
        <p:nvSpPr>
          <p:cNvPr id="72" name="TextBox 71"/>
          <p:cNvSpPr txBox="1"/>
          <p:nvPr/>
        </p:nvSpPr>
        <p:spPr>
          <a:xfrm>
            <a:off x="3026986" y="538121"/>
            <a:ext cx="775458" cy="261610"/>
          </a:xfrm>
          <a:prstGeom prst="rect">
            <a:avLst/>
          </a:prstGeom>
          <a:solidFill>
            <a:schemeClr val="accent2">
              <a:lumMod val="75000"/>
            </a:schemeClr>
          </a:solidFill>
          <a:ln w="28575" cmpd="sng">
            <a:solidFill>
              <a:schemeClr val="accent2">
                <a:lumMod val="50000"/>
              </a:schemeClr>
            </a:solidFill>
          </a:ln>
        </p:spPr>
        <p:txBody>
          <a:bodyPr wrap="square" rtlCol="0">
            <a:spAutoFit/>
          </a:bodyPr>
          <a:lstStyle/>
          <a:p>
            <a:pPr algn="ctr"/>
            <a:r>
              <a:rPr lang="en-GB" sz="1100" b="1" dirty="0" smtClean="0">
                <a:solidFill>
                  <a:schemeClr val="bg1"/>
                </a:solidFill>
                <a:latin typeface="Bangla MN"/>
                <a:cs typeface="Bangla MN"/>
              </a:rPr>
              <a:t>GEN 2</a:t>
            </a:r>
            <a:endParaRPr lang="en-GB" sz="1100" b="1" dirty="0">
              <a:solidFill>
                <a:schemeClr val="bg1"/>
              </a:solidFill>
              <a:latin typeface="Bangla MN"/>
              <a:cs typeface="Bangla MN"/>
            </a:endParaRPr>
          </a:p>
        </p:txBody>
      </p:sp>
      <p:sp>
        <p:nvSpPr>
          <p:cNvPr id="73" name="TextBox 72"/>
          <p:cNvSpPr txBox="1"/>
          <p:nvPr/>
        </p:nvSpPr>
        <p:spPr>
          <a:xfrm>
            <a:off x="4192693" y="538121"/>
            <a:ext cx="775458" cy="261610"/>
          </a:xfrm>
          <a:prstGeom prst="rect">
            <a:avLst/>
          </a:prstGeom>
          <a:solidFill>
            <a:schemeClr val="accent2">
              <a:lumMod val="75000"/>
            </a:schemeClr>
          </a:solidFill>
          <a:ln w="28575" cmpd="sng">
            <a:solidFill>
              <a:schemeClr val="accent2">
                <a:lumMod val="50000"/>
              </a:schemeClr>
            </a:solidFill>
          </a:ln>
        </p:spPr>
        <p:txBody>
          <a:bodyPr wrap="square" rtlCol="0">
            <a:spAutoFit/>
          </a:bodyPr>
          <a:lstStyle/>
          <a:p>
            <a:pPr algn="ctr"/>
            <a:r>
              <a:rPr lang="en-GB" sz="1100" b="1" dirty="0" smtClean="0">
                <a:solidFill>
                  <a:schemeClr val="bg1"/>
                </a:solidFill>
                <a:latin typeface="Bangla MN"/>
                <a:cs typeface="Bangla MN"/>
              </a:rPr>
              <a:t>GEN 3</a:t>
            </a:r>
            <a:endParaRPr lang="en-GB" sz="1100" b="1" dirty="0">
              <a:solidFill>
                <a:schemeClr val="bg1"/>
              </a:solidFill>
              <a:latin typeface="Bangla MN"/>
              <a:cs typeface="Bangla MN"/>
            </a:endParaRPr>
          </a:p>
        </p:txBody>
      </p:sp>
      <p:pic>
        <p:nvPicPr>
          <p:cNvPr id="76" name="Picture 75"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22375" r="50629" b="63908"/>
          <a:stretch/>
        </p:blipFill>
        <p:spPr>
          <a:xfrm>
            <a:off x="1744766" y="838045"/>
            <a:ext cx="1056747" cy="795981"/>
          </a:xfrm>
          <a:prstGeom prst="rect">
            <a:avLst/>
          </a:prstGeom>
        </p:spPr>
      </p:pic>
      <p:pic>
        <p:nvPicPr>
          <p:cNvPr id="77" name="Picture 76"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50000" r="16352" b="69034"/>
          <a:stretch/>
        </p:blipFill>
        <p:spPr>
          <a:xfrm>
            <a:off x="1626884" y="1697070"/>
            <a:ext cx="1216659" cy="630838"/>
          </a:xfrm>
          <a:prstGeom prst="rect">
            <a:avLst/>
          </a:prstGeom>
        </p:spPr>
      </p:pic>
      <p:pic>
        <p:nvPicPr>
          <p:cNvPr id="78" name="Picture 77"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27610" t="40066" r="51258" b="6241"/>
          <a:stretch/>
        </p:blipFill>
        <p:spPr>
          <a:xfrm>
            <a:off x="3115229" y="847178"/>
            <a:ext cx="687215" cy="983741"/>
          </a:xfrm>
          <a:prstGeom prst="rect">
            <a:avLst/>
          </a:prstGeom>
        </p:spPr>
      </p:pic>
      <p:pic>
        <p:nvPicPr>
          <p:cNvPr id="79" name="Picture 78"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6219" t="40068" r="72391" b="9084"/>
          <a:stretch/>
        </p:blipFill>
        <p:spPr>
          <a:xfrm>
            <a:off x="3140231" y="1883956"/>
            <a:ext cx="561252" cy="751729"/>
          </a:xfrm>
          <a:prstGeom prst="rect">
            <a:avLst/>
          </a:prstGeom>
        </p:spPr>
      </p:pic>
      <p:pic>
        <p:nvPicPr>
          <p:cNvPr id="80" name="Picture 79"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50222" t="32723" r="31539" b="4104"/>
          <a:stretch/>
        </p:blipFill>
        <p:spPr>
          <a:xfrm>
            <a:off x="4323584" y="838045"/>
            <a:ext cx="481632" cy="939875"/>
          </a:xfrm>
          <a:prstGeom prst="rect">
            <a:avLst/>
          </a:prstGeom>
        </p:spPr>
      </p:pic>
      <p:pic>
        <p:nvPicPr>
          <p:cNvPr id="81" name="Picture 80"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69229" t="32723" r="8155" b="4104"/>
          <a:stretch/>
        </p:blipFill>
        <p:spPr>
          <a:xfrm>
            <a:off x="4236364" y="1640921"/>
            <a:ext cx="634392" cy="998397"/>
          </a:xfrm>
          <a:prstGeom prst="rect">
            <a:avLst/>
          </a:prstGeom>
        </p:spPr>
      </p:pic>
      <p:pic>
        <p:nvPicPr>
          <p:cNvPr id="82" name="Picture 81"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r="63939"/>
          <a:stretch/>
        </p:blipFill>
        <p:spPr>
          <a:xfrm>
            <a:off x="1685318" y="2639318"/>
            <a:ext cx="1035531" cy="874806"/>
          </a:xfrm>
          <a:prstGeom prst="rect">
            <a:avLst/>
          </a:prstGeom>
        </p:spPr>
      </p:pic>
      <p:pic>
        <p:nvPicPr>
          <p:cNvPr id="83" name="Picture 82" descr="151653083466557090-3.png"/>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500"/>
                    </a14:imgEffect>
                  </a14:imgLayer>
                </a14:imgProps>
              </a:ext>
              <a:ext uri="{28A0092B-C50C-407E-A947-70E740481C1C}">
                <a14:useLocalDpi xmlns:a14="http://schemas.microsoft.com/office/drawing/2010/main" val="0"/>
              </a:ext>
            </a:extLst>
          </a:blip>
          <a:srcRect r="64854"/>
          <a:stretch/>
        </p:blipFill>
        <p:spPr>
          <a:xfrm>
            <a:off x="1744766" y="3584993"/>
            <a:ext cx="812139" cy="822129"/>
          </a:xfrm>
          <a:prstGeom prst="rect">
            <a:avLst/>
          </a:prstGeom>
        </p:spPr>
      </p:pic>
      <p:pic>
        <p:nvPicPr>
          <p:cNvPr id="84" name="Picture 83"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l="40330" r="33626"/>
          <a:stretch/>
        </p:blipFill>
        <p:spPr>
          <a:xfrm>
            <a:off x="3115229" y="2511686"/>
            <a:ext cx="747890" cy="874806"/>
          </a:xfrm>
          <a:prstGeom prst="rect">
            <a:avLst/>
          </a:prstGeom>
        </p:spPr>
      </p:pic>
      <p:pic>
        <p:nvPicPr>
          <p:cNvPr id="85" name="Picture 84"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l="68574"/>
          <a:stretch/>
        </p:blipFill>
        <p:spPr>
          <a:xfrm>
            <a:off x="4133075" y="2695608"/>
            <a:ext cx="902442" cy="874806"/>
          </a:xfrm>
          <a:prstGeom prst="rect">
            <a:avLst/>
          </a:prstGeom>
        </p:spPr>
      </p:pic>
      <p:pic>
        <p:nvPicPr>
          <p:cNvPr id="86" name="Picture 85" descr="151653083466557090-3.png"/>
          <p:cNvPicPr>
            <a:picLocks noChangeAspect="1"/>
          </p:cNvPicPr>
          <p:nvPr/>
        </p:nvPicPr>
        <p:blipFill rotWithShape="1">
          <a:blip r:embed="rId4">
            <a:extLst>
              <a:ext uri="{BEBA8EAE-BF5A-486C-A8C5-ECC9F3942E4B}">
                <a14:imgProps xmlns:a14="http://schemas.microsoft.com/office/drawing/2010/main">
                  <a14:imgLayer r:embed="rId6">
                    <a14:imgEffect>
                      <a14:colorTemperature colorTemp="1500"/>
                    </a14:imgEffect>
                  </a14:imgLayer>
                </a14:imgProps>
              </a:ext>
              <a:ext uri="{28A0092B-C50C-407E-A947-70E740481C1C}">
                <a14:useLocalDpi xmlns:a14="http://schemas.microsoft.com/office/drawing/2010/main" val="0"/>
              </a:ext>
            </a:extLst>
          </a:blip>
          <a:srcRect l="34085" t="2856" r="33323" b="-2856"/>
          <a:stretch/>
        </p:blipFill>
        <p:spPr>
          <a:xfrm>
            <a:off x="3023239" y="3523936"/>
            <a:ext cx="779205" cy="822129"/>
          </a:xfrm>
          <a:prstGeom prst="rect">
            <a:avLst/>
          </a:prstGeom>
        </p:spPr>
      </p:pic>
      <p:pic>
        <p:nvPicPr>
          <p:cNvPr id="87" name="Picture 86" descr="151653083466557090-3.png"/>
          <p:cNvPicPr>
            <a:picLocks noChangeAspect="1"/>
          </p:cNvPicPr>
          <p:nvPr/>
        </p:nvPicPr>
        <p:blipFill rotWithShape="1">
          <a:blip r:embed="rId4">
            <a:extLst>
              <a:ext uri="{BEBA8EAE-BF5A-486C-A8C5-ECC9F3942E4B}">
                <a14:imgProps xmlns:a14="http://schemas.microsoft.com/office/drawing/2010/main">
                  <a14:imgLayer r:embed="rId7">
                    <a14:imgEffect>
                      <a14:colorTemperature colorTemp="1500"/>
                    </a14:imgEffect>
                  </a14:imgLayer>
                </a14:imgProps>
              </a:ext>
              <a:ext uri="{28A0092B-C50C-407E-A947-70E740481C1C}">
                <a14:useLocalDpi xmlns:a14="http://schemas.microsoft.com/office/drawing/2010/main" val="0"/>
              </a:ext>
            </a:extLst>
          </a:blip>
          <a:srcRect l="69630"/>
          <a:stretch/>
        </p:blipFill>
        <p:spPr>
          <a:xfrm>
            <a:off x="4253028" y="3669659"/>
            <a:ext cx="701771" cy="822129"/>
          </a:xfrm>
          <a:prstGeom prst="rect">
            <a:avLst/>
          </a:prstGeom>
        </p:spPr>
      </p:pic>
      <p:pic>
        <p:nvPicPr>
          <p:cNvPr id="88" name="Picture 87" descr="151653083466557090-5.png"/>
          <p:cNvPicPr>
            <a:picLocks noChangeAspect="1"/>
          </p:cNvPicPr>
          <p:nvPr/>
        </p:nvPicPr>
        <p:blipFill rotWithShape="1">
          <a:blip r:embed="rId8">
            <a:extLst>
              <a:ext uri="{28A0092B-C50C-407E-A947-70E740481C1C}">
                <a14:useLocalDpi xmlns:a14="http://schemas.microsoft.com/office/drawing/2010/main" val="0"/>
              </a:ext>
            </a:extLst>
          </a:blip>
          <a:srcRect l="45303" t="18514" r="12754" b="11473"/>
          <a:stretch/>
        </p:blipFill>
        <p:spPr>
          <a:xfrm>
            <a:off x="7333114" y="985578"/>
            <a:ext cx="940657" cy="969675"/>
          </a:xfrm>
          <a:prstGeom prst="rect">
            <a:avLst/>
          </a:prstGeom>
        </p:spPr>
      </p:pic>
      <p:pic>
        <p:nvPicPr>
          <p:cNvPr id="89" name="Picture 88" descr="151653083466557090-6.png"/>
          <p:cNvPicPr>
            <a:picLocks noChangeAspect="1"/>
          </p:cNvPicPr>
          <p:nvPr/>
        </p:nvPicPr>
        <p:blipFill rotWithShape="1">
          <a:blip r:embed="rId9">
            <a:extLst>
              <a:ext uri="{28A0092B-C50C-407E-A947-70E740481C1C}">
                <a14:useLocalDpi xmlns:a14="http://schemas.microsoft.com/office/drawing/2010/main" val="0"/>
              </a:ext>
            </a:extLst>
          </a:blip>
          <a:srcRect r="50000"/>
          <a:stretch/>
        </p:blipFill>
        <p:spPr>
          <a:xfrm>
            <a:off x="5781473" y="761623"/>
            <a:ext cx="527150" cy="761519"/>
          </a:xfrm>
          <a:prstGeom prst="rect">
            <a:avLst/>
          </a:prstGeom>
        </p:spPr>
      </p:pic>
      <p:pic>
        <p:nvPicPr>
          <p:cNvPr id="90" name="Picture 89" descr="w-letter15.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4954" y="3933192"/>
            <a:ext cx="726875" cy="607981"/>
          </a:xfrm>
          <a:prstGeom prst="rect">
            <a:avLst/>
          </a:prstGeom>
        </p:spPr>
      </p:pic>
      <p:pic>
        <p:nvPicPr>
          <p:cNvPr id="91" name="Picture 90" descr="151653083466557090-7.png"/>
          <p:cNvPicPr>
            <a:picLocks noChangeAspect="1"/>
          </p:cNvPicPr>
          <p:nvPr/>
        </p:nvPicPr>
        <p:blipFill rotWithShape="1">
          <a:blip r:embed="rId11">
            <a:extLst>
              <a:ext uri="{28A0092B-C50C-407E-A947-70E740481C1C}">
                <a14:useLocalDpi xmlns:a14="http://schemas.microsoft.com/office/drawing/2010/main" val="0"/>
              </a:ext>
            </a:extLst>
          </a:blip>
          <a:srcRect b="9348"/>
          <a:stretch/>
        </p:blipFill>
        <p:spPr>
          <a:xfrm>
            <a:off x="5684954" y="1843781"/>
            <a:ext cx="769187" cy="738909"/>
          </a:xfrm>
          <a:prstGeom prst="rect">
            <a:avLst/>
          </a:prstGeom>
        </p:spPr>
      </p:pic>
      <p:pic>
        <p:nvPicPr>
          <p:cNvPr id="92" name="Picture 91" descr="151653083466557090-8.png"/>
          <p:cNvPicPr>
            <a:picLocks noChangeAspect="1"/>
          </p:cNvPicPr>
          <p:nvPr/>
        </p:nvPicPr>
        <p:blipFill rotWithShape="1">
          <a:blip r:embed="rId12">
            <a:extLst>
              <a:ext uri="{28A0092B-C50C-407E-A947-70E740481C1C}">
                <a14:useLocalDpi xmlns:a14="http://schemas.microsoft.com/office/drawing/2010/main" val="0"/>
              </a:ext>
            </a:extLst>
          </a:blip>
          <a:srcRect l="6492" r="46816"/>
          <a:stretch/>
        </p:blipFill>
        <p:spPr>
          <a:xfrm>
            <a:off x="5791337" y="2991261"/>
            <a:ext cx="517286" cy="623169"/>
          </a:xfrm>
          <a:prstGeom prst="rect">
            <a:avLst/>
          </a:prstGeom>
        </p:spPr>
      </p:pic>
      <p:sp>
        <p:nvSpPr>
          <p:cNvPr id="47" name="TextBox 46"/>
          <p:cNvSpPr txBox="1"/>
          <p:nvPr/>
        </p:nvSpPr>
        <p:spPr>
          <a:xfrm>
            <a:off x="1654593" y="3204538"/>
            <a:ext cx="1066256" cy="261610"/>
          </a:xfrm>
          <a:prstGeom prst="rect">
            <a:avLst/>
          </a:prstGeom>
          <a:noFill/>
          <a:ln>
            <a:noFill/>
          </a:ln>
        </p:spPr>
        <p:txBody>
          <a:bodyPr wrap="square" rtlCol="0">
            <a:spAutoFit/>
          </a:bodyPr>
          <a:lstStyle/>
          <a:p>
            <a:pPr algn="ctr"/>
            <a:r>
              <a:rPr lang="en-GB" sz="1100" dirty="0" smtClean="0">
                <a:solidFill>
                  <a:srgbClr val="FF0000"/>
                </a:solidFill>
                <a:latin typeface="Bangla MN"/>
                <a:cs typeface="Bangla MN"/>
              </a:rPr>
              <a:t>electron</a:t>
            </a:r>
            <a:endParaRPr lang="en-GB" sz="1100" dirty="0">
              <a:solidFill>
                <a:srgbClr val="FF0000"/>
              </a:solidFill>
              <a:latin typeface="Bangla MN"/>
              <a:cs typeface="Bangla MN"/>
            </a:endParaRPr>
          </a:p>
        </p:txBody>
      </p:sp>
      <p:sp>
        <p:nvSpPr>
          <p:cNvPr id="45" name="TextBox 44"/>
          <p:cNvSpPr txBox="1"/>
          <p:nvPr/>
        </p:nvSpPr>
        <p:spPr>
          <a:xfrm>
            <a:off x="2903435" y="3250503"/>
            <a:ext cx="1066256" cy="261610"/>
          </a:xfrm>
          <a:prstGeom prst="rect">
            <a:avLst/>
          </a:prstGeom>
          <a:noFill/>
          <a:ln>
            <a:noFill/>
          </a:ln>
        </p:spPr>
        <p:txBody>
          <a:bodyPr wrap="square" rtlCol="0">
            <a:spAutoFit/>
          </a:bodyPr>
          <a:lstStyle/>
          <a:p>
            <a:pPr algn="ctr"/>
            <a:r>
              <a:rPr lang="en-GB" sz="1100" dirty="0" smtClean="0">
                <a:solidFill>
                  <a:schemeClr val="accent1"/>
                </a:solidFill>
                <a:latin typeface="Bangla MN"/>
                <a:cs typeface="Bangla MN"/>
              </a:rPr>
              <a:t>muon</a:t>
            </a:r>
            <a:endParaRPr lang="en-GB" sz="1100" dirty="0">
              <a:solidFill>
                <a:schemeClr val="accent1"/>
              </a:solidFill>
              <a:latin typeface="Bangla MN"/>
              <a:cs typeface="Bangla MN"/>
            </a:endParaRPr>
          </a:p>
        </p:txBody>
      </p:sp>
      <p:sp>
        <p:nvSpPr>
          <p:cNvPr id="43" name="TextBox 42"/>
          <p:cNvSpPr txBox="1"/>
          <p:nvPr/>
        </p:nvSpPr>
        <p:spPr>
          <a:xfrm>
            <a:off x="3980978" y="3232603"/>
            <a:ext cx="1066256" cy="261610"/>
          </a:xfrm>
          <a:prstGeom prst="rect">
            <a:avLst/>
          </a:prstGeom>
          <a:noFill/>
          <a:ln>
            <a:noFill/>
          </a:ln>
        </p:spPr>
        <p:txBody>
          <a:bodyPr wrap="square" rtlCol="0">
            <a:spAutoFit/>
          </a:bodyPr>
          <a:lstStyle/>
          <a:p>
            <a:pPr algn="ctr"/>
            <a:r>
              <a:rPr lang="en-GB" sz="1100" dirty="0" smtClean="0">
                <a:solidFill>
                  <a:srgbClr val="008000"/>
                </a:solidFill>
                <a:latin typeface="Bangla MN"/>
                <a:cs typeface="Bangla MN"/>
              </a:rPr>
              <a:t>tau</a:t>
            </a:r>
            <a:endParaRPr lang="en-GB" sz="1100" dirty="0">
              <a:solidFill>
                <a:srgbClr val="008000"/>
              </a:solidFill>
              <a:latin typeface="Bangla MN"/>
              <a:cs typeface="Bangla MN"/>
            </a:endParaRPr>
          </a:p>
        </p:txBody>
      </p:sp>
    </p:spTree>
    <p:extLst>
      <p:ext uri="{BB962C8B-B14F-4D97-AF65-F5344CB8AC3E}">
        <p14:creationId xmlns:p14="http://schemas.microsoft.com/office/powerpoint/2010/main" val="165629518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8</a:t>
            </a:fld>
            <a:endParaRPr lang="uk-UA" sz="1000">
              <a:solidFill>
                <a:srgbClr val="666666"/>
              </a:solidFill>
              <a:latin typeface="Playfair Display"/>
              <a:ea typeface="Playfair Display"/>
              <a:cs typeface="Playfair Display"/>
              <a:sym typeface="Playfair Display"/>
            </a:endParaRPr>
          </a:p>
        </p:txBody>
      </p:sp>
      <p:sp>
        <p:nvSpPr>
          <p:cNvPr id="41" name="TextBox 40"/>
          <p:cNvSpPr txBox="1"/>
          <p:nvPr/>
        </p:nvSpPr>
        <p:spPr>
          <a:xfrm>
            <a:off x="1710945" y="4230178"/>
            <a:ext cx="1066256" cy="430887"/>
          </a:xfrm>
          <a:prstGeom prst="rect">
            <a:avLst/>
          </a:prstGeom>
          <a:noFill/>
          <a:ln>
            <a:noFill/>
          </a:ln>
        </p:spPr>
        <p:txBody>
          <a:bodyPr wrap="square" rtlCol="0">
            <a:spAutoFit/>
          </a:bodyPr>
          <a:lstStyle/>
          <a:p>
            <a:pPr algn="ctr"/>
            <a:r>
              <a:rPr lang="en-GB" sz="1100" dirty="0" smtClean="0">
                <a:solidFill>
                  <a:schemeClr val="accent5">
                    <a:lumMod val="75000"/>
                  </a:schemeClr>
                </a:solidFill>
                <a:latin typeface="Bangla MN"/>
                <a:cs typeface="Bangla MN"/>
              </a:rPr>
              <a:t>electron</a:t>
            </a:r>
          </a:p>
          <a:p>
            <a:pPr algn="ctr"/>
            <a:r>
              <a:rPr lang="en-GB" sz="1100" dirty="0" smtClean="0">
                <a:solidFill>
                  <a:schemeClr val="accent5">
                    <a:lumMod val="75000"/>
                  </a:schemeClr>
                </a:solidFill>
                <a:latin typeface="Bangla MN"/>
                <a:cs typeface="Bangla MN"/>
              </a:rPr>
              <a:t>neutrino</a:t>
            </a:r>
            <a:endParaRPr lang="en-GB" sz="1100" dirty="0">
              <a:solidFill>
                <a:schemeClr val="accent5">
                  <a:lumMod val="75000"/>
                </a:schemeClr>
              </a:solidFill>
              <a:latin typeface="Bangla MN"/>
              <a:cs typeface="Bangla MN"/>
            </a:endParaRPr>
          </a:p>
        </p:txBody>
      </p:sp>
      <p:sp>
        <p:nvSpPr>
          <p:cNvPr id="39" name="TextBox 38"/>
          <p:cNvSpPr txBox="1"/>
          <p:nvPr/>
        </p:nvSpPr>
        <p:spPr>
          <a:xfrm>
            <a:off x="2914722" y="4261476"/>
            <a:ext cx="1066256" cy="430887"/>
          </a:xfrm>
          <a:prstGeom prst="rect">
            <a:avLst/>
          </a:prstGeom>
          <a:noFill/>
          <a:ln>
            <a:noFill/>
          </a:ln>
        </p:spPr>
        <p:txBody>
          <a:bodyPr wrap="square" rtlCol="0">
            <a:spAutoFit/>
          </a:bodyPr>
          <a:lstStyle/>
          <a:p>
            <a:pPr algn="ctr"/>
            <a:r>
              <a:rPr lang="en-GB" sz="1100" dirty="0" smtClean="0">
                <a:solidFill>
                  <a:srgbClr val="0000FF"/>
                </a:solidFill>
                <a:latin typeface="Bangla MN"/>
                <a:cs typeface="Bangla MN"/>
              </a:rPr>
              <a:t>muon</a:t>
            </a:r>
          </a:p>
          <a:p>
            <a:pPr algn="ctr"/>
            <a:r>
              <a:rPr lang="en-GB" sz="1100" dirty="0" smtClean="0">
                <a:solidFill>
                  <a:srgbClr val="0000FF"/>
                </a:solidFill>
                <a:latin typeface="Bangla MN"/>
                <a:cs typeface="Bangla MN"/>
              </a:rPr>
              <a:t>neutrino</a:t>
            </a:r>
            <a:endParaRPr lang="en-GB" sz="1100" dirty="0">
              <a:solidFill>
                <a:srgbClr val="0000FF"/>
              </a:solidFill>
              <a:latin typeface="Bangla MN"/>
              <a:cs typeface="Bangla MN"/>
            </a:endParaRPr>
          </a:p>
        </p:txBody>
      </p:sp>
      <p:sp>
        <p:nvSpPr>
          <p:cNvPr id="37" name="TextBox 36"/>
          <p:cNvSpPr txBox="1"/>
          <p:nvPr/>
        </p:nvSpPr>
        <p:spPr>
          <a:xfrm>
            <a:off x="3980978" y="4206498"/>
            <a:ext cx="1066256" cy="430887"/>
          </a:xfrm>
          <a:prstGeom prst="rect">
            <a:avLst/>
          </a:prstGeom>
          <a:noFill/>
          <a:ln>
            <a:noFill/>
          </a:ln>
        </p:spPr>
        <p:txBody>
          <a:bodyPr wrap="square" rtlCol="0">
            <a:spAutoFit/>
          </a:bodyPr>
          <a:lstStyle/>
          <a:p>
            <a:pPr algn="ctr"/>
            <a:r>
              <a:rPr lang="en-GB" sz="1100" dirty="0" smtClean="0">
                <a:solidFill>
                  <a:srgbClr val="00B4D9"/>
                </a:solidFill>
                <a:latin typeface="Bangla MN"/>
                <a:cs typeface="Bangla MN"/>
              </a:rPr>
              <a:t>tau</a:t>
            </a:r>
          </a:p>
          <a:p>
            <a:pPr algn="ctr"/>
            <a:r>
              <a:rPr lang="en-GB" sz="1100" dirty="0" smtClean="0">
                <a:solidFill>
                  <a:srgbClr val="00B4D9"/>
                </a:solidFill>
                <a:latin typeface="Bangla MN"/>
                <a:cs typeface="Bangla MN"/>
              </a:rPr>
              <a:t>neutrino</a:t>
            </a:r>
            <a:endParaRPr lang="en-GB" sz="1100" dirty="0">
              <a:solidFill>
                <a:srgbClr val="00B4D9"/>
              </a:solidFill>
              <a:latin typeface="Bangla MN"/>
              <a:cs typeface="Bangla MN"/>
            </a:endParaRPr>
          </a:p>
        </p:txBody>
      </p:sp>
      <p:sp>
        <p:nvSpPr>
          <p:cNvPr id="35" name="TextBox 34"/>
          <p:cNvSpPr txBox="1"/>
          <p:nvPr/>
        </p:nvSpPr>
        <p:spPr>
          <a:xfrm>
            <a:off x="5684954" y="1523143"/>
            <a:ext cx="808308" cy="261610"/>
          </a:xfrm>
          <a:prstGeom prst="rect">
            <a:avLst/>
          </a:prstGeom>
          <a:noFill/>
        </p:spPr>
        <p:txBody>
          <a:bodyPr wrap="square" rtlCol="0">
            <a:spAutoFit/>
          </a:bodyPr>
          <a:lstStyle/>
          <a:p>
            <a:pPr algn="ctr"/>
            <a:r>
              <a:rPr lang="en-GB" sz="1100" dirty="0" smtClean="0">
                <a:solidFill>
                  <a:schemeClr val="accent2"/>
                </a:solidFill>
                <a:latin typeface="Bangla MN"/>
                <a:cs typeface="Bangla MN"/>
              </a:rPr>
              <a:t>gluon</a:t>
            </a:r>
            <a:endParaRPr lang="en-GB" sz="1100" dirty="0">
              <a:solidFill>
                <a:schemeClr val="accent2"/>
              </a:solidFill>
              <a:latin typeface="Bangla MN"/>
              <a:cs typeface="Bangla MN"/>
            </a:endParaRPr>
          </a:p>
        </p:txBody>
      </p:sp>
      <p:sp>
        <p:nvSpPr>
          <p:cNvPr id="33" name="TextBox 32"/>
          <p:cNvSpPr txBox="1"/>
          <p:nvPr/>
        </p:nvSpPr>
        <p:spPr>
          <a:xfrm>
            <a:off x="5684954" y="2478200"/>
            <a:ext cx="808308" cy="261610"/>
          </a:xfrm>
          <a:prstGeom prst="rect">
            <a:avLst/>
          </a:prstGeom>
          <a:noFill/>
        </p:spPr>
        <p:txBody>
          <a:bodyPr wrap="square" rtlCol="0">
            <a:spAutoFit/>
          </a:bodyPr>
          <a:lstStyle/>
          <a:p>
            <a:pPr algn="ctr"/>
            <a:r>
              <a:rPr lang="en-GB" sz="1100" dirty="0" smtClean="0">
                <a:solidFill>
                  <a:schemeClr val="accent5"/>
                </a:solidFill>
                <a:latin typeface="Bangla MN"/>
                <a:cs typeface="Bangla MN"/>
              </a:rPr>
              <a:t>photon</a:t>
            </a:r>
            <a:endParaRPr lang="en-GB" sz="1100" dirty="0">
              <a:solidFill>
                <a:schemeClr val="accent5"/>
              </a:solidFill>
              <a:latin typeface="Bangla MN"/>
              <a:cs typeface="Bangla MN"/>
            </a:endParaRPr>
          </a:p>
        </p:txBody>
      </p:sp>
      <p:sp>
        <p:nvSpPr>
          <p:cNvPr id="31" name="TextBox 30"/>
          <p:cNvSpPr txBox="1"/>
          <p:nvPr/>
        </p:nvSpPr>
        <p:spPr>
          <a:xfrm>
            <a:off x="5582705" y="3599003"/>
            <a:ext cx="944164" cy="261610"/>
          </a:xfrm>
          <a:prstGeom prst="rect">
            <a:avLst/>
          </a:prstGeom>
          <a:noFill/>
        </p:spPr>
        <p:txBody>
          <a:bodyPr wrap="square" rtlCol="0">
            <a:spAutoFit/>
          </a:bodyPr>
          <a:lstStyle/>
          <a:p>
            <a:pPr algn="ctr"/>
            <a:r>
              <a:rPr lang="en-GB" sz="1100" dirty="0" smtClean="0">
                <a:solidFill>
                  <a:srgbClr val="FF0000"/>
                </a:solidFill>
                <a:latin typeface="Bangla MN"/>
                <a:cs typeface="Bangla MN"/>
              </a:rPr>
              <a:t>Z boson</a:t>
            </a:r>
            <a:endParaRPr lang="en-GB" sz="1100" dirty="0">
              <a:solidFill>
                <a:srgbClr val="FF0000"/>
              </a:solidFill>
              <a:latin typeface="Bangla MN"/>
              <a:cs typeface="Bangla MN"/>
            </a:endParaRPr>
          </a:p>
        </p:txBody>
      </p:sp>
      <p:sp>
        <p:nvSpPr>
          <p:cNvPr id="29" name="TextBox 28"/>
          <p:cNvSpPr txBox="1"/>
          <p:nvPr/>
        </p:nvSpPr>
        <p:spPr>
          <a:xfrm>
            <a:off x="5465475" y="4633962"/>
            <a:ext cx="1108705" cy="261610"/>
          </a:xfrm>
          <a:prstGeom prst="rect">
            <a:avLst/>
          </a:prstGeom>
          <a:noFill/>
        </p:spPr>
        <p:txBody>
          <a:bodyPr wrap="square" rtlCol="0">
            <a:spAutoFit/>
          </a:bodyPr>
          <a:lstStyle/>
          <a:p>
            <a:pPr algn="ctr"/>
            <a:r>
              <a:rPr lang="en-GB" sz="1100" dirty="0" smtClean="0">
                <a:solidFill>
                  <a:schemeClr val="accent3"/>
                </a:solidFill>
                <a:latin typeface="Bangla MN"/>
                <a:cs typeface="Bangla MN"/>
              </a:rPr>
              <a:t>W boson</a:t>
            </a:r>
            <a:endParaRPr lang="en-GB" sz="1100" dirty="0">
              <a:solidFill>
                <a:schemeClr val="accent3"/>
              </a:solidFill>
              <a:latin typeface="Bangla MN"/>
              <a:cs typeface="Bangla MN"/>
            </a:endParaRPr>
          </a:p>
        </p:txBody>
      </p:sp>
      <p:pic>
        <p:nvPicPr>
          <p:cNvPr id="76" name="Picture 75"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22375" r="50629" b="63908"/>
          <a:stretch/>
        </p:blipFill>
        <p:spPr>
          <a:xfrm>
            <a:off x="1744766" y="838045"/>
            <a:ext cx="1056747" cy="795981"/>
          </a:xfrm>
          <a:prstGeom prst="rect">
            <a:avLst/>
          </a:prstGeom>
        </p:spPr>
      </p:pic>
      <p:pic>
        <p:nvPicPr>
          <p:cNvPr id="77" name="Picture 76"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50000" r="16352" b="69034"/>
          <a:stretch/>
        </p:blipFill>
        <p:spPr>
          <a:xfrm>
            <a:off x="1626884" y="1697070"/>
            <a:ext cx="1216659" cy="630838"/>
          </a:xfrm>
          <a:prstGeom prst="rect">
            <a:avLst/>
          </a:prstGeom>
        </p:spPr>
      </p:pic>
      <p:pic>
        <p:nvPicPr>
          <p:cNvPr id="78" name="Picture 77"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27610" t="40066" r="51258" b="6241"/>
          <a:stretch/>
        </p:blipFill>
        <p:spPr>
          <a:xfrm>
            <a:off x="3115229" y="847178"/>
            <a:ext cx="687215" cy="983741"/>
          </a:xfrm>
          <a:prstGeom prst="rect">
            <a:avLst/>
          </a:prstGeom>
        </p:spPr>
      </p:pic>
      <p:pic>
        <p:nvPicPr>
          <p:cNvPr id="79" name="Picture 78"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6219" t="40068" r="72391" b="9084"/>
          <a:stretch/>
        </p:blipFill>
        <p:spPr>
          <a:xfrm>
            <a:off x="3140231" y="1883956"/>
            <a:ext cx="561252" cy="751729"/>
          </a:xfrm>
          <a:prstGeom prst="rect">
            <a:avLst/>
          </a:prstGeom>
        </p:spPr>
      </p:pic>
      <p:pic>
        <p:nvPicPr>
          <p:cNvPr id="82" name="Picture 81"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r="63939"/>
          <a:stretch/>
        </p:blipFill>
        <p:spPr>
          <a:xfrm>
            <a:off x="1685318" y="2639318"/>
            <a:ext cx="1035531" cy="874806"/>
          </a:xfrm>
          <a:prstGeom prst="rect">
            <a:avLst/>
          </a:prstGeom>
        </p:spPr>
      </p:pic>
      <p:pic>
        <p:nvPicPr>
          <p:cNvPr id="83" name="Picture 82" descr="151653083466557090-3.png"/>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500"/>
                    </a14:imgEffect>
                  </a14:imgLayer>
                </a14:imgProps>
              </a:ext>
              <a:ext uri="{28A0092B-C50C-407E-A947-70E740481C1C}">
                <a14:useLocalDpi xmlns:a14="http://schemas.microsoft.com/office/drawing/2010/main" val="0"/>
              </a:ext>
            </a:extLst>
          </a:blip>
          <a:srcRect r="64854"/>
          <a:stretch/>
        </p:blipFill>
        <p:spPr>
          <a:xfrm>
            <a:off x="1744766" y="3584993"/>
            <a:ext cx="812139" cy="822129"/>
          </a:xfrm>
          <a:prstGeom prst="rect">
            <a:avLst/>
          </a:prstGeom>
        </p:spPr>
      </p:pic>
      <p:pic>
        <p:nvPicPr>
          <p:cNvPr id="84" name="Picture 83"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l="40330" r="33626"/>
          <a:stretch/>
        </p:blipFill>
        <p:spPr>
          <a:xfrm>
            <a:off x="3115229" y="2511686"/>
            <a:ext cx="747890" cy="874806"/>
          </a:xfrm>
          <a:prstGeom prst="rect">
            <a:avLst/>
          </a:prstGeom>
        </p:spPr>
      </p:pic>
      <p:pic>
        <p:nvPicPr>
          <p:cNvPr id="85" name="Picture 84" descr="151653083466557090-3.png"/>
          <p:cNvPicPr>
            <a:picLocks noChangeAspect="1"/>
          </p:cNvPicPr>
          <p:nvPr/>
        </p:nvPicPr>
        <p:blipFill rotWithShape="1">
          <a:blip r:embed="rId3">
            <a:extLst>
              <a:ext uri="{28A0092B-C50C-407E-A947-70E740481C1C}">
                <a14:useLocalDpi xmlns:a14="http://schemas.microsoft.com/office/drawing/2010/main" val="0"/>
              </a:ext>
            </a:extLst>
          </a:blip>
          <a:srcRect l="68574"/>
          <a:stretch/>
        </p:blipFill>
        <p:spPr>
          <a:xfrm>
            <a:off x="4133075" y="2695608"/>
            <a:ext cx="902442" cy="874806"/>
          </a:xfrm>
          <a:prstGeom prst="rect">
            <a:avLst/>
          </a:prstGeom>
        </p:spPr>
      </p:pic>
      <p:pic>
        <p:nvPicPr>
          <p:cNvPr id="86" name="Picture 85" descr="151653083466557090-3.png"/>
          <p:cNvPicPr>
            <a:picLocks noChangeAspect="1"/>
          </p:cNvPicPr>
          <p:nvPr/>
        </p:nvPicPr>
        <p:blipFill rotWithShape="1">
          <a:blip r:embed="rId4">
            <a:extLst>
              <a:ext uri="{BEBA8EAE-BF5A-486C-A8C5-ECC9F3942E4B}">
                <a14:imgProps xmlns:a14="http://schemas.microsoft.com/office/drawing/2010/main">
                  <a14:imgLayer r:embed="rId6">
                    <a14:imgEffect>
                      <a14:colorTemperature colorTemp="1500"/>
                    </a14:imgEffect>
                  </a14:imgLayer>
                </a14:imgProps>
              </a:ext>
              <a:ext uri="{28A0092B-C50C-407E-A947-70E740481C1C}">
                <a14:useLocalDpi xmlns:a14="http://schemas.microsoft.com/office/drawing/2010/main" val="0"/>
              </a:ext>
            </a:extLst>
          </a:blip>
          <a:srcRect l="34085" t="2856" r="33323" b="-2856"/>
          <a:stretch/>
        </p:blipFill>
        <p:spPr>
          <a:xfrm>
            <a:off x="3023239" y="3523936"/>
            <a:ext cx="779205" cy="822129"/>
          </a:xfrm>
          <a:prstGeom prst="rect">
            <a:avLst/>
          </a:prstGeom>
        </p:spPr>
      </p:pic>
      <p:pic>
        <p:nvPicPr>
          <p:cNvPr id="87" name="Picture 86" descr="151653083466557090-3.png"/>
          <p:cNvPicPr>
            <a:picLocks noChangeAspect="1"/>
          </p:cNvPicPr>
          <p:nvPr/>
        </p:nvPicPr>
        <p:blipFill rotWithShape="1">
          <a:blip r:embed="rId4">
            <a:extLst>
              <a:ext uri="{BEBA8EAE-BF5A-486C-A8C5-ECC9F3942E4B}">
                <a14:imgProps xmlns:a14="http://schemas.microsoft.com/office/drawing/2010/main">
                  <a14:imgLayer r:embed="rId7">
                    <a14:imgEffect>
                      <a14:colorTemperature colorTemp="1500"/>
                    </a14:imgEffect>
                  </a14:imgLayer>
                </a14:imgProps>
              </a:ext>
              <a:ext uri="{28A0092B-C50C-407E-A947-70E740481C1C}">
                <a14:useLocalDpi xmlns:a14="http://schemas.microsoft.com/office/drawing/2010/main" val="0"/>
              </a:ext>
            </a:extLst>
          </a:blip>
          <a:srcRect l="69630"/>
          <a:stretch/>
        </p:blipFill>
        <p:spPr>
          <a:xfrm>
            <a:off x="4253028" y="3669659"/>
            <a:ext cx="701771" cy="822129"/>
          </a:xfrm>
          <a:prstGeom prst="rect">
            <a:avLst/>
          </a:prstGeom>
        </p:spPr>
      </p:pic>
      <p:pic>
        <p:nvPicPr>
          <p:cNvPr id="89" name="Picture 88" descr="151653083466557090-6.png"/>
          <p:cNvPicPr>
            <a:picLocks noChangeAspect="1"/>
          </p:cNvPicPr>
          <p:nvPr/>
        </p:nvPicPr>
        <p:blipFill rotWithShape="1">
          <a:blip r:embed="rId8">
            <a:extLst>
              <a:ext uri="{28A0092B-C50C-407E-A947-70E740481C1C}">
                <a14:useLocalDpi xmlns:a14="http://schemas.microsoft.com/office/drawing/2010/main" val="0"/>
              </a:ext>
            </a:extLst>
          </a:blip>
          <a:srcRect r="50000"/>
          <a:stretch/>
        </p:blipFill>
        <p:spPr>
          <a:xfrm>
            <a:off x="5781473" y="761623"/>
            <a:ext cx="527150" cy="761519"/>
          </a:xfrm>
          <a:prstGeom prst="rect">
            <a:avLst/>
          </a:prstGeom>
        </p:spPr>
      </p:pic>
      <p:pic>
        <p:nvPicPr>
          <p:cNvPr id="90" name="Picture 89" descr="w-letter15.g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84954" y="3933192"/>
            <a:ext cx="726875" cy="607981"/>
          </a:xfrm>
          <a:prstGeom prst="rect">
            <a:avLst/>
          </a:prstGeom>
        </p:spPr>
      </p:pic>
      <p:pic>
        <p:nvPicPr>
          <p:cNvPr id="91" name="Picture 90" descr="151653083466557090-7.png"/>
          <p:cNvPicPr>
            <a:picLocks noChangeAspect="1"/>
          </p:cNvPicPr>
          <p:nvPr/>
        </p:nvPicPr>
        <p:blipFill rotWithShape="1">
          <a:blip r:embed="rId10">
            <a:extLst>
              <a:ext uri="{28A0092B-C50C-407E-A947-70E740481C1C}">
                <a14:useLocalDpi xmlns:a14="http://schemas.microsoft.com/office/drawing/2010/main" val="0"/>
              </a:ext>
            </a:extLst>
          </a:blip>
          <a:srcRect b="9348"/>
          <a:stretch/>
        </p:blipFill>
        <p:spPr>
          <a:xfrm>
            <a:off x="5684954" y="1843781"/>
            <a:ext cx="769187" cy="738909"/>
          </a:xfrm>
          <a:prstGeom prst="rect">
            <a:avLst/>
          </a:prstGeom>
        </p:spPr>
      </p:pic>
      <p:pic>
        <p:nvPicPr>
          <p:cNvPr id="92" name="Picture 91" descr="151653083466557090-8.png"/>
          <p:cNvPicPr>
            <a:picLocks noChangeAspect="1"/>
          </p:cNvPicPr>
          <p:nvPr/>
        </p:nvPicPr>
        <p:blipFill rotWithShape="1">
          <a:blip r:embed="rId11">
            <a:extLst>
              <a:ext uri="{28A0092B-C50C-407E-A947-70E740481C1C}">
                <a14:useLocalDpi xmlns:a14="http://schemas.microsoft.com/office/drawing/2010/main" val="0"/>
              </a:ext>
            </a:extLst>
          </a:blip>
          <a:srcRect l="6492" r="46816"/>
          <a:stretch/>
        </p:blipFill>
        <p:spPr>
          <a:xfrm>
            <a:off x="5791337" y="2991261"/>
            <a:ext cx="517286" cy="623169"/>
          </a:xfrm>
          <a:prstGeom prst="rect">
            <a:avLst/>
          </a:prstGeom>
        </p:spPr>
      </p:pic>
      <p:sp>
        <p:nvSpPr>
          <p:cNvPr id="47" name="TextBox 46"/>
          <p:cNvSpPr txBox="1"/>
          <p:nvPr/>
        </p:nvSpPr>
        <p:spPr>
          <a:xfrm>
            <a:off x="1654593" y="3204538"/>
            <a:ext cx="1066256" cy="261610"/>
          </a:xfrm>
          <a:prstGeom prst="rect">
            <a:avLst/>
          </a:prstGeom>
          <a:noFill/>
          <a:ln>
            <a:noFill/>
          </a:ln>
        </p:spPr>
        <p:txBody>
          <a:bodyPr wrap="square" rtlCol="0">
            <a:spAutoFit/>
          </a:bodyPr>
          <a:lstStyle/>
          <a:p>
            <a:pPr algn="ctr"/>
            <a:r>
              <a:rPr lang="en-GB" sz="1100" dirty="0" smtClean="0">
                <a:solidFill>
                  <a:srgbClr val="FF0000"/>
                </a:solidFill>
                <a:latin typeface="Bangla MN"/>
                <a:cs typeface="Bangla MN"/>
              </a:rPr>
              <a:t>electron</a:t>
            </a:r>
            <a:endParaRPr lang="en-GB" sz="1100" dirty="0">
              <a:solidFill>
                <a:srgbClr val="FF0000"/>
              </a:solidFill>
              <a:latin typeface="Bangla MN"/>
              <a:cs typeface="Bangla MN"/>
            </a:endParaRPr>
          </a:p>
        </p:txBody>
      </p:sp>
      <p:sp>
        <p:nvSpPr>
          <p:cNvPr id="45" name="TextBox 44"/>
          <p:cNvSpPr txBox="1"/>
          <p:nvPr/>
        </p:nvSpPr>
        <p:spPr>
          <a:xfrm>
            <a:off x="2903435" y="3250503"/>
            <a:ext cx="1066256" cy="261610"/>
          </a:xfrm>
          <a:prstGeom prst="rect">
            <a:avLst/>
          </a:prstGeom>
          <a:noFill/>
          <a:ln>
            <a:noFill/>
          </a:ln>
        </p:spPr>
        <p:txBody>
          <a:bodyPr wrap="square" rtlCol="0">
            <a:spAutoFit/>
          </a:bodyPr>
          <a:lstStyle/>
          <a:p>
            <a:pPr algn="ctr"/>
            <a:r>
              <a:rPr lang="en-GB" sz="1100" dirty="0" smtClean="0">
                <a:solidFill>
                  <a:schemeClr val="accent1"/>
                </a:solidFill>
                <a:latin typeface="Bangla MN"/>
                <a:cs typeface="Bangla MN"/>
              </a:rPr>
              <a:t>muon</a:t>
            </a:r>
            <a:endParaRPr lang="en-GB" sz="1100" dirty="0">
              <a:solidFill>
                <a:schemeClr val="accent1"/>
              </a:solidFill>
              <a:latin typeface="Bangla MN"/>
              <a:cs typeface="Bangla MN"/>
            </a:endParaRPr>
          </a:p>
        </p:txBody>
      </p:sp>
      <p:sp>
        <p:nvSpPr>
          <p:cNvPr id="43" name="TextBox 42"/>
          <p:cNvSpPr txBox="1"/>
          <p:nvPr/>
        </p:nvSpPr>
        <p:spPr>
          <a:xfrm>
            <a:off x="3980978" y="3232603"/>
            <a:ext cx="1066256" cy="261610"/>
          </a:xfrm>
          <a:prstGeom prst="rect">
            <a:avLst/>
          </a:prstGeom>
          <a:noFill/>
          <a:ln>
            <a:noFill/>
          </a:ln>
        </p:spPr>
        <p:txBody>
          <a:bodyPr wrap="square" rtlCol="0">
            <a:spAutoFit/>
          </a:bodyPr>
          <a:lstStyle/>
          <a:p>
            <a:pPr algn="ctr"/>
            <a:r>
              <a:rPr lang="en-GB" sz="1100" dirty="0" smtClean="0">
                <a:solidFill>
                  <a:srgbClr val="008000"/>
                </a:solidFill>
                <a:latin typeface="Bangla MN"/>
                <a:cs typeface="Bangla MN"/>
              </a:rPr>
              <a:t>tau</a:t>
            </a:r>
            <a:endParaRPr lang="en-GB" sz="1100" dirty="0">
              <a:solidFill>
                <a:srgbClr val="008000"/>
              </a:solidFill>
              <a:latin typeface="Bangla MN"/>
              <a:cs typeface="Bangla MN"/>
            </a:endParaRPr>
          </a:p>
        </p:txBody>
      </p:sp>
      <p:grpSp>
        <p:nvGrpSpPr>
          <p:cNvPr id="40" name="Group 39"/>
          <p:cNvGrpSpPr/>
          <p:nvPr/>
        </p:nvGrpSpPr>
        <p:grpSpPr>
          <a:xfrm>
            <a:off x="1031826" y="1288926"/>
            <a:ext cx="776186" cy="691693"/>
            <a:chOff x="1463439" y="1505954"/>
            <a:chExt cx="776186" cy="691693"/>
          </a:xfrm>
        </p:grpSpPr>
        <p:pic>
          <p:nvPicPr>
            <p:cNvPr id="42" name="Picture 6" descr="E:\fppt\template\arrows\arrow4.png"/>
            <p:cNvPicPr>
              <a:picLocks noChangeAspect="1" noChangeArrowheads="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7334378" flipV="1">
              <a:off x="1681222" y="1639245"/>
              <a:ext cx="691693" cy="42511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1463439" y="1604788"/>
              <a:ext cx="657696" cy="307777"/>
            </a:xfrm>
            <a:prstGeom prst="rect">
              <a:avLst/>
            </a:prstGeom>
            <a:noFill/>
          </p:spPr>
          <p:txBody>
            <a:bodyPr wrap="square" rtlCol="0">
              <a:spAutoFit/>
            </a:bodyPr>
            <a:lstStyle/>
            <a:p>
              <a:r>
                <a:rPr lang="en-GB" b="1" dirty="0" smtClean="0">
                  <a:solidFill>
                    <a:schemeClr val="accent6"/>
                  </a:solidFill>
                </a:rPr>
                <a:t>CC</a:t>
              </a:r>
              <a:endParaRPr lang="en-GB" b="1" dirty="0">
                <a:solidFill>
                  <a:schemeClr val="accent6"/>
                </a:solidFill>
              </a:endParaRPr>
            </a:p>
          </p:txBody>
        </p:sp>
      </p:grpSp>
      <p:grpSp>
        <p:nvGrpSpPr>
          <p:cNvPr id="46" name="Group 45"/>
          <p:cNvGrpSpPr/>
          <p:nvPr/>
        </p:nvGrpSpPr>
        <p:grpSpPr>
          <a:xfrm>
            <a:off x="1143992" y="3268583"/>
            <a:ext cx="776186" cy="691693"/>
            <a:chOff x="1463439" y="1505954"/>
            <a:chExt cx="776186" cy="691693"/>
          </a:xfrm>
        </p:grpSpPr>
        <p:pic>
          <p:nvPicPr>
            <p:cNvPr id="48" name="Picture 6" descr="E:\fppt\template\arrows\arrow4.png"/>
            <p:cNvPicPr>
              <a:picLocks noChangeAspect="1" noChangeArrowheads="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7334378" flipV="1">
              <a:off x="1681222" y="1639245"/>
              <a:ext cx="691693" cy="42511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1463439" y="1604788"/>
              <a:ext cx="657696" cy="307777"/>
            </a:xfrm>
            <a:prstGeom prst="rect">
              <a:avLst/>
            </a:prstGeom>
            <a:noFill/>
          </p:spPr>
          <p:txBody>
            <a:bodyPr wrap="square" rtlCol="0">
              <a:spAutoFit/>
            </a:bodyPr>
            <a:lstStyle/>
            <a:p>
              <a:r>
                <a:rPr lang="en-GB" b="1" dirty="0" smtClean="0">
                  <a:solidFill>
                    <a:schemeClr val="accent6"/>
                  </a:solidFill>
                </a:rPr>
                <a:t>CC</a:t>
              </a:r>
              <a:endParaRPr lang="en-GB" b="1" dirty="0">
                <a:solidFill>
                  <a:schemeClr val="accent6"/>
                </a:solidFill>
              </a:endParaRPr>
            </a:p>
          </p:txBody>
        </p:sp>
      </p:grpSp>
      <p:grpSp>
        <p:nvGrpSpPr>
          <p:cNvPr id="2" name="Group 1"/>
          <p:cNvGrpSpPr/>
          <p:nvPr/>
        </p:nvGrpSpPr>
        <p:grpSpPr>
          <a:xfrm>
            <a:off x="2657738" y="456652"/>
            <a:ext cx="513967" cy="583799"/>
            <a:chOff x="2665983" y="691543"/>
            <a:chExt cx="513967" cy="583799"/>
          </a:xfrm>
        </p:grpSpPr>
        <p:pic>
          <p:nvPicPr>
            <p:cNvPr id="50" name="Picture 6" descr="E:\fppt\template\arrows\arrow4.png"/>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717037" flipH="1" flipV="1">
              <a:off x="2667548" y="754032"/>
              <a:ext cx="512402" cy="52131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2665983" y="926582"/>
              <a:ext cx="461285" cy="307777"/>
            </a:xfrm>
            <a:prstGeom prst="rect">
              <a:avLst/>
            </a:prstGeom>
            <a:noFill/>
          </p:spPr>
          <p:txBody>
            <a:bodyPr wrap="square" rtlCol="0">
              <a:spAutoFit/>
            </a:bodyPr>
            <a:lstStyle/>
            <a:p>
              <a:r>
                <a:rPr lang="en-GB" b="1" dirty="0" smtClean="0">
                  <a:solidFill>
                    <a:schemeClr val="bg2"/>
                  </a:solidFill>
                </a:rPr>
                <a:t>NC</a:t>
              </a:r>
              <a:endParaRPr lang="en-GB" b="1" dirty="0">
                <a:solidFill>
                  <a:schemeClr val="bg2"/>
                </a:solidFill>
              </a:endParaRPr>
            </a:p>
          </p:txBody>
        </p:sp>
        <p:pic>
          <p:nvPicPr>
            <p:cNvPr id="52" name="Picture 51" descr="1200px-ProhibitionSign2.svg.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28989" y="691543"/>
              <a:ext cx="303251" cy="303251"/>
            </a:xfrm>
            <a:prstGeom prst="rect">
              <a:avLst/>
            </a:prstGeom>
          </p:spPr>
        </p:pic>
      </p:grpSp>
      <p:grpSp>
        <p:nvGrpSpPr>
          <p:cNvPr id="56" name="Group 55"/>
          <p:cNvGrpSpPr/>
          <p:nvPr/>
        </p:nvGrpSpPr>
        <p:grpSpPr>
          <a:xfrm>
            <a:off x="3802444" y="491367"/>
            <a:ext cx="513967" cy="583799"/>
            <a:chOff x="2665983" y="691543"/>
            <a:chExt cx="513967" cy="583799"/>
          </a:xfrm>
        </p:grpSpPr>
        <p:pic>
          <p:nvPicPr>
            <p:cNvPr id="57" name="Picture 6" descr="E:\fppt\template\arrows\arrow4.png"/>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717037" flipH="1" flipV="1">
              <a:off x="2667548" y="754032"/>
              <a:ext cx="512402" cy="52131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665983" y="926582"/>
              <a:ext cx="461285" cy="307777"/>
            </a:xfrm>
            <a:prstGeom prst="rect">
              <a:avLst/>
            </a:prstGeom>
            <a:noFill/>
          </p:spPr>
          <p:txBody>
            <a:bodyPr wrap="square" rtlCol="0">
              <a:spAutoFit/>
            </a:bodyPr>
            <a:lstStyle/>
            <a:p>
              <a:r>
                <a:rPr lang="en-GB" b="1" dirty="0" smtClean="0">
                  <a:solidFill>
                    <a:schemeClr val="bg2"/>
                  </a:solidFill>
                </a:rPr>
                <a:t>NC</a:t>
              </a:r>
              <a:endParaRPr lang="en-GB" b="1" dirty="0">
                <a:solidFill>
                  <a:schemeClr val="bg2"/>
                </a:solidFill>
              </a:endParaRPr>
            </a:p>
          </p:txBody>
        </p:sp>
        <p:pic>
          <p:nvPicPr>
            <p:cNvPr id="59" name="Picture 58" descr="1200px-ProhibitionSign2.svg.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28989" y="691543"/>
              <a:ext cx="303251" cy="303251"/>
            </a:xfrm>
            <a:prstGeom prst="rect">
              <a:avLst/>
            </a:prstGeom>
          </p:spPr>
        </p:pic>
      </p:grpSp>
      <p:sp>
        <p:nvSpPr>
          <p:cNvPr id="60" name="TextBox 59"/>
          <p:cNvSpPr txBox="1"/>
          <p:nvPr/>
        </p:nvSpPr>
        <p:spPr>
          <a:xfrm>
            <a:off x="6746665" y="2851146"/>
            <a:ext cx="2397335" cy="1169551"/>
          </a:xfrm>
          <a:prstGeom prst="rect">
            <a:avLst/>
          </a:prstGeom>
          <a:solidFill>
            <a:schemeClr val="accent6">
              <a:lumMod val="75000"/>
            </a:schemeClr>
          </a:solidFill>
        </p:spPr>
        <p:txBody>
          <a:bodyPr wrap="square" rtlCol="0">
            <a:spAutoFit/>
          </a:bodyPr>
          <a:lstStyle/>
          <a:p>
            <a:r>
              <a:rPr lang="en-GB" dirty="0" smtClean="0">
                <a:solidFill>
                  <a:schemeClr val="bg1"/>
                </a:solidFill>
                <a:latin typeface="Bangla MN"/>
                <a:cs typeface="Bangla MN"/>
              </a:rPr>
              <a:t>CC = charged current</a:t>
            </a:r>
          </a:p>
          <a:p>
            <a:pPr marL="285750" indent="-285750">
              <a:buFontTx/>
              <a:buChar char="-"/>
            </a:pPr>
            <a:r>
              <a:rPr lang="en-GB" dirty="0" smtClean="0">
                <a:solidFill>
                  <a:schemeClr val="bg1"/>
                </a:solidFill>
                <a:latin typeface="Bangla MN"/>
                <a:cs typeface="Bangla MN"/>
              </a:rPr>
              <a:t>Via exchange </a:t>
            </a:r>
            <a:br>
              <a:rPr lang="en-GB" dirty="0" smtClean="0">
                <a:solidFill>
                  <a:schemeClr val="bg1"/>
                </a:solidFill>
                <a:latin typeface="Bangla MN"/>
                <a:cs typeface="Bangla MN"/>
              </a:rPr>
            </a:br>
            <a:r>
              <a:rPr lang="en-GB" dirty="0" smtClean="0">
                <a:solidFill>
                  <a:schemeClr val="bg1"/>
                </a:solidFill>
                <a:latin typeface="Bangla MN"/>
                <a:cs typeface="Bangla MN"/>
              </a:rPr>
              <a:t>W boson</a:t>
            </a:r>
          </a:p>
          <a:p>
            <a:pPr marL="285750" indent="-285750">
              <a:buFontTx/>
              <a:buChar char="-"/>
            </a:pPr>
            <a:r>
              <a:rPr lang="en-GB" dirty="0" smtClean="0">
                <a:solidFill>
                  <a:schemeClr val="bg1"/>
                </a:solidFill>
                <a:latin typeface="Bangla MN"/>
                <a:cs typeface="Bangla MN"/>
              </a:rPr>
              <a:t>Described by CKM- and PMNS matrix </a:t>
            </a:r>
            <a:endParaRPr lang="en-GB" dirty="0">
              <a:solidFill>
                <a:schemeClr val="bg1"/>
              </a:solidFill>
              <a:latin typeface="Bangla MN"/>
              <a:cs typeface="Bangla MN"/>
            </a:endParaRPr>
          </a:p>
        </p:txBody>
      </p:sp>
      <p:sp>
        <p:nvSpPr>
          <p:cNvPr id="61" name="TextBox 60"/>
          <p:cNvSpPr txBox="1"/>
          <p:nvPr/>
        </p:nvSpPr>
        <p:spPr>
          <a:xfrm>
            <a:off x="6746665" y="1606376"/>
            <a:ext cx="2379415" cy="830997"/>
          </a:xfrm>
          <a:prstGeom prst="rect">
            <a:avLst/>
          </a:prstGeom>
          <a:solidFill>
            <a:srgbClr val="666666"/>
          </a:solidFill>
        </p:spPr>
        <p:txBody>
          <a:bodyPr wrap="square" rtlCol="0">
            <a:spAutoFit/>
          </a:bodyPr>
          <a:lstStyle/>
          <a:p>
            <a:pPr marL="285750" indent="-285750">
              <a:buFontTx/>
              <a:buChar char="-"/>
            </a:pPr>
            <a:r>
              <a:rPr lang="en-GB" sz="1200" dirty="0" smtClean="0">
                <a:solidFill>
                  <a:srgbClr val="FFFFFF"/>
                </a:solidFill>
                <a:latin typeface="Bangla MN"/>
                <a:cs typeface="Bangla MN"/>
              </a:rPr>
              <a:t>Via exchange g / γ / Z</a:t>
            </a:r>
          </a:p>
          <a:p>
            <a:pPr marL="285750" indent="-285750">
              <a:buFontTx/>
              <a:buChar char="-"/>
            </a:pPr>
            <a:r>
              <a:rPr lang="en-GB" sz="1200" dirty="0">
                <a:solidFill>
                  <a:srgbClr val="FFFFFF"/>
                </a:solidFill>
                <a:latin typeface="Bangla MN"/>
                <a:cs typeface="Bangla MN"/>
              </a:rPr>
              <a:t>f</a:t>
            </a:r>
            <a:r>
              <a:rPr lang="en-GB" sz="1200" dirty="0" smtClean="0">
                <a:solidFill>
                  <a:srgbClr val="FFFFFF"/>
                </a:solidFill>
                <a:latin typeface="Bangla MN"/>
                <a:cs typeface="Bangla MN"/>
              </a:rPr>
              <a:t>orbidden at tree level</a:t>
            </a:r>
          </a:p>
          <a:p>
            <a:pPr marL="285750" indent="-285750">
              <a:buFontTx/>
              <a:buChar char="-"/>
            </a:pPr>
            <a:r>
              <a:rPr lang="en-GB" sz="1200" dirty="0" smtClean="0">
                <a:solidFill>
                  <a:srgbClr val="FFFFFF"/>
                </a:solidFill>
                <a:latin typeface="Bangla MN"/>
                <a:cs typeface="Bangla MN"/>
              </a:rPr>
              <a:t>Suppressed at higher order</a:t>
            </a:r>
            <a:endParaRPr lang="en-GB" sz="1200" dirty="0">
              <a:solidFill>
                <a:srgbClr val="FFFFFF"/>
              </a:solidFill>
              <a:latin typeface="Bangla MN"/>
              <a:cs typeface="Bangla MN"/>
            </a:endParaRPr>
          </a:p>
        </p:txBody>
      </p:sp>
      <p:sp>
        <p:nvSpPr>
          <p:cNvPr id="4" name="Rectangle 3"/>
          <p:cNvSpPr/>
          <p:nvPr/>
        </p:nvSpPr>
        <p:spPr>
          <a:xfrm>
            <a:off x="6746664" y="1313622"/>
            <a:ext cx="2379415" cy="307777"/>
          </a:xfrm>
          <a:prstGeom prst="rect">
            <a:avLst/>
          </a:prstGeom>
          <a:solidFill>
            <a:schemeClr val="bg2"/>
          </a:solidFill>
        </p:spPr>
        <p:txBody>
          <a:bodyPr wrap="square">
            <a:spAutoFit/>
          </a:bodyPr>
          <a:lstStyle/>
          <a:p>
            <a:r>
              <a:rPr lang="en-GB" b="1" dirty="0">
                <a:solidFill>
                  <a:srgbClr val="FFFFFF"/>
                </a:solidFill>
                <a:latin typeface="Bangla MN"/>
                <a:cs typeface="Bangla MN"/>
              </a:rPr>
              <a:t>NC = neutral current</a:t>
            </a:r>
          </a:p>
        </p:txBody>
      </p:sp>
      <p:sp>
        <p:nvSpPr>
          <p:cNvPr id="9" name="TextBox 8"/>
          <p:cNvSpPr txBox="1"/>
          <p:nvPr/>
        </p:nvSpPr>
        <p:spPr>
          <a:xfrm rot="19579440">
            <a:off x="-249131" y="374588"/>
            <a:ext cx="3357450" cy="523220"/>
          </a:xfrm>
          <a:prstGeom prst="rect">
            <a:avLst/>
          </a:prstGeom>
          <a:noFill/>
        </p:spPr>
        <p:txBody>
          <a:bodyPr wrap="square" rtlCol="0">
            <a:spAutoFit/>
          </a:bodyPr>
          <a:lstStyle/>
          <a:p>
            <a:r>
              <a:rPr lang="en-GB" sz="2800" b="1" dirty="0" smtClean="0">
                <a:latin typeface="Bangla MN"/>
                <a:cs typeface="Bangla MN"/>
              </a:rPr>
              <a:t>My research</a:t>
            </a:r>
            <a:endParaRPr lang="en-GB" sz="2800" b="1" dirty="0">
              <a:latin typeface="Bangla MN"/>
              <a:cs typeface="Bangla MN"/>
            </a:endParaRPr>
          </a:p>
        </p:txBody>
      </p:sp>
      <p:pic>
        <p:nvPicPr>
          <p:cNvPr id="10" name="Picture 9" descr="rpSX86_v_400x400.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9431423">
            <a:off x="-60249" y="-54087"/>
            <a:ext cx="1307648" cy="1307648"/>
          </a:xfrm>
          <a:prstGeom prst="rect">
            <a:avLst/>
          </a:prstGeom>
        </p:spPr>
      </p:pic>
      <p:pic>
        <p:nvPicPr>
          <p:cNvPr id="53" name="Picture 52"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50222" t="32723" r="31539" b="4104"/>
          <a:stretch/>
        </p:blipFill>
        <p:spPr>
          <a:xfrm>
            <a:off x="4323584" y="838045"/>
            <a:ext cx="481632" cy="939875"/>
          </a:xfrm>
          <a:prstGeom prst="rect">
            <a:avLst/>
          </a:prstGeom>
        </p:spPr>
      </p:pic>
      <p:pic>
        <p:nvPicPr>
          <p:cNvPr id="54" name="Picture 53"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69229" t="32723" r="8155" b="4104"/>
          <a:stretch/>
        </p:blipFill>
        <p:spPr>
          <a:xfrm>
            <a:off x="4236364" y="1640921"/>
            <a:ext cx="634392" cy="998397"/>
          </a:xfrm>
          <a:prstGeom prst="rect">
            <a:avLst/>
          </a:prstGeom>
        </p:spPr>
      </p:pic>
    </p:spTree>
    <p:extLst>
      <p:ext uri="{BB962C8B-B14F-4D97-AF65-F5344CB8AC3E}">
        <p14:creationId xmlns:p14="http://schemas.microsoft.com/office/powerpoint/2010/main" val="118044348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marL="0" lvl="0" indent="0" algn="ctr">
              <a:spcBef>
                <a:spcPts val="0"/>
              </a:spcBef>
              <a:spcAft>
                <a:spcPts val="0"/>
              </a:spcAft>
              <a:buNone/>
            </a:pPr>
            <a:fld id="{00000000-1234-1234-1234-123412341234}" type="slidenum">
              <a:rPr lang="uk-UA" sz="1000" smtClean="0">
                <a:solidFill>
                  <a:srgbClr val="666666"/>
                </a:solidFill>
                <a:latin typeface="Playfair Display"/>
                <a:ea typeface="Playfair Display"/>
                <a:cs typeface="Playfair Display"/>
                <a:sym typeface="Playfair Display"/>
              </a:rPr>
              <a:t>9</a:t>
            </a:fld>
            <a:endParaRPr lang="uk-UA" sz="1000" dirty="0">
              <a:solidFill>
                <a:srgbClr val="666666"/>
              </a:solidFill>
              <a:latin typeface="Playfair Display"/>
              <a:ea typeface="Playfair Display"/>
              <a:cs typeface="Playfair Display"/>
              <a:sym typeface="Playfair Display"/>
            </a:endParaRPr>
          </a:p>
        </p:txBody>
      </p:sp>
      <p:grpSp>
        <p:nvGrpSpPr>
          <p:cNvPr id="22" name="Group 21"/>
          <p:cNvGrpSpPr/>
          <p:nvPr/>
        </p:nvGrpSpPr>
        <p:grpSpPr>
          <a:xfrm>
            <a:off x="359678" y="1859927"/>
            <a:ext cx="3556154" cy="1955877"/>
            <a:chOff x="3990937" y="266323"/>
            <a:chExt cx="3556154" cy="1955877"/>
          </a:xfrm>
        </p:grpSpPr>
        <p:pic>
          <p:nvPicPr>
            <p:cNvPr id="4" name="Picture 3"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22375" r="50629" b="63908"/>
            <a:stretch/>
          </p:blipFill>
          <p:spPr>
            <a:xfrm>
              <a:off x="3990937" y="409666"/>
              <a:ext cx="1278376" cy="962920"/>
            </a:xfrm>
            <a:prstGeom prst="rect">
              <a:avLst/>
            </a:prstGeom>
          </p:spPr>
        </p:pic>
        <p:pic>
          <p:nvPicPr>
            <p:cNvPr id="6" name="Picture 5" descr="151653083466557090-8.png"/>
            <p:cNvPicPr>
              <a:picLocks noChangeAspect="1"/>
            </p:cNvPicPr>
            <p:nvPr/>
          </p:nvPicPr>
          <p:blipFill rotWithShape="1">
            <a:blip r:embed="rId3">
              <a:extLst>
                <a:ext uri="{28A0092B-C50C-407E-A947-70E740481C1C}">
                  <a14:useLocalDpi xmlns:a14="http://schemas.microsoft.com/office/drawing/2010/main" val="0"/>
                </a:ext>
              </a:extLst>
            </a:blip>
            <a:srcRect l="6492" r="46816"/>
            <a:stretch/>
          </p:blipFill>
          <p:spPr>
            <a:xfrm>
              <a:off x="6903799" y="1305574"/>
              <a:ext cx="517286" cy="623169"/>
            </a:xfrm>
            <a:prstGeom prst="rect">
              <a:avLst/>
            </a:prstGeom>
          </p:spPr>
        </p:pic>
        <p:pic>
          <p:nvPicPr>
            <p:cNvPr id="7" name="Picture 6"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50222" t="32723" r="31539" b="4104"/>
            <a:stretch/>
          </p:blipFill>
          <p:spPr>
            <a:xfrm>
              <a:off x="6939453" y="266323"/>
              <a:ext cx="481632" cy="939875"/>
            </a:xfrm>
            <a:prstGeom prst="rect">
              <a:avLst/>
            </a:prstGeom>
          </p:spPr>
        </p:pic>
        <p:sp>
          <p:nvSpPr>
            <p:cNvPr id="12" name="TextBox 11"/>
            <p:cNvSpPr txBox="1"/>
            <p:nvPr/>
          </p:nvSpPr>
          <p:spPr>
            <a:xfrm>
              <a:off x="6602927" y="1960590"/>
              <a:ext cx="944164" cy="261610"/>
            </a:xfrm>
            <a:prstGeom prst="rect">
              <a:avLst/>
            </a:prstGeom>
            <a:noFill/>
          </p:spPr>
          <p:txBody>
            <a:bodyPr wrap="square" rtlCol="0">
              <a:spAutoFit/>
            </a:bodyPr>
            <a:lstStyle/>
            <a:p>
              <a:pPr algn="ctr"/>
              <a:r>
                <a:rPr lang="en-GB" sz="1100" dirty="0" smtClean="0">
                  <a:solidFill>
                    <a:srgbClr val="FF0000"/>
                  </a:solidFill>
                  <a:latin typeface="Bangla MN"/>
                  <a:cs typeface="Bangla MN"/>
                </a:rPr>
                <a:t>Z boson</a:t>
              </a:r>
              <a:endParaRPr lang="en-GB" sz="1100" dirty="0">
                <a:solidFill>
                  <a:srgbClr val="FF0000"/>
                </a:solidFill>
                <a:latin typeface="Bangla MN"/>
                <a:cs typeface="Bangla MN"/>
              </a:endParaRPr>
            </a:p>
          </p:txBody>
        </p:sp>
      </p:grpSp>
      <p:grpSp>
        <p:nvGrpSpPr>
          <p:cNvPr id="18" name="Group 17"/>
          <p:cNvGrpSpPr/>
          <p:nvPr/>
        </p:nvGrpSpPr>
        <p:grpSpPr>
          <a:xfrm>
            <a:off x="5011555" y="1859927"/>
            <a:ext cx="3466583" cy="1962626"/>
            <a:chOff x="3303722" y="2496625"/>
            <a:chExt cx="3466583" cy="1962626"/>
          </a:xfrm>
        </p:grpSpPr>
        <p:pic>
          <p:nvPicPr>
            <p:cNvPr id="5" name="Picture 4"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27610" t="40066" r="51258" b="6241"/>
            <a:stretch/>
          </p:blipFill>
          <p:spPr>
            <a:xfrm>
              <a:off x="3303722" y="2732687"/>
              <a:ext cx="687215" cy="983741"/>
            </a:xfrm>
            <a:prstGeom prst="rect">
              <a:avLst/>
            </a:prstGeom>
          </p:spPr>
        </p:pic>
        <p:pic>
          <p:nvPicPr>
            <p:cNvPr id="13" name="Picture 12" descr="151653083466557090-8.png"/>
            <p:cNvPicPr>
              <a:picLocks noChangeAspect="1"/>
            </p:cNvPicPr>
            <p:nvPr/>
          </p:nvPicPr>
          <p:blipFill rotWithShape="1">
            <a:blip r:embed="rId3">
              <a:extLst>
                <a:ext uri="{28A0092B-C50C-407E-A947-70E740481C1C}">
                  <a14:useLocalDpi xmlns:a14="http://schemas.microsoft.com/office/drawing/2010/main" val="0"/>
                </a:ext>
              </a:extLst>
            </a:blip>
            <a:srcRect l="6492" r="46816"/>
            <a:stretch/>
          </p:blipFill>
          <p:spPr>
            <a:xfrm>
              <a:off x="5966683" y="3550284"/>
              <a:ext cx="517286" cy="623169"/>
            </a:xfrm>
            <a:prstGeom prst="rect">
              <a:avLst/>
            </a:prstGeom>
          </p:spPr>
        </p:pic>
        <p:pic>
          <p:nvPicPr>
            <p:cNvPr id="14" name="Picture 13" descr="151653083466557090-2.png"/>
            <p:cNvPicPr>
              <a:picLocks noChangeAspect="1"/>
            </p:cNvPicPr>
            <p:nvPr/>
          </p:nvPicPr>
          <p:blipFill rotWithShape="1">
            <a:blip r:embed="rId2">
              <a:extLst>
                <a:ext uri="{28A0092B-C50C-407E-A947-70E740481C1C}">
                  <a14:useLocalDpi xmlns:a14="http://schemas.microsoft.com/office/drawing/2010/main" val="0"/>
                </a:ext>
              </a:extLst>
            </a:blip>
            <a:srcRect l="50222" t="32723" r="31539" b="4104"/>
            <a:stretch/>
          </p:blipFill>
          <p:spPr>
            <a:xfrm>
              <a:off x="6002337" y="2496625"/>
              <a:ext cx="481632" cy="939875"/>
            </a:xfrm>
            <a:prstGeom prst="rect">
              <a:avLst/>
            </a:prstGeom>
          </p:spPr>
        </p:pic>
        <p:sp>
          <p:nvSpPr>
            <p:cNvPr id="17" name="TextBox 16"/>
            <p:cNvSpPr txBox="1"/>
            <p:nvPr/>
          </p:nvSpPr>
          <p:spPr>
            <a:xfrm>
              <a:off x="5826141" y="4197641"/>
              <a:ext cx="944164" cy="261610"/>
            </a:xfrm>
            <a:prstGeom prst="rect">
              <a:avLst/>
            </a:prstGeom>
            <a:noFill/>
          </p:spPr>
          <p:txBody>
            <a:bodyPr wrap="square" rtlCol="0">
              <a:spAutoFit/>
            </a:bodyPr>
            <a:lstStyle/>
            <a:p>
              <a:pPr algn="ctr"/>
              <a:r>
                <a:rPr lang="en-GB" sz="1100" dirty="0" smtClean="0">
                  <a:solidFill>
                    <a:srgbClr val="FF0000"/>
                  </a:solidFill>
                  <a:latin typeface="Bangla MN"/>
                  <a:cs typeface="Bangla MN"/>
                </a:rPr>
                <a:t>Z boson</a:t>
              </a:r>
              <a:endParaRPr lang="en-GB" sz="1100" dirty="0">
                <a:solidFill>
                  <a:srgbClr val="FF0000"/>
                </a:solidFill>
                <a:latin typeface="Bangla MN"/>
                <a:cs typeface="Bangla MN"/>
              </a:endParaRPr>
            </a:p>
          </p:txBody>
        </p:sp>
      </p:grpSp>
      <p:sp>
        <p:nvSpPr>
          <p:cNvPr id="19" name="TextBox 18"/>
          <p:cNvSpPr txBox="1"/>
          <p:nvPr/>
        </p:nvSpPr>
        <p:spPr>
          <a:xfrm rot="19579440">
            <a:off x="-249131" y="374588"/>
            <a:ext cx="3357450" cy="523220"/>
          </a:xfrm>
          <a:prstGeom prst="rect">
            <a:avLst/>
          </a:prstGeom>
          <a:noFill/>
        </p:spPr>
        <p:txBody>
          <a:bodyPr wrap="square" rtlCol="0">
            <a:spAutoFit/>
          </a:bodyPr>
          <a:lstStyle/>
          <a:p>
            <a:r>
              <a:rPr lang="en-GB" sz="2800" b="1" dirty="0" smtClean="0">
                <a:latin typeface="Bangla MN"/>
                <a:cs typeface="Bangla MN"/>
              </a:rPr>
              <a:t>My research</a:t>
            </a:r>
            <a:endParaRPr lang="en-GB" sz="2800" b="1" dirty="0">
              <a:latin typeface="Bangla MN"/>
              <a:cs typeface="Bangla MN"/>
            </a:endParaRPr>
          </a:p>
        </p:txBody>
      </p:sp>
      <p:pic>
        <p:nvPicPr>
          <p:cNvPr id="20" name="Picture 19" descr="rpSX86_v_400x4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431423">
            <a:off x="-60249" y="-54087"/>
            <a:ext cx="1307648" cy="1307648"/>
          </a:xfrm>
          <a:prstGeom prst="rect">
            <a:avLst/>
          </a:prstGeom>
        </p:spPr>
      </p:pic>
      <p:sp>
        <p:nvSpPr>
          <p:cNvPr id="21" name="TextBox 20"/>
          <p:cNvSpPr txBox="1"/>
          <p:nvPr/>
        </p:nvSpPr>
        <p:spPr>
          <a:xfrm>
            <a:off x="4733990" y="362088"/>
            <a:ext cx="3988874" cy="923330"/>
          </a:xfrm>
          <a:prstGeom prst="rect">
            <a:avLst/>
          </a:prstGeom>
          <a:noFill/>
        </p:spPr>
        <p:txBody>
          <a:bodyPr wrap="square" rtlCol="0">
            <a:spAutoFit/>
          </a:bodyPr>
          <a:lstStyle/>
          <a:p>
            <a:pPr algn="r"/>
            <a:r>
              <a:rPr lang="en-GB" sz="1800" dirty="0" smtClean="0">
                <a:latin typeface="Bangla MN"/>
                <a:cs typeface="Bangla MN"/>
              </a:rPr>
              <a:t>I am looking at two “kinds” of flavour changing neutral current couplings</a:t>
            </a:r>
            <a:endParaRPr lang="en-GB" sz="1800" dirty="0">
              <a:latin typeface="Bangla MN"/>
              <a:cs typeface="Bangla MN"/>
            </a:endParaRPr>
          </a:p>
        </p:txBody>
      </p:sp>
      <p:sp>
        <p:nvSpPr>
          <p:cNvPr id="23" name="TextBox 22"/>
          <p:cNvSpPr txBox="1"/>
          <p:nvPr/>
        </p:nvSpPr>
        <p:spPr>
          <a:xfrm>
            <a:off x="1638054" y="1593247"/>
            <a:ext cx="1935917" cy="307777"/>
          </a:xfrm>
          <a:prstGeom prst="rect">
            <a:avLst/>
          </a:prstGeom>
          <a:noFill/>
        </p:spPr>
        <p:txBody>
          <a:bodyPr wrap="square" rtlCol="0">
            <a:spAutoFit/>
          </a:bodyPr>
          <a:lstStyle/>
          <a:p>
            <a:r>
              <a:rPr lang="en-GB" b="1" dirty="0">
                <a:solidFill>
                  <a:srgbClr val="008000"/>
                </a:solidFill>
                <a:latin typeface="Bangla MN"/>
                <a:cs typeface="Bangla MN"/>
              </a:rPr>
              <a:t>t</a:t>
            </a:r>
            <a:r>
              <a:rPr lang="en-GB" b="1" dirty="0" smtClean="0">
                <a:solidFill>
                  <a:srgbClr val="008000"/>
                </a:solidFill>
                <a:latin typeface="Bangla MN"/>
                <a:cs typeface="Bangla MN"/>
              </a:rPr>
              <a:t>op </a:t>
            </a:r>
            <a:r>
              <a:rPr lang="mr-IN" b="1" dirty="0" smtClean="0">
                <a:solidFill>
                  <a:srgbClr val="008000"/>
                </a:solidFill>
                <a:latin typeface="Bangla MN"/>
                <a:cs typeface="Bangla MN"/>
              </a:rPr>
              <a:t>–</a:t>
            </a:r>
            <a:r>
              <a:rPr lang="en-GB" b="1" dirty="0" smtClean="0">
                <a:solidFill>
                  <a:srgbClr val="008000"/>
                </a:solidFill>
                <a:latin typeface="Bangla MN"/>
                <a:cs typeface="Bangla MN"/>
              </a:rPr>
              <a:t> Z </a:t>
            </a:r>
            <a:r>
              <a:rPr lang="mr-IN" b="1" dirty="0" smtClean="0">
                <a:solidFill>
                  <a:srgbClr val="008000"/>
                </a:solidFill>
                <a:latin typeface="Bangla MN"/>
                <a:cs typeface="Bangla MN"/>
              </a:rPr>
              <a:t>–</a:t>
            </a:r>
            <a:r>
              <a:rPr lang="en-GB" b="1" dirty="0" smtClean="0">
                <a:solidFill>
                  <a:srgbClr val="008000"/>
                </a:solidFill>
                <a:latin typeface="Bangla MN"/>
                <a:cs typeface="Bangla MN"/>
              </a:rPr>
              <a:t> up </a:t>
            </a:r>
            <a:endParaRPr lang="en-GB" b="1" dirty="0">
              <a:solidFill>
                <a:srgbClr val="008000"/>
              </a:solidFill>
              <a:latin typeface="Bangla MN"/>
              <a:cs typeface="Bangla MN"/>
            </a:endParaRPr>
          </a:p>
        </p:txBody>
      </p:sp>
      <p:sp>
        <p:nvSpPr>
          <p:cNvPr id="24" name="TextBox 23"/>
          <p:cNvSpPr txBox="1"/>
          <p:nvPr/>
        </p:nvSpPr>
        <p:spPr>
          <a:xfrm>
            <a:off x="5738599" y="1593246"/>
            <a:ext cx="1935917" cy="307777"/>
          </a:xfrm>
          <a:prstGeom prst="rect">
            <a:avLst/>
          </a:prstGeom>
          <a:noFill/>
        </p:spPr>
        <p:txBody>
          <a:bodyPr wrap="square" rtlCol="0">
            <a:spAutoFit/>
          </a:bodyPr>
          <a:lstStyle/>
          <a:p>
            <a:r>
              <a:rPr lang="en-GB" b="1" dirty="0">
                <a:solidFill>
                  <a:schemeClr val="accent6">
                    <a:lumMod val="60000"/>
                    <a:lumOff val="40000"/>
                  </a:schemeClr>
                </a:solidFill>
                <a:latin typeface="Bangla MN"/>
                <a:cs typeface="Bangla MN"/>
              </a:rPr>
              <a:t>t</a:t>
            </a:r>
            <a:r>
              <a:rPr lang="en-GB" b="1" dirty="0" smtClean="0">
                <a:solidFill>
                  <a:schemeClr val="accent6">
                    <a:lumMod val="60000"/>
                    <a:lumOff val="40000"/>
                  </a:schemeClr>
                </a:solidFill>
                <a:latin typeface="Bangla MN"/>
                <a:cs typeface="Bangla MN"/>
              </a:rPr>
              <a:t>op </a:t>
            </a:r>
            <a:r>
              <a:rPr lang="mr-IN" b="1" dirty="0" smtClean="0">
                <a:solidFill>
                  <a:schemeClr val="accent6">
                    <a:lumMod val="60000"/>
                    <a:lumOff val="40000"/>
                  </a:schemeClr>
                </a:solidFill>
                <a:latin typeface="Bangla MN"/>
                <a:cs typeface="Bangla MN"/>
              </a:rPr>
              <a:t>–</a:t>
            </a:r>
            <a:r>
              <a:rPr lang="en-GB" b="1" dirty="0" smtClean="0">
                <a:solidFill>
                  <a:schemeClr val="accent6">
                    <a:lumMod val="60000"/>
                    <a:lumOff val="40000"/>
                  </a:schemeClr>
                </a:solidFill>
                <a:latin typeface="Bangla MN"/>
                <a:cs typeface="Bangla MN"/>
              </a:rPr>
              <a:t> Z </a:t>
            </a:r>
            <a:r>
              <a:rPr lang="mr-IN" b="1" dirty="0" smtClean="0">
                <a:solidFill>
                  <a:schemeClr val="accent6">
                    <a:lumMod val="60000"/>
                    <a:lumOff val="40000"/>
                  </a:schemeClr>
                </a:solidFill>
                <a:latin typeface="Bangla MN"/>
                <a:cs typeface="Bangla MN"/>
              </a:rPr>
              <a:t>–</a:t>
            </a:r>
            <a:r>
              <a:rPr lang="en-GB" b="1" dirty="0" smtClean="0">
                <a:solidFill>
                  <a:schemeClr val="accent6">
                    <a:lumMod val="60000"/>
                    <a:lumOff val="40000"/>
                  </a:schemeClr>
                </a:solidFill>
                <a:latin typeface="Bangla MN"/>
                <a:cs typeface="Bangla MN"/>
              </a:rPr>
              <a:t> charm</a:t>
            </a:r>
            <a:endParaRPr lang="en-GB" b="1" dirty="0">
              <a:solidFill>
                <a:schemeClr val="accent6">
                  <a:lumMod val="60000"/>
                  <a:lumOff val="40000"/>
                </a:schemeClr>
              </a:solidFill>
              <a:latin typeface="Bangla MN"/>
              <a:cs typeface="Bangla MN"/>
            </a:endParaRPr>
          </a:p>
        </p:txBody>
      </p:sp>
      <p:sp>
        <p:nvSpPr>
          <p:cNvPr id="2" name="Explosion 1 1"/>
          <p:cNvSpPr/>
          <p:nvPr/>
        </p:nvSpPr>
        <p:spPr>
          <a:xfrm>
            <a:off x="1712148" y="1859927"/>
            <a:ext cx="1560391" cy="1423276"/>
          </a:xfrm>
          <a:prstGeom prst="irregularSeal1">
            <a:avLst/>
          </a:prstGeom>
          <a:solidFill>
            <a:srgbClr val="D89F39"/>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TextBox 8"/>
          <p:cNvSpPr txBox="1"/>
          <p:nvPr/>
        </p:nvSpPr>
        <p:spPr>
          <a:xfrm rot="20263288">
            <a:off x="1929278" y="2362765"/>
            <a:ext cx="1165139" cy="307777"/>
          </a:xfrm>
          <a:prstGeom prst="rect">
            <a:avLst/>
          </a:prstGeom>
          <a:noFill/>
        </p:spPr>
        <p:txBody>
          <a:bodyPr wrap="square" rtlCol="0">
            <a:spAutoFit/>
          </a:bodyPr>
          <a:lstStyle/>
          <a:p>
            <a:r>
              <a:rPr lang="en-GB" b="1" dirty="0" smtClean="0">
                <a:solidFill>
                  <a:schemeClr val="bg1"/>
                </a:solidFill>
                <a:latin typeface="Abadi MT Condensed Extra Bold"/>
                <a:cs typeface="Abadi MT Condensed Extra Bold"/>
              </a:rPr>
              <a:t>INTERACTION</a:t>
            </a:r>
            <a:endParaRPr lang="en-GB" b="1" dirty="0">
              <a:solidFill>
                <a:schemeClr val="bg1"/>
              </a:solidFill>
              <a:latin typeface="Abadi MT Condensed Extra Bold"/>
              <a:cs typeface="Abadi MT Condensed Extra Bold"/>
            </a:endParaRPr>
          </a:p>
        </p:txBody>
      </p:sp>
      <p:sp>
        <p:nvSpPr>
          <p:cNvPr id="25" name="Explosion 1 24"/>
          <p:cNvSpPr/>
          <p:nvPr/>
        </p:nvSpPr>
        <p:spPr>
          <a:xfrm>
            <a:off x="5973583" y="1937068"/>
            <a:ext cx="1560391" cy="1423276"/>
          </a:xfrm>
          <a:prstGeom prst="irregularSeal1">
            <a:avLst/>
          </a:prstGeom>
          <a:solidFill>
            <a:srgbClr val="D89F39"/>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 name="TextBox 25"/>
          <p:cNvSpPr txBox="1"/>
          <p:nvPr/>
        </p:nvSpPr>
        <p:spPr>
          <a:xfrm rot="20263288">
            <a:off x="6190713" y="2439906"/>
            <a:ext cx="1165139" cy="307777"/>
          </a:xfrm>
          <a:prstGeom prst="rect">
            <a:avLst/>
          </a:prstGeom>
          <a:noFill/>
        </p:spPr>
        <p:txBody>
          <a:bodyPr wrap="square" rtlCol="0">
            <a:spAutoFit/>
          </a:bodyPr>
          <a:lstStyle/>
          <a:p>
            <a:r>
              <a:rPr lang="en-GB" b="1" dirty="0" smtClean="0">
                <a:solidFill>
                  <a:schemeClr val="bg1"/>
                </a:solidFill>
                <a:latin typeface="Abadi MT Condensed Extra Bold"/>
                <a:cs typeface="Abadi MT Condensed Extra Bold"/>
              </a:rPr>
              <a:t>INTERACTION</a:t>
            </a:r>
            <a:endParaRPr lang="en-GB" b="1" dirty="0">
              <a:solidFill>
                <a:schemeClr val="bg1"/>
              </a:solidFill>
              <a:latin typeface="Abadi MT Condensed Extra Bold"/>
              <a:cs typeface="Abadi MT Condensed Extra Bold"/>
            </a:endParaRPr>
          </a:p>
        </p:txBody>
      </p:sp>
      <p:grpSp>
        <p:nvGrpSpPr>
          <p:cNvPr id="8" name="Group 7"/>
          <p:cNvGrpSpPr/>
          <p:nvPr/>
        </p:nvGrpSpPr>
        <p:grpSpPr>
          <a:xfrm>
            <a:off x="1832609" y="3858758"/>
            <a:ext cx="5457905" cy="909730"/>
            <a:chOff x="280694" y="3697797"/>
            <a:chExt cx="7414570" cy="1115953"/>
          </a:xfrm>
        </p:grpSpPr>
        <p:pic>
          <p:nvPicPr>
            <p:cNvPr id="27" name="Picture 26" descr="15156649072399730-6.png"/>
            <p:cNvPicPr>
              <a:picLocks noChangeAspect="1"/>
            </p:cNvPicPr>
            <p:nvPr/>
          </p:nvPicPr>
          <p:blipFill rotWithShape="1">
            <a:blip r:embed="rId5">
              <a:extLst>
                <a:ext uri="{28A0092B-C50C-407E-A947-70E740481C1C}">
                  <a14:useLocalDpi xmlns:a14="http://schemas.microsoft.com/office/drawing/2010/main" val="0"/>
                </a:ext>
              </a:extLst>
            </a:blip>
            <a:srcRect l="32145" t="24697" b="55297"/>
            <a:stretch/>
          </p:blipFill>
          <p:spPr>
            <a:xfrm>
              <a:off x="2388972" y="3761728"/>
              <a:ext cx="4510042" cy="932568"/>
            </a:xfrm>
            <a:prstGeom prst="rect">
              <a:avLst/>
            </a:prstGeom>
          </p:spPr>
        </p:pic>
        <p:pic>
          <p:nvPicPr>
            <p:cNvPr id="28" name="Picture 27" descr="15156649072399730-6.png"/>
            <p:cNvPicPr>
              <a:picLocks noChangeAspect="1"/>
            </p:cNvPicPr>
            <p:nvPr/>
          </p:nvPicPr>
          <p:blipFill rotWithShape="1">
            <a:blip r:embed="rId5">
              <a:extLst>
                <a:ext uri="{28A0092B-C50C-407E-A947-70E740481C1C}">
                  <a14:useLocalDpi xmlns:a14="http://schemas.microsoft.com/office/drawing/2010/main" val="0"/>
                </a:ext>
              </a:extLst>
            </a:blip>
            <a:srcRect r="68280" b="75878"/>
            <a:stretch/>
          </p:blipFill>
          <p:spPr>
            <a:xfrm>
              <a:off x="280694" y="3697797"/>
              <a:ext cx="2108278" cy="1115953"/>
            </a:xfrm>
            <a:prstGeom prst="rect">
              <a:avLst/>
            </a:prstGeom>
          </p:spPr>
        </p:pic>
        <p:pic>
          <p:nvPicPr>
            <p:cNvPr id="29" name="Picture 28" descr="15156649072399730-6.png"/>
            <p:cNvPicPr>
              <a:picLocks noChangeAspect="1"/>
            </p:cNvPicPr>
            <p:nvPr/>
          </p:nvPicPr>
          <p:blipFill rotWithShape="1">
            <a:blip r:embed="rId5">
              <a:extLst>
                <a:ext uri="{28A0092B-C50C-407E-A947-70E740481C1C}">
                  <a14:useLocalDpi xmlns:a14="http://schemas.microsoft.com/office/drawing/2010/main" val="0"/>
                </a:ext>
              </a:extLst>
            </a:blip>
            <a:srcRect l="74181" t="84951" r="13788"/>
            <a:stretch/>
          </p:blipFill>
          <p:spPr>
            <a:xfrm>
              <a:off x="6895634" y="3904020"/>
              <a:ext cx="799630" cy="696206"/>
            </a:xfrm>
            <a:prstGeom prst="rect">
              <a:avLst/>
            </a:prstGeom>
          </p:spPr>
        </p:pic>
      </p:grpSp>
    </p:spTree>
    <p:extLst>
      <p:ext uri="{BB962C8B-B14F-4D97-AF65-F5344CB8AC3E}">
        <p14:creationId xmlns:p14="http://schemas.microsoft.com/office/powerpoint/2010/main" val="4176043713"/>
      </p:ext>
    </p:extLst>
  </p:cSld>
  <p:clrMapOvr>
    <a:masterClrMapping/>
  </p:clrMapOvr>
  <p:transition xmlns:p14="http://schemas.microsoft.com/office/powerpoint/2010/main">
    <p:fade thruBlk="1"/>
  </p:transition>
</p:sld>
</file>

<file path=ppt/theme/theme1.xml><?xml version="1.0" encoding="utf-8"?>
<a:theme xmlns:a="http://schemas.openxmlformats.org/drawingml/2006/main" name="Isabel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915</TotalTime>
  <Words>2130</Words>
  <Application>Microsoft Macintosh PowerPoint</Application>
  <PresentationFormat>On-screen Show (16:9)</PresentationFormat>
  <Paragraphs>462</Paragraphs>
  <Slides>43</Slides>
  <Notes>25</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Isabella template</vt:lpstr>
      <vt:lpstr>A search for flavour changing neutral currents involving a top quark and a Z boson </vt:lpstr>
      <vt:lpstr>Een zoektocht naar smaakveranderende neutrale stromen gerelateerd met een top quark en een Z boson</vt:lpstr>
      <vt:lpstr>What have I been doing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am looking at two kinds of FCNC signal… in the 3 lepton channel</vt:lpstr>
      <vt:lpstr>PowerPoint Presentation</vt:lpstr>
      <vt:lpstr>PowerPoint Presentation</vt:lpstr>
      <vt:lpstr>PowerPoint Presentation</vt:lpstr>
      <vt:lpstr>How to distinguish signal processes from background processes</vt:lpstr>
      <vt:lpstr>How to distinguish signal processes from background processes</vt:lpstr>
      <vt:lpstr>How to distinguish signal processes from background processes</vt:lpstr>
      <vt:lpstr>How to distinguish signal processes from background processes</vt:lpstr>
      <vt:lpstr>Multivariate analysis</vt:lpstr>
      <vt:lpstr>Multivariate analysis: physics case</vt:lpstr>
      <vt:lpstr>PowerPoint Presentation</vt:lpstr>
      <vt:lpstr>2 signal regions</vt:lpstr>
      <vt:lpstr>multivariate analysis</vt:lpstr>
      <vt:lpstr>Get a better handle on the main backgrounds!</vt:lpstr>
      <vt:lpstr>Get a better handle on the main backgrounds!</vt:lpstr>
      <vt:lpstr>Get a better handle on the main backgrounds!</vt:lpstr>
      <vt:lpstr>Get a better handle on the main backgrounds!</vt:lpstr>
      <vt:lpstr>Analysis strategy</vt:lpstr>
      <vt:lpstr>PowerPoint Presentation</vt:lpstr>
      <vt:lpstr>PowerPoint Presentation</vt:lpstr>
      <vt:lpstr>Post fit results</vt:lpstr>
      <vt:lpstr>I will set limits on branching fractions</vt:lpstr>
      <vt:lpstr>PowerPoint Presentation</vt:lpstr>
      <vt:lpstr>Resulting 2D limits on the couplings</vt:lpstr>
      <vt:lpstr>PowerPoint Presentation</vt:lpstr>
      <vt:lpstr>Outlook</vt:lpstr>
      <vt:lpstr>What have I been doing</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Een zoektocht naar smaakveranderende neutrale stromen gerelateerd met een top quark en een Z boson</dc:title>
  <dc:subject/>
  <dc:creator/>
  <cp:keywords/>
  <dc:description/>
  <cp:lastModifiedBy>Isis</cp:lastModifiedBy>
  <cp:revision>99</cp:revision>
  <dcterms:modified xsi:type="dcterms:W3CDTF">2018-01-24T20:43:35Z</dcterms:modified>
  <cp:category/>
</cp:coreProperties>
</file>